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68" r:id="rId2"/>
    <p:sldId id="306" r:id="rId3"/>
    <p:sldId id="332" r:id="rId4"/>
    <p:sldId id="333" r:id="rId5"/>
    <p:sldId id="377" r:id="rId6"/>
    <p:sldId id="348" r:id="rId7"/>
    <p:sldId id="384" r:id="rId8"/>
    <p:sldId id="385" r:id="rId9"/>
    <p:sldId id="354" r:id="rId10"/>
    <p:sldId id="355" r:id="rId11"/>
    <p:sldId id="335" r:id="rId12"/>
    <p:sldId id="356" r:id="rId13"/>
    <p:sldId id="360" r:id="rId14"/>
    <p:sldId id="331" r:id="rId15"/>
    <p:sldId id="361" r:id="rId16"/>
    <p:sldId id="386" r:id="rId17"/>
    <p:sldId id="362" r:id="rId18"/>
    <p:sldId id="363" r:id="rId19"/>
    <p:sldId id="364" r:id="rId20"/>
    <p:sldId id="365" r:id="rId21"/>
    <p:sldId id="366" r:id="rId22"/>
    <p:sldId id="367" r:id="rId23"/>
    <p:sldId id="330" r:id="rId24"/>
    <p:sldId id="314" r:id="rId25"/>
    <p:sldId id="310" r:id="rId26"/>
    <p:sldId id="313" r:id="rId27"/>
    <p:sldId id="369" r:id="rId28"/>
    <p:sldId id="387" r:id="rId29"/>
    <p:sldId id="388" r:id="rId30"/>
    <p:sldId id="389" r:id="rId31"/>
  </p:sldIdLst>
  <p:sldSz cx="9144000" cy="5143500" type="screen16x9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lze Magrica" initials="IM" lastIdx="13" clrIdx="0"/>
  <p:cmAuthor id="7" name="Linda" initials="L" lastIdx="0" clrIdx="7"/>
  <p:cmAuthor id="1" name="Inga Kovkājeva" initials="IK" lastIdx="25" clrIdx="1">
    <p:extLst/>
  </p:cmAuthor>
  <p:cmAuthor id="2" name="Egita Rudzīte" initials="ER" lastIdx="26" clrIdx="2"/>
  <p:cmAuthor id="3" name="Krista Kaziņa" initials="KK" lastIdx="2" clrIdx="3"/>
  <p:cmAuthor id="4" name="ADziluma" initials="ADziluma" lastIdx="5" clrIdx="4"/>
  <p:cmAuthor id="5" name="Oļegs Vasitovs" initials="OV" lastIdx="49" clrIdx="5"/>
  <p:cmAuthor id="6" name="Elina" initials="E" lastIdx="2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5E9F"/>
    <a:srgbClr val="A6D86E"/>
    <a:srgbClr val="A9B1C1"/>
    <a:srgbClr val="CFD7E7"/>
    <a:srgbClr val="F4F5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19" autoAdjust="0"/>
    <p:restoredTop sz="58426" autoAdjust="0"/>
  </p:normalViewPr>
  <p:slideViewPr>
    <p:cSldViewPr>
      <p:cViewPr varScale="1">
        <p:scale>
          <a:sx n="55" d="100"/>
          <a:sy n="55" d="100"/>
        </p:scale>
        <p:origin x="-102" y="-52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EB181-ACBF-4BEC-9A4F-D2EE9CD323DC}" type="datetimeFigureOut">
              <a:rPr lang="lv-LV" smtClean="0"/>
              <a:pPr/>
              <a:t>2015.12.28.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B309D-FC82-48EF-9204-9A08095398E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08129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23C0F-8A9D-4B36-8ABE-F13C6B70781A}" type="datetimeFigureOut">
              <a:rPr lang="lv-LV" smtClean="0"/>
              <a:pPr/>
              <a:t>2015.12.28.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A59AC-E7A2-4864-B1F5-DE05CC13C6B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3921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" sz="1200" b="0" i="0" u="none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Цель материала — представить краткий обзор возможностей модуля единого входа в систему, доступных государственным учреждениям и самоуправлениям в Интеграторе государственных информационных систем.</a:t>
            </a:r>
            <a:endParaRPr lang="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06A59AC-E7A2-4864-B1F5-DE05CC13C6BA}" type="slidenum">
              <a:rPr/>
              <a:pPr/>
              <a:t>1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249921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" b="0" i="0" u="none"/>
              <a:t>В этой части презентации находится информация о работе модуля единого входа в систему.</a:t>
            </a:r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06A59AC-E7A2-4864-B1F5-DE05CC13C6BA}" type="slidenum">
              <a:rPr/>
              <a:pPr/>
              <a:t>10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273971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ru" b="0" i="0" u="none"/>
              <a:t>Выгодой учреждения станет то, что ему не нужно будет вести коммуникацию с каждым поставщиком идентификации по отдельности, она будет обеспечиваться со стороны VRAA.</a:t>
            </a:r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06A59AC-E7A2-4864-B1F5-DE05CC13C6BA}" type="slidenum">
              <a:rPr/>
              <a:pPr/>
              <a:t>11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488130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" sz="12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Возможная схема сотрудничества пользователя и кредитного учреждения в рамках электронизации публичных услуг (услуга аутентификации — форма аутентификации в Latvija.lv).</a:t>
            </a:r>
          </a:p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06A59AC-E7A2-4864-B1F5-DE05CC13C6BA}" type="slidenum">
              <a:rPr/>
              <a:pPr/>
              <a:t>12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1401445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" b="0" i="0" u="none"/>
              <a:t>Во введении мы рассмотрели возможности и компоненты модуля. Теперь взглянем на практические шаги, которые VRAA и учреждение должны совершить, чтобы внедрить модуль единого входа в систему.</a:t>
            </a:r>
            <a:endParaRPr lang="ru" dirty="0" smtClean="0"/>
          </a:p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06A59AC-E7A2-4864-B1F5-DE05CC13C6BA}" type="slidenum">
              <a:rPr/>
              <a:pPr/>
              <a:t>13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2739714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" b="0" i="0" u="none"/>
              <a:t>Общий вид внедрения модуля. На практике он может отличаться: например, отдельные шаги могут повторяться, а внедрение может быть более затратным по времени. Средняя продолжительность внедрения — четыре месяца. Каждый случай, конечно, индивидуален. Некоторые процессы — например, заключение договора, могут происходить параллельно другим шагам.</a:t>
            </a:r>
            <a:endParaRPr lang="ru" dirty="0" smtClean="0"/>
          </a:p>
          <a:p>
            <a:pPr algn="l" rtl="0"/>
            <a:r>
              <a:rPr lang="ru" b="0" i="0" u="none"/>
              <a:t>В дальнейших слайдах каждый шаг рассматривается более подробно.</a:t>
            </a:r>
            <a:endParaRPr lang="ru" dirty="0" smtClean="0"/>
          </a:p>
          <a:p>
            <a:endParaRPr lang="r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06A59AC-E7A2-4864-B1F5-DE05CC13C6BA}" type="slidenum">
              <a:rPr/>
              <a:pPr/>
              <a:t>14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295758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" sz="1200" b="0" i="0" u="none" strike="noStrike">
                <a:effectLst/>
              </a:rPr>
              <a:t>Предлагаем ознакомиться с документацией по разработке в публичной части портала VISS (viss.gov.lv): «Информация» &gt; «Документация» &gt; «Модуль единого входа в систему». Ссылка на ресурсы: https://viss.gov.lv/lv/Informacijai/Dokumentacija/Koplietosanas_komponentes/Vienotas_pieteiksanas_modulis.</a:t>
            </a:r>
            <a:r>
              <a:rPr lang="ru" sz="1200" u="none" strike="noStrike">
                <a:effectLst/>
              </a:rPr>
              <a:t/>
            </a:r>
            <a:br>
              <a:rPr lang="ru" sz="1200" u="none" strike="noStrike">
                <a:effectLst/>
              </a:rPr>
            </a:br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06A59AC-E7A2-4864-B1F5-DE05CC13C6BA}" type="slidenum">
              <a:rPr/>
              <a:pPr/>
              <a:t>15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8933135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" b="0" i="0" u="none" dirty="0"/>
              <a:t>Создание подключений для среды разработки — необязательное условие, так как учреждение может организовать с разработчиком рабочий процесс без среды </a:t>
            </a:r>
            <a:r>
              <a:rPr lang="ru" b="0" i="0" u="none"/>
              <a:t>разработки</a:t>
            </a:r>
            <a:r>
              <a:rPr lang="ru" b="0" i="0" u="none" smtClean="0"/>
              <a:t>.</a:t>
            </a:r>
            <a:endParaRPr lang="r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06A59AC-E7A2-4864-B1F5-DE05CC13C6BA}" type="slidenum">
              <a:rPr/>
              <a:pPr/>
              <a:t>16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9187413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" sz="1200" b="0" i="0" u="none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Шаг 2 может вестись параллельно шагам </a:t>
            </a:r>
            <a:r>
              <a:rPr lang="lv-LV" sz="1200" b="0" i="0" u="none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ru" sz="1200" b="0" i="0" u="none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</a:t>
            </a:r>
            <a:r>
              <a:rPr lang="lv-LV" sz="1200" b="0" i="0" u="none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</a:t>
            </a:r>
            <a:endParaRPr lang="ru" sz="1200" b="0" i="0" u="none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rtl="0"/>
            <a:endParaRPr lang="ru" sz="1200" dirty="0" smtClean="0"/>
          </a:p>
          <a:p>
            <a:pPr algn="just" rtl="0"/>
            <a:r>
              <a:rPr lang="ru" sz="1200" b="0" i="0" u="none" dirty="0"/>
              <a:t>Когда вовлеченные стороны договорятся о дальнейшем сотрудничестве, VRAA начнет процесс согласования договора с учреждением и банками (необходимо концептуальное одобрение предоставления услуг аутентификации).</a:t>
            </a:r>
          </a:p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06A59AC-E7A2-4864-B1F5-DE05CC13C6BA}" type="slidenum">
              <a:rPr/>
              <a:pPr/>
              <a:t>17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8933135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" b="0" i="0" u="none"/>
              <a:t>Среда разработки — необязательное условие, так как учреждение может организовать с разработчиком рабочий процесс без среды разработки.</a:t>
            </a:r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06A59AC-E7A2-4864-B1F5-DE05CC13C6BA}" type="slidenum">
              <a:rPr/>
              <a:pPr/>
              <a:t>18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8933135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" sz="1400" b="0" i="0" u="none" strike="noStrike">
                <a:solidFill>
                  <a:srgbClr val="000000"/>
                </a:solidFill>
                <a:effectLst/>
                <a:latin typeface="+mn-lt"/>
              </a:rPr>
              <a:t>Примечаний нет.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06A59AC-E7A2-4864-B1F5-DE05CC13C6BA}" type="slidenum">
              <a:rPr/>
              <a:pPr/>
              <a:t>19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893313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" b="0" i="0" u="none"/>
              <a:t>При взгляде на оглавление можно получить представление о включенной в данный материал информации, которая разделена на три блока:</a:t>
            </a:r>
          </a:p>
          <a:p>
            <a:pPr marL="228600" indent="-228600" algn="l" rtl="0">
              <a:buAutoNum type="arabicParenR"/>
            </a:pPr>
            <a:r>
              <a:rPr lang="ru" b="0" i="0" u="none"/>
              <a:t>Введение — общий обзор «элементов» е-управления; </a:t>
            </a:r>
          </a:p>
          <a:p>
            <a:pPr marL="228600" indent="-228600" algn="l" rtl="0">
              <a:buAutoNum type="arabicParenR"/>
            </a:pPr>
            <a:r>
              <a:rPr lang="ru" b="0" i="0" u="none"/>
              <a:t>Возможности для учреждений — практическая информация о </a:t>
            </a:r>
            <a:r>
              <a:rPr lang="ru" b="0" i="0" u="none">
                <a:solidFill>
                  <a:srgbClr val="FF0000"/>
                </a:solidFill>
              </a:rPr>
              <a:t>предлагаемых VRAA</a:t>
            </a:r>
            <a:r>
              <a:rPr lang="ru" b="0" i="0" u="none"/>
              <a:t> решениях и их преимуществах;</a:t>
            </a:r>
          </a:p>
          <a:p>
            <a:pPr marL="228600" indent="-228600" algn="l" rtl="0">
              <a:buAutoNum type="arabicParenR"/>
            </a:pPr>
            <a:r>
              <a:rPr lang="ru" b="0" i="0" u="none"/>
              <a:t>Информация — источники дополнительной информации и контактная информация. </a:t>
            </a:r>
            <a:endParaRPr lang="ru" dirty="0" smtClean="0"/>
          </a:p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06A59AC-E7A2-4864-B1F5-DE05CC13C6BA}" type="slidenum">
              <a:rPr/>
              <a:pPr/>
              <a:t>2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2205074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rtl="0">
              <a:buFont typeface="Arial" panose="020B0604020202020204" pitchFamily="34" charset="0"/>
              <a:buNone/>
            </a:pPr>
            <a:r>
              <a:rPr lang="ru" sz="1200" b="0" i="0" u="none"/>
              <a:t>При подготовке акта приемочного тестирования учреждение должно заполнить бланк с указанием </a:t>
            </a:r>
            <a:r>
              <a:rPr lang="ru" sz="1200" b="0" i="0" u="none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информации о веб-сайте, а также по меньшей мере одного вида аутентификации.</a:t>
            </a:r>
          </a:p>
          <a:p>
            <a:pPr algn="just" rtl="0"/>
            <a:endParaRPr lang="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06A59AC-E7A2-4864-B1F5-DE05CC13C6BA}" type="slidenum">
              <a:rPr/>
              <a:pPr/>
              <a:t>20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8933135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" sz="1400" b="0" i="0" u="none"/>
              <a:t>Если тестирование проходит успешно, то, по подписании акта приемного тестирования обеими сторонами, модуль единого входа в систему вводится в эксплуатацию. </a:t>
            </a:r>
            <a:endParaRPr lang="ru" sz="14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" sz="1400" b="0" i="0" u="none" strike="noStrike" dirty="0" smtClean="0">
              <a:solidFill>
                <a:srgbClr val="000000"/>
              </a:solidFill>
              <a:effectLst/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06A59AC-E7A2-4864-B1F5-DE05CC13C6BA}" type="slidenum">
              <a:rPr/>
              <a:pPr/>
              <a:t>21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8933135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" sz="1400" b="0" i="0" u="none" strike="noStrike">
                <a:effectLst/>
              </a:rPr>
              <a:t>Внедрением модуля работа не оканчивается, так как учреждению нужно будет заботиться о ее обслуживании и развитии.</a:t>
            </a:r>
            <a:endParaRPr lang="ru" sz="1400" u="none" strike="noStrike" dirty="0" smtClean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" sz="1400" b="0" i="0" u="none" strike="noStrike" dirty="0" smtClean="0">
              <a:solidFill>
                <a:srgbClr val="000000"/>
              </a:solidFill>
              <a:effectLst/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06A59AC-E7A2-4864-B1F5-DE05CC13C6BA}" type="slidenum">
              <a:rPr/>
              <a:pPr/>
              <a:t>22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8933135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" b="0" i="0" u="none"/>
              <a:t>Примечаний нет.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" sz="1200" b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06A59AC-E7A2-4864-B1F5-DE05CC13C6BA}" type="slidenum">
              <a:rPr/>
              <a:pPr/>
              <a:t>23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192277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" b="0" i="0" u="none"/>
              <a:t>Примечаний нет.</a:t>
            </a:r>
          </a:p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06A59AC-E7A2-4864-B1F5-DE05CC13C6BA}" type="slidenum">
              <a:rPr/>
              <a:pPr/>
              <a:t>24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9670404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" b="0" i="0" u="none"/>
              <a:t>На указанных сайтах доступна дополнительная информация, а также...</a:t>
            </a:r>
            <a:endParaRPr lang="ru" dirty="0" smtClean="0"/>
          </a:p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06A59AC-E7A2-4864-B1F5-DE05CC13C6BA}" type="slidenum">
              <a:rPr/>
              <a:pPr/>
              <a:t>25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8933135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" b="0" i="0" u="none"/>
              <a:t>...чтобы получить ответы на вопросы и обсудить сотрудничество, предлагаю связаться со </a:t>
            </a:r>
            <a:r>
              <a:rPr lang="ru" sz="1200" b="1" i="0" u="none"/>
              <a:t>специалистами Департамента развития информационных систем</a:t>
            </a:r>
            <a:r>
              <a:rPr lang="ru" b="0" i="0" u="none"/>
              <a:t> Государственного агентства регионального развития, используя указанную контактную информацию. </a:t>
            </a:r>
            <a:endParaRPr lang="ru" dirty="0" smtClean="0"/>
          </a:p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06A59AC-E7A2-4864-B1F5-DE05CC13C6BA}" type="slidenum">
              <a:rPr/>
              <a:pPr/>
              <a:t>26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1646159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" sz="1200" b="0" i="0" u="none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Спасибо! Вопросы?</a:t>
            </a:r>
            <a:endParaRPr lang="ru" dirty="0" smtClean="0"/>
          </a:p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06A59AC-E7A2-4864-B1F5-DE05CC13C6BA}" type="slidenum">
              <a:rPr/>
              <a:pPr/>
              <a:t>27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2499219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06A59AC-E7A2-4864-B1F5-DE05CC13C6BA}" type="slidenum">
              <a:rPr/>
              <a:pPr/>
              <a:t>28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1401445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06A59AC-E7A2-4864-B1F5-DE05CC13C6BA}" type="slidenum">
              <a:rPr/>
              <a:pPr/>
              <a:t>29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140144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" b="0" i="0" u="none"/>
              <a:t>Сперва взглянем на практические этапы внедрения, т.е. — </a:t>
            </a:r>
            <a:r>
              <a:rPr lang="ru" sz="1200" b="0" i="0" u="none"/>
              <a:t>что такое единый вход в систему и каковы его возможности.</a:t>
            </a:r>
            <a:endParaRPr lang="ru" dirty="0" smtClean="0"/>
          </a:p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06A59AC-E7A2-4864-B1F5-DE05CC13C6BA}" type="slidenum">
              <a:rPr/>
              <a:pPr/>
              <a:t>3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41963594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06A59AC-E7A2-4864-B1F5-DE05CC13C6BA}" type="slidenum">
              <a:rPr/>
              <a:pPr/>
              <a:t>30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140144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" sz="1200" b="0" i="0" u="none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Платформа общего пользования состоит из нескольких частей: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" sz="1200" b="0" i="0" u="none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видимая и известная всем часть — это </a:t>
            </a:r>
            <a:r>
              <a:rPr lang="ru" sz="1200" b="0" i="0" u="non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портал предоставляемых государством и самоуправлениями услуг Latvija.lv, где находится каталог е-услуг и Каталог публичных услуг;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" sz="1200" b="0" i="0" u="non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Интегратор государственных информационных систем — рабочая среда, где собрана полезная информация и различные заготовки, в том числе модуль единого входа в систему, платежный и другие модули,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" sz="1200" b="0" i="0" u="non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 также государственные регистры и государственные информационные системы, которые могут быть полезны в создании решений е-услуг и обмена данных.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ru" sz="1200" b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" sz="1200" b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" sz="1200" b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06A59AC-E7A2-4864-B1F5-DE05CC13C6BA}" type="slidenum">
              <a:rPr/>
              <a:pPr/>
              <a:t>4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634450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" sz="12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Учреждения могут сами выбирать, какие средства поставщика идентификации им необходимы. Коммерческие банки также выбирают — сотрудничать или нет. Так, в этом примере вместо семи возможных интернет-банков указано шесть (нет SEB).</a:t>
            </a:r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06A59AC-E7A2-4864-B1F5-DE05CC13C6BA}" type="slidenum">
              <a:rPr/>
              <a:pPr/>
              <a:t>5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891577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" b="0" i="0" u="none"/>
              <a:t>На слайде изображено пять порталов с наибольшим числом аутентификаций в 2015 г. Неизменно растущие показатели использования подтверждение того, что решение работает.</a:t>
            </a:r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06A59AC-E7A2-4864-B1F5-DE05CC13C6BA}" type="slidenum">
              <a:rPr/>
              <a:pPr/>
              <a:t>6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140144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" b="0" i="0" u="none" dirty="0"/>
              <a:t>Доступно на </a:t>
            </a:r>
            <a:r>
              <a:rPr lang="ru" b="1" i="0" u="none" dirty="0"/>
              <a:t>26 </a:t>
            </a:r>
            <a:r>
              <a:rPr lang="ru" b="0" i="0" u="none" dirty="0"/>
              <a:t>порталах:</a:t>
            </a:r>
          </a:p>
          <a:p>
            <a:pPr algn="l" rtl="0" eaLnBrk="1" fontAlgn="auto" latinLnBrk="0" hangingPunct="1"/>
            <a:r>
              <a:rPr lang="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Портал услуг самоуправления Царникавского края</a:t>
            </a:r>
            <a:endParaRPr lang="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 rtl="0" eaLnBrk="1" fontAlgn="auto" latinLnBrk="0" hangingPunct="1"/>
            <a:r>
              <a:rPr lang="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Портал Дирекции безопасности дорожного движения</a:t>
            </a:r>
            <a:endParaRPr lang="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 rtl="0" eaLnBrk="1" fontAlgn="t" latinLnBrk="0" hangingPunct="1"/>
            <a:r>
              <a:rPr lang="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Строительная ИС Министерства экономики</a:t>
            </a:r>
          </a:p>
          <a:p>
            <a:pPr algn="l" rtl="0" eaLnBrk="1" fontAlgn="t" latinLnBrk="0" hangingPunct="1"/>
            <a:r>
              <a:rPr lang="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Государственная информационная система образования (VIIS)</a:t>
            </a:r>
            <a:endParaRPr lang="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 rtl="0" eaLnBrk="1" fontAlgn="t" latinLnBrk="0" hangingPunct="1"/>
            <a:r>
              <a:rPr lang="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Цифровая карта культуры Латвии</a:t>
            </a:r>
          </a:p>
          <a:p>
            <a:pPr algn="l" rtl="0" eaLnBrk="1" fontAlgn="t" latinLnBrk="0" hangingPunct="1"/>
            <a:r>
              <a:rPr lang="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Общий каталог национального музейного собрания</a:t>
            </a:r>
            <a:endParaRPr lang="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 rtl="0" eaLnBrk="1" fontAlgn="t" latinLnBrk="0" hangingPunct="1"/>
            <a:r>
              <a:rPr lang="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Система заявлений экспертов Государственного фонда культурного капитала</a:t>
            </a:r>
            <a:endParaRPr lang="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 rtl="0" eaLnBrk="1" fontAlgn="auto" latinLnBrk="0" hangingPunct="1"/>
            <a:r>
              <a:rPr lang="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Система проектных заявлений Государственного фонда культурного капитала</a:t>
            </a:r>
            <a:endParaRPr lang="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 rtl="0" eaLnBrk="1" fontAlgn="t" latinLnBrk="0" hangingPunct="1"/>
            <a:r>
              <a:rPr lang="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Портал Национального архива</a:t>
            </a:r>
            <a:endParaRPr lang="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 rtl="0" eaLnBrk="1" fontAlgn="auto" latinLnBrk="0" hangingPunct="1"/>
            <a:r>
              <a:rPr lang="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Портал Центра обработки сельскохозяйственных данных</a:t>
            </a:r>
            <a:endParaRPr lang="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 rtl="0" eaLnBrk="1" fontAlgn="auto" latinLnBrk="0" hangingPunct="1"/>
            <a:r>
              <a:rPr lang="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Система подачи е-заявлений Службы поддержки села</a:t>
            </a:r>
            <a:endParaRPr lang="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 rtl="0" eaLnBrk="1" fontAlgn="t" latinLnBrk="0" hangingPunct="1"/>
            <a:r>
              <a:rPr lang="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Е-услуги Патентного управления ЛР</a:t>
            </a:r>
          </a:p>
          <a:p>
            <a:pPr algn="l" rtl="0" eaLnBrk="1" fontAlgn="t" latinLnBrk="0" hangingPunct="1"/>
            <a:r>
              <a:rPr lang="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Каталог е-услуг Регистра избирателей УДГМ</a:t>
            </a:r>
          </a:p>
          <a:p>
            <a:pPr algn="l" rtl="0" eaLnBrk="1" fontAlgn="auto" latinLnBrk="0" hangingPunct="1"/>
            <a:r>
              <a:rPr lang="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Заявления на получение семейной карты на портале для многодетных семей</a:t>
            </a:r>
            <a:endParaRPr lang="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 rtl="0" eaLnBrk="1" fontAlgn="auto" latinLnBrk="0" hangingPunct="1"/>
            <a:r>
              <a:rPr lang="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Портал услуг самоуправления Сигулдского края</a:t>
            </a:r>
          </a:p>
          <a:p>
            <a:pPr algn="l" rtl="0" eaLnBrk="1" fontAlgn="t" latinLnBrk="0" hangingPunct="1"/>
            <a:r>
              <a:rPr lang="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Портал электронных аукционов </a:t>
            </a:r>
            <a:endParaRPr lang="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 rtl="0" eaLnBrk="1" fontAlgn="t" latinLnBrk="0" hangingPunct="1"/>
            <a:r>
              <a:rPr lang="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Портал Tiesas.lv</a:t>
            </a:r>
          </a:p>
          <a:p>
            <a:pPr algn="l" rtl="0" eaLnBrk="1" fontAlgn="t" latinLnBrk="0" hangingPunct="1"/>
            <a:r>
              <a:rPr lang="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Портал Государственной единой компьютеризированной земельной книги</a:t>
            </a:r>
            <a:endParaRPr lang="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 rtl="0" eaLnBrk="1" fontAlgn="t" latinLnBrk="0" hangingPunct="1"/>
            <a:r>
              <a:rPr lang="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Система электронного декларирования СГД</a:t>
            </a:r>
          </a:p>
          <a:p>
            <a:pPr algn="l" rtl="0" eaLnBrk="1" fontAlgn="t" latinLnBrk="0" hangingPunct="1"/>
            <a:r>
              <a:rPr lang="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Портал Krajobligacijas.lv</a:t>
            </a:r>
          </a:p>
          <a:p>
            <a:pPr algn="l" rtl="0" eaLnBrk="1" fontAlgn="auto" latinLnBrk="0" hangingPunct="1"/>
            <a:r>
              <a:rPr lang="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Портал Geolatvija.lv</a:t>
            </a:r>
            <a:endParaRPr lang="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 rtl="0" eaLnBrk="1" fontAlgn="t" latinLnBrk="0" hangingPunct="1"/>
            <a:r>
              <a:rPr lang="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Портал Latvija.lv</a:t>
            </a:r>
          </a:p>
          <a:p>
            <a:pPr algn="l" rtl="0" eaLnBrk="1" fontAlgn="auto" latinLnBrk="0" hangingPunct="1"/>
            <a:r>
              <a:rPr lang="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Портал VISS.gov.lv</a:t>
            </a:r>
            <a:endParaRPr lang="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 rtl="0" eaLnBrk="1" fontAlgn="auto" latinLnBrk="0" hangingPunct="1"/>
            <a:r>
              <a:rPr lang="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Портал Tulpe Государственной службы окружающей среды</a:t>
            </a:r>
          </a:p>
          <a:p>
            <a:pPr algn="l" rtl="0" eaLnBrk="1" fontAlgn="t" latinLnBrk="0" hangingPunct="1"/>
            <a:r>
              <a:rPr lang="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Портал ГЗС kadastrs.lv</a:t>
            </a:r>
          </a:p>
          <a:p>
            <a:pPr algn="l" rtl="0" eaLnBrk="1" fontAlgn="auto" latinLnBrk="0" hangingPunct="1"/>
            <a:r>
              <a:rPr lang="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Портал Государственного агентства лекарств</a:t>
            </a:r>
            <a:endParaRPr lang="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 rtl="0" eaLnBrk="1" fontAlgn="t" latinLnBrk="0" hangingPunct="1"/>
            <a:endParaRPr lang="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06A59AC-E7A2-4864-B1F5-DE05CC13C6BA}" type="slidenum">
              <a:rPr/>
              <a:pPr/>
              <a:t>7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994096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" sz="1800" b="0" i="1" u="none" dirty="0"/>
              <a:t>Single sign-on </a:t>
            </a:r>
            <a:r>
              <a:rPr lang="ru" sz="1800" b="0" i="0" u="none" dirty="0"/>
              <a:t>— данная функция возможна на «дружественных» Latvija.lv порталах, которые используют модуль единого входа в систему и у которых есть </a:t>
            </a:r>
            <a:r>
              <a:rPr lang="ru" sz="1800" b="0" i="1" u="none" dirty="0"/>
              <a:t>Single sign-on </a:t>
            </a:r>
            <a:r>
              <a:rPr lang="ru" sz="1800" b="0" i="0" u="none" dirty="0"/>
              <a:t>(могут быть исключения). В окне единого входа в систему (во внешних системах) будет даваться список с такими порталами.</a:t>
            </a:r>
            <a:endParaRPr lang="ru" sz="1800" i="1" dirty="0" smtClean="0"/>
          </a:p>
          <a:p>
            <a:endParaRPr lang="ru" sz="18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06A59AC-E7A2-4864-B1F5-DE05CC13C6BA}" type="slidenum">
              <a:rPr/>
              <a:pPr/>
              <a:t>8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5178373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" sz="1200" b="0" i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конце 2015 года агентство VRAA успешно завершило подключение латвийской eID-карты к Европейской платформе сотрудничества STORK и Решению по аутентификации Европейской комиссии ECAS. Таким образом, был сделан первый шаг по внедрению правил трансграничной электронной идентификации (eIDAS) до 2018 года, что позволит жителям Латвии пользоваться eID-картами, чтобы получать доступ к е-услугам государственных служб по всему Европейскому союзу. </a:t>
            </a:r>
          </a:p>
          <a:p>
            <a:endParaRPr lang="ru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06A59AC-E7A2-4864-B1F5-DE05CC13C6BA}" type="slidenum">
              <a:rPr/>
              <a:pPr/>
              <a:t>9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140144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228604"/>
            <a:ext cx="6096000" cy="800099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4743450"/>
            <a:ext cx="1981200" cy="2286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4743450"/>
            <a:ext cx="3657600" cy="2286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4743450"/>
            <a:ext cx="304800" cy="228600"/>
          </a:xfrm>
        </p:spPr>
        <p:txBody>
          <a:bodyPr/>
          <a:lstStyle>
            <a:lvl1pPr>
              <a:defRPr sz="75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F446E9D-E164-4A50-9FBA-F6D72EB5E5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4" y="1"/>
            <a:ext cx="1321724" cy="1468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6062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200" y="0"/>
            <a:ext cx="2833601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66097"/>
            <a:ext cx="9144000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3543300"/>
            <a:ext cx="7772400" cy="777479"/>
          </a:xfrm>
          <a:prstGeom prst="rect">
            <a:avLst/>
          </a:prstGeom>
        </p:spPr>
        <p:txBody>
          <a:bodyPr lIns="70468" tIns="35234" rIns="70468" bIns="35234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2628900"/>
            <a:ext cx="7772400" cy="720332"/>
          </a:xfrm>
        </p:spPr>
        <p:txBody>
          <a:bodyPr anchor="t">
            <a:normAutofit/>
          </a:bodyPr>
          <a:lstStyle>
            <a:lvl1pPr algn="ctr">
              <a:defRPr sz="24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3543300"/>
            <a:ext cx="7772400" cy="685800"/>
          </a:xfrm>
        </p:spPr>
        <p:txBody>
          <a:bodyPr>
            <a:normAutofit/>
          </a:bodyPr>
          <a:lstStyle>
            <a:lvl1pPr marL="0" indent="0" algn="ctr">
              <a:buNone/>
              <a:defRPr sz="10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4320778"/>
            <a:ext cx="7772400" cy="479822"/>
          </a:xfrm>
        </p:spPr>
        <p:txBody>
          <a:bodyPr>
            <a:normAutofit/>
          </a:bodyPr>
          <a:lstStyle>
            <a:lvl1pPr marL="0" indent="0" algn="ctr">
              <a:buNone/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5595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85750"/>
            <a:ext cx="6096000" cy="777482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314453"/>
            <a:ext cx="6096000" cy="3280180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4743450"/>
            <a:ext cx="1981200" cy="2286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4743450"/>
            <a:ext cx="3657600" cy="2286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4743450"/>
            <a:ext cx="304800" cy="228600"/>
          </a:xfrm>
        </p:spPr>
        <p:txBody>
          <a:bodyPr/>
          <a:lstStyle>
            <a:lvl1pPr>
              <a:defRPr sz="75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F7A94A6-8035-4886-9FF3-1BE481761D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4" y="1"/>
            <a:ext cx="1321724" cy="1468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219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66" y="0"/>
            <a:ext cx="1321594" cy="1468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85750"/>
            <a:ext cx="6096000" cy="777482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314453"/>
            <a:ext cx="6096000" cy="3280180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4743450"/>
            <a:ext cx="1981200" cy="2286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4743450"/>
            <a:ext cx="3657600" cy="2286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4743450"/>
            <a:ext cx="304800" cy="228600"/>
          </a:xfrm>
        </p:spPr>
        <p:txBody>
          <a:bodyPr/>
          <a:lstStyle>
            <a:lvl1pPr>
              <a:defRPr sz="75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6751302-5A83-435F-ACC8-74594750E9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68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43203"/>
            <a:ext cx="6096000" cy="1038221"/>
          </a:xfrm>
        </p:spPr>
        <p:txBody>
          <a:bodyPr anchor="t">
            <a:normAutofit/>
          </a:bodyPr>
          <a:lstStyle>
            <a:lvl1pPr algn="l">
              <a:defRPr sz="18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285750"/>
            <a:ext cx="6096000" cy="2457450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52341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7046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570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40936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6170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11404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6638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81872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4743450"/>
            <a:ext cx="1981200" cy="2286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4743450"/>
            <a:ext cx="3657600" cy="2286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4743450"/>
            <a:ext cx="304800" cy="228600"/>
          </a:xfrm>
        </p:spPr>
        <p:txBody>
          <a:bodyPr/>
          <a:lstStyle>
            <a:lvl1pPr>
              <a:defRPr sz="75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F32E0CD-18FC-4DFF-8EA0-2A08BE6F92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4" y="1"/>
            <a:ext cx="1321724" cy="1468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60422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66" y="0"/>
            <a:ext cx="1321594" cy="1468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85750"/>
            <a:ext cx="6096000" cy="777482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314453"/>
            <a:ext cx="6096000" cy="3280180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4743450"/>
            <a:ext cx="1981200" cy="2286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4743450"/>
            <a:ext cx="3657600" cy="2286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4743450"/>
            <a:ext cx="304800" cy="228600"/>
          </a:xfrm>
        </p:spPr>
        <p:txBody>
          <a:bodyPr/>
          <a:lstStyle>
            <a:lvl1pPr>
              <a:defRPr sz="75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6751302-5A83-435F-ACC8-74594750E9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573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  <p:sldLayoutId id="2147483665" r:id="rId15"/>
    <p:sldLayoutId id="2147483666" r:id="rId16"/>
    <p:sldLayoutId id="2147483667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13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likumi.lv/doc.php?id=63545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37.png"/><Relationship Id="rId4" Type="http://schemas.openxmlformats.org/officeDocument/2006/relationships/hyperlink" Target="https://viss.gov.lv/lv/Informacijai/Dokumentacija/Koplietosanas_komponentes/Vienotas_pieteiksanas_moduli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37.png"/><Relationship Id="rId4" Type="http://schemas.openxmlformats.org/officeDocument/2006/relationships/hyperlink" Target="https://viss.gov.lv/lv/Informacijai/Dokumentacija/Koplietosanas_komponentes/Vienotas_pieteiksanas_modulis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Relationship Id="rId5" Type="http://schemas.openxmlformats.org/officeDocument/2006/relationships/hyperlink" Target="https://viss.gov.lv/lv/Informacijai/Dokumentacija/Koplietosanas_komponentes/Vienotas_pieteiksanas_modulis" TargetMode="External"/><Relationship Id="rId4" Type="http://schemas.openxmlformats.org/officeDocument/2006/relationships/hyperlink" Target="http://www.viss.gov.lv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epak@vraa.gov.lv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 txBox="1">
            <a:spLocks/>
          </p:cNvSpPr>
          <p:nvPr/>
        </p:nvSpPr>
        <p:spPr>
          <a:xfrm>
            <a:off x="838200" y="3028950"/>
            <a:ext cx="7772400" cy="8834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50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ru" sz="2400" b="1" i="0" u="none"/>
              <a:t>Как внедрить модуль единого входа в систему с помощью инфраструктуры VISS?</a:t>
            </a:r>
            <a:endParaRPr lang="ru" sz="2400" b="1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71500" y="2461021"/>
            <a:ext cx="8001000" cy="720329"/>
          </a:xfrm>
        </p:spPr>
        <p:txBody>
          <a:bodyPr>
            <a:noAutofit/>
          </a:bodyPr>
          <a:lstStyle/>
          <a:p>
            <a:pPr rtl="0"/>
            <a:r>
              <a:rPr lang="ru" sz="1800" b="0" i="0" u="none"/>
              <a:t>Для государственных учреждений и самоуправлений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000" y="4257991"/>
            <a:ext cx="5760000" cy="54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0228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590800" y="2981325"/>
            <a:ext cx="5943600" cy="1266825"/>
          </a:xfrm>
        </p:spPr>
        <p:txBody>
          <a:bodyPr>
            <a:normAutofit/>
          </a:bodyPr>
          <a:lstStyle/>
          <a:p>
            <a:pPr algn="l" rtl="0"/>
            <a:r>
              <a:rPr lang="ru" sz="2400" b="1" i="0" u="none"/>
              <a:t>Каковы функции единого входа в систему?</a:t>
            </a:r>
            <a:endParaRPr lang="ru" sz="2400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fld id="{3B66B3D4-3C80-4773-AD8A-D43C7F12A1EA}" type="slidenum">
              <a:rPr/>
              <a:pPr/>
              <a:t>10</a:t>
            </a:fld>
            <a:endParaRPr lang="ru" altLang="en-US" smtClean="0"/>
          </a:p>
        </p:txBody>
      </p:sp>
      <p:pic>
        <p:nvPicPr>
          <p:cNvPr id="7" name="Picture 2" descr="C:\Users\Linda\Desktop\VRAA_ikonas_2610\VRAA_uzturesan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809250"/>
            <a:ext cx="1296000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0262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90799" y="285750"/>
            <a:ext cx="6094800" cy="777479"/>
          </a:xfrm>
        </p:spPr>
        <p:txBody>
          <a:bodyPr>
            <a:noAutofit/>
          </a:bodyPr>
          <a:lstStyle/>
          <a:p>
            <a:pPr algn="l" rtl="0"/>
            <a:r>
              <a:rPr lang="ru" sz="2400" b="1" i="0" u="none"/>
              <a:t>Участники внедрения модуля единого входа в систему</a:t>
            </a:r>
            <a:r>
              <a:rPr lang="ru" sz="2400" b="0" i="0" u="none"/>
              <a:t> </a:t>
            </a:r>
            <a:endParaRPr lang="ru" altLang="en-US" sz="2400" dirty="0" smtClean="0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658784" y="1864552"/>
            <a:ext cx="7180416" cy="2952241"/>
            <a:chOff x="1770967" y="1864552"/>
            <a:chExt cx="7180416" cy="2952241"/>
          </a:xfrm>
        </p:grpSpPr>
        <p:sp>
          <p:nvSpPr>
            <p:cNvPr id="30" name="TextBox 29"/>
            <p:cNvSpPr txBox="1"/>
            <p:nvPr/>
          </p:nvSpPr>
          <p:spPr>
            <a:xfrm>
              <a:off x="1770967" y="2801819"/>
              <a:ext cx="11769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" b="1" i="0" u="none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Учреждение</a:t>
              </a:r>
              <a:endParaRPr lang="ru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cxnSp>
          <p:nvCxnSpPr>
            <p:cNvPr id="3" name="Straight Arrow Connector 2"/>
            <p:cNvCxnSpPr/>
            <p:nvPr/>
          </p:nvCxnSpPr>
          <p:spPr>
            <a:xfrm>
              <a:off x="3268457" y="2998666"/>
              <a:ext cx="648000" cy="0"/>
            </a:xfrm>
            <a:prstGeom prst="straightConnector1">
              <a:avLst/>
            </a:prstGeom>
            <a:ln w="28575">
              <a:solidFill>
                <a:srgbClr val="3E5E9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124" name="Picture 4" descr="C:\Users\Linda\Downloads\Internetbankas_eID_eparaksts_png\Internetbankas_eID_eparaksts_png\eID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28691" y="2762206"/>
              <a:ext cx="679449" cy="454025"/>
            </a:xfrm>
            <a:prstGeom prst="rect">
              <a:avLst/>
            </a:prstGeom>
            <a:noFill/>
          </p:spPr>
        </p:pic>
        <p:pic>
          <p:nvPicPr>
            <p:cNvPr id="5125" name="Picture 5" descr="C:\Users\Linda\Downloads\Internetbankas_eID_eparaksts_png\Internetbankas_eID_eparaksts_png\eParaksts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28691" y="3563255"/>
              <a:ext cx="679449" cy="454025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3943456" y="2801819"/>
              <a:ext cx="9012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" b="1" i="0" u="none">
                  <a:latin typeface="Verdana" pitchFamily="34" charset="0"/>
                  <a:ea typeface="Verdana" pitchFamily="34" charset="0"/>
                  <a:cs typeface="Verdana" pitchFamily="34" charset="0"/>
                </a:rPr>
                <a:t>VRAA</a:t>
              </a:r>
              <a:endParaRPr lang="ru" sz="16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428691" y="1864552"/>
              <a:ext cx="2369091" cy="739676"/>
              <a:chOff x="6561602" y="1902752"/>
              <a:chExt cx="2791509" cy="871563"/>
            </a:xfrm>
          </p:grpSpPr>
          <p:pic>
            <p:nvPicPr>
              <p:cNvPr id="18" name="Picture 2" descr="C:\Users\Linda\Downloads\Internetbankas_eID_eparaksts_png\Internetbankas_eID_eparaksts_png\Citadele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7964024" y="1902752"/>
                <a:ext cx="687877" cy="431165"/>
              </a:xfrm>
              <a:prstGeom prst="rect">
                <a:avLst/>
              </a:prstGeom>
              <a:noFill/>
            </p:spPr>
          </p:pic>
          <p:pic>
            <p:nvPicPr>
              <p:cNvPr id="19" name="Picture 3" descr="C:\Users\Linda\Downloads\Internetbankas_eID_eparaksts_png\Internetbankas_eID_eparaksts_png\DNB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262813" y="2343150"/>
                <a:ext cx="687877" cy="431165"/>
              </a:xfrm>
              <a:prstGeom prst="rect">
                <a:avLst/>
              </a:prstGeom>
              <a:noFill/>
            </p:spPr>
          </p:pic>
          <p:pic>
            <p:nvPicPr>
              <p:cNvPr id="20" name="Picture 6" descr="C:\Users\Linda\Downloads\Internetbankas_eID_eparaksts_png\Internetbankas_eID_eparaksts_png\MTB.png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7964024" y="2343150"/>
                <a:ext cx="687877" cy="431165"/>
              </a:xfrm>
              <a:prstGeom prst="rect">
                <a:avLst/>
              </a:prstGeom>
              <a:noFill/>
            </p:spPr>
          </p:pic>
          <p:pic>
            <p:nvPicPr>
              <p:cNvPr id="21" name="Picture 7" descr="C:\Users\Linda\Downloads\Internetbankas_eID_eparaksts_png\Internetbankas_eID_eparaksts_png\Nordea.png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6561602" y="2343150"/>
                <a:ext cx="687877" cy="431165"/>
              </a:xfrm>
              <a:prstGeom prst="rect">
                <a:avLst/>
              </a:prstGeom>
              <a:noFill/>
            </p:spPr>
          </p:pic>
          <p:pic>
            <p:nvPicPr>
              <p:cNvPr id="22" name="Picture 8" descr="C:\Users\Linda\Downloads\Internetbankas_eID_eparaksts_png\Internetbankas_eID_eparaksts_png\Norvik_banka.png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8665234" y="2122951"/>
                <a:ext cx="687877" cy="431165"/>
              </a:xfrm>
              <a:prstGeom prst="rect">
                <a:avLst/>
              </a:prstGeom>
              <a:noFill/>
            </p:spPr>
          </p:pic>
          <p:pic>
            <p:nvPicPr>
              <p:cNvPr id="23" name="Picture 9" descr="C:\Users\Linda\Downloads\Internetbankas_eID_eparaksts_png\Internetbankas_eID_eparaksts_png\SEB.png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262813" y="1902752"/>
                <a:ext cx="687877" cy="431165"/>
              </a:xfrm>
              <a:prstGeom prst="rect">
                <a:avLst/>
              </a:prstGeom>
              <a:noFill/>
            </p:spPr>
          </p:pic>
          <p:pic>
            <p:nvPicPr>
              <p:cNvPr id="24" name="Picture 10" descr="C:\Users\Linda\Downloads\Internetbankas_eID_eparaksts_png\Internetbankas_eID_eparaksts_png\Swedbank.png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6561602" y="1902752"/>
                <a:ext cx="687877" cy="431165"/>
              </a:xfrm>
              <a:prstGeom prst="rect">
                <a:avLst/>
              </a:prstGeom>
              <a:noFill/>
            </p:spPr>
          </p:pic>
        </p:grpSp>
        <p:sp>
          <p:nvSpPr>
            <p:cNvPr id="29" name="TextBox 28"/>
            <p:cNvSpPr txBox="1"/>
            <p:nvPr/>
          </p:nvSpPr>
          <p:spPr>
            <a:xfrm>
              <a:off x="5527090" y="2038350"/>
              <a:ext cx="9156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" sz="1400" b="1" i="0" u="none">
                  <a:latin typeface="Verdana" pitchFamily="34" charset="0"/>
                  <a:ea typeface="Verdana" pitchFamily="34" charset="0"/>
                  <a:cs typeface="Verdana" pitchFamily="34" charset="0"/>
                </a:rPr>
                <a:t>Банки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27090" y="2836961"/>
              <a:ext cx="7312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" sz="1400" b="1" i="0" u="none">
                  <a:latin typeface="Verdana" pitchFamily="34" charset="0"/>
                  <a:ea typeface="Verdana" pitchFamily="34" charset="0"/>
                  <a:cs typeface="Verdana" pitchFamily="34" charset="0"/>
                </a:rPr>
                <a:t>УДГМ</a:t>
              </a:r>
              <a:endParaRPr lang="ru" sz="1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27090" y="3635573"/>
              <a:ext cx="8290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ru" sz="1400" b="1" i="0" u="none">
                  <a:latin typeface="Verdana" pitchFamily="34" charset="0"/>
                  <a:ea typeface="Verdana" pitchFamily="34" charset="0"/>
                  <a:cs typeface="Verdana" pitchFamily="34" charset="0"/>
                </a:rPr>
                <a:t>LVRTC</a:t>
              </a:r>
              <a:endParaRPr lang="ru" sz="1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rot="18900000">
              <a:off x="4775552" y="2551414"/>
              <a:ext cx="648000" cy="0"/>
            </a:xfrm>
            <a:prstGeom prst="straightConnector1">
              <a:avLst/>
            </a:prstGeom>
            <a:ln w="28575">
              <a:solidFill>
                <a:srgbClr val="3E5E9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4870449" y="2990850"/>
              <a:ext cx="648000" cy="0"/>
            </a:xfrm>
            <a:prstGeom prst="straightConnector1">
              <a:avLst/>
            </a:prstGeom>
            <a:ln w="28575">
              <a:solidFill>
                <a:srgbClr val="3E5E9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2700000">
              <a:off x="4775552" y="3430286"/>
              <a:ext cx="648000" cy="0"/>
            </a:xfrm>
            <a:prstGeom prst="straightConnector1">
              <a:avLst/>
            </a:prstGeom>
            <a:ln w="28575">
              <a:solidFill>
                <a:srgbClr val="3E5E9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5523584" y="4324350"/>
              <a:ext cx="3427799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 rtl="0"/>
              <a:r>
                <a:rPr lang="ru" sz="1300" b="0" i="0" u="none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VRAA обеспечивает сотрудничество </a:t>
              </a:r>
              <a:endParaRPr lang="ru" alt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algn="l" rtl="0"/>
              <a:r>
                <a:rPr lang="ru" sz="1300" b="0" i="0" u="none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с поставщиками идентификации</a:t>
              </a:r>
              <a:endParaRPr lang="ru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25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400" y="4743450"/>
            <a:ext cx="304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fld id="{AA35EBBE-1F32-4234-95E9-4D264E1965CC}" type="slidenum">
              <a:rPr/>
              <a:pPr algn="l" rtl="0"/>
              <a:t>11</a:t>
            </a:fld>
            <a:endParaRPr lang="r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47079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4"/>
          <p:cNvSpPr>
            <a:spLocks noGrp="1"/>
          </p:cNvSpPr>
          <p:nvPr>
            <p:ph type="sldNum" sz="quarter" idx="13"/>
          </p:nvPr>
        </p:nvSpPr>
        <p:spPr bwMode="auto">
          <a:xfrm>
            <a:off x="8534400" y="4743450"/>
            <a:ext cx="304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fld id="{BB92707C-5FFF-46A7-932C-3EE34F0D8F51}" type="slidenum">
              <a:rPr/>
              <a:pPr/>
              <a:t>12</a:t>
            </a:fld>
            <a:endParaRPr lang="ru" alt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319913" y="2115763"/>
            <a:ext cx="125547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ru" sz="1100" b="1" i="0" u="none">
                <a:latin typeface="Verdana" pitchFamily="34" charset="0"/>
                <a:ea typeface="Verdana" pitchFamily="34" charset="0"/>
                <a:cs typeface="Verdana" pitchFamily="34" charset="0"/>
              </a:rPr>
              <a:t>Клиент</a:t>
            </a:r>
          </a:p>
          <a:p>
            <a:pPr algn="ctr" rtl="0"/>
            <a:r>
              <a:rPr lang="ru" sz="1050" b="0" i="0" u="none">
                <a:latin typeface="Verdana" pitchFamily="34" charset="0"/>
                <a:ea typeface="Verdana" pitchFamily="34" charset="0"/>
                <a:cs typeface="Verdana" pitchFamily="34" charset="0"/>
              </a:rPr>
              <a:t>(пользователь</a:t>
            </a:r>
          </a:p>
          <a:p>
            <a:pPr algn="ctr" rtl="0"/>
            <a:r>
              <a:rPr lang="ru" sz="1050" b="0" i="0" u="none">
                <a:latin typeface="Verdana" pitchFamily="34" charset="0"/>
                <a:ea typeface="Verdana" pitchFamily="34" charset="0"/>
                <a:cs typeface="Verdana" pitchFamily="34" charset="0"/>
              </a:rPr>
              <a:t>е-услуги)</a:t>
            </a:r>
            <a:endParaRPr lang="ru" sz="105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028986"/>
            <a:ext cx="159049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ru" sz="1100" b="1" i="0" u="none">
                <a:latin typeface="Verdana" pitchFamily="34" charset="0"/>
                <a:ea typeface="Verdana" pitchFamily="34" charset="0"/>
                <a:cs typeface="Verdana" pitchFamily="34" charset="0"/>
              </a:rPr>
              <a:t>Кредитное учреждение</a:t>
            </a:r>
          </a:p>
          <a:p>
            <a:pPr algn="ctr" rtl="0"/>
            <a:r>
              <a:rPr lang="ru" sz="1050" b="0" i="0" u="none">
                <a:latin typeface="Verdana" pitchFamily="34" charset="0"/>
                <a:ea typeface="Verdana" pitchFamily="34" charset="0"/>
                <a:cs typeface="Verdana" pitchFamily="34" charset="0"/>
              </a:rPr>
              <a:t>(выбранный клиентом </a:t>
            </a:r>
          </a:p>
          <a:p>
            <a:pPr algn="ctr" rtl="0"/>
            <a:r>
              <a:rPr lang="ru" sz="1050" b="0" i="0" u="none">
                <a:latin typeface="Verdana" pitchFamily="34" charset="0"/>
                <a:ea typeface="Verdana" pitchFamily="34" charset="0"/>
                <a:cs typeface="Verdana" pitchFamily="34" charset="0"/>
              </a:rPr>
              <a:t>интернет-банк)</a:t>
            </a:r>
            <a:endParaRPr lang="ru" sz="105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662478" y="3335359"/>
            <a:ext cx="1338522" cy="1080000"/>
          </a:xfrm>
          <a:prstGeom prst="roundRect">
            <a:avLst>
              <a:gd name="adj" fmla="val 7029"/>
            </a:avLst>
          </a:prstGeom>
          <a:solidFill>
            <a:schemeClr val="bg1"/>
          </a:solidFill>
          <a:ln w="19050">
            <a:solidFill>
              <a:srgbClr val="A6D8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rtl="0"/>
            <a:r>
              <a:rPr lang="ru" sz="1000" b="1" i="0" u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</a:t>
            </a:r>
            <a:r>
              <a:rPr lang="ru" sz="1000" b="0" i="0" u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Информирование VISS об идентификации клиента/перенаправление клиента в Портал</a:t>
            </a:r>
            <a:endParaRPr lang="ru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334031" y="2572963"/>
            <a:ext cx="0" cy="1303200"/>
          </a:xfrm>
          <a:prstGeom prst="line">
            <a:avLst/>
          </a:prstGeom>
          <a:ln w="12700">
            <a:solidFill>
              <a:srgbClr val="A9B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7740133" y="1492963"/>
            <a:ext cx="1080000" cy="1080000"/>
          </a:xfrm>
          <a:prstGeom prst="roundRect">
            <a:avLst>
              <a:gd name="adj" fmla="val 7029"/>
            </a:avLst>
          </a:prstGeom>
          <a:solidFill>
            <a:schemeClr val="bg1"/>
          </a:solidFill>
          <a:ln w="19050">
            <a:solidFill>
              <a:srgbClr val="3E5E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rtl="0"/>
            <a:r>
              <a:rPr lang="ru" sz="1000" b="1" i="0" u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</a:t>
            </a:r>
            <a:r>
              <a:rPr lang="ru" sz="1000" b="0" i="0" u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Получение </a:t>
            </a:r>
          </a:p>
          <a:p>
            <a:pPr algn="ctr" rtl="0"/>
            <a:r>
              <a:rPr lang="ru" sz="1000" b="0" i="0" u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е-услуги в Портале</a:t>
            </a:r>
            <a:endParaRPr lang="ru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034030" y="3335359"/>
            <a:ext cx="1080000" cy="1080000"/>
          </a:xfrm>
          <a:prstGeom prst="roundRect">
            <a:avLst>
              <a:gd name="adj" fmla="val 7029"/>
            </a:avLst>
          </a:prstGeom>
          <a:solidFill>
            <a:schemeClr val="bg1"/>
          </a:solidFill>
          <a:ln w="19050">
            <a:solidFill>
              <a:srgbClr val="A6D8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rtl="0"/>
            <a:r>
              <a:rPr lang="ru" sz="1000" b="1" i="0" u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</a:t>
            </a:r>
            <a:r>
              <a:rPr lang="ru" sz="1000" b="0" i="0" u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Идентификация </a:t>
            </a:r>
            <a:r>
              <a:rPr lang="ru"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"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" sz="1000" b="0" i="0" u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клиента</a:t>
            </a:r>
            <a:endParaRPr lang="ru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874030" y="3335359"/>
            <a:ext cx="1080000" cy="1080000"/>
          </a:xfrm>
          <a:prstGeom prst="roundRect">
            <a:avLst>
              <a:gd name="adj" fmla="val 7029"/>
            </a:avLst>
          </a:prstGeom>
          <a:solidFill>
            <a:schemeClr val="bg1"/>
          </a:solidFill>
          <a:ln w="19050">
            <a:solidFill>
              <a:srgbClr val="A6D8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rtl="0"/>
            <a:r>
              <a:rPr lang="ru" sz="1000" b="1" i="0" u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ru" sz="1000" b="0" i="0" u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Отображение формы аутентификации</a:t>
            </a:r>
            <a:endParaRPr lang="ru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794030" y="1352550"/>
            <a:ext cx="1177770" cy="1220413"/>
          </a:xfrm>
          <a:prstGeom prst="roundRect">
            <a:avLst>
              <a:gd name="adj" fmla="val 7029"/>
            </a:avLst>
          </a:prstGeom>
          <a:solidFill>
            <a:schemeClr val="bg1"/>
          </a:solidFill>
          <a:ln w="19050">
            <a:solidFill>
              <a:srgbClr val="3E5E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rtl="0"/>
            <a:r>
              <a:rPr lang="ru" sz="1000" b="1" i="0" u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ru" sz="1000" b="0" i="0" u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 Портале выбирается кредитное учреждение,</a:t>
            </a:r>
            <a:r>
              <a:rPr lang="ru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" sz="1000" b="0" i="0" u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 помощью которого производится </a:t>
            </a:r>
            <a:r>
              <a:rPr lang="ru" sz="1000" b="0" i="0" u="non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идентификация</a:t>
            </a:r>
            <a:endParaRPr lang="ru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334031" y="3875361"/>
            <a:ext cx="540000" cy="0"/>
          </a:xfrm>
          <a:prstGeom prst="straightConnector1">
            <a:avLst/>
          </a:prstGeom>
          <a:ln w="12700">
            <a:solidFill>
              <a:srgbClr val="A9B1C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94030" y="2572963"/>
            <a:ext cx="0" cy="1303200"/>
          </a:xfrm>
          <a:prstGeom prst="line">
            <a:avLst/>
          </a:prstGeom>
          <a:ln w="12700">
            <a:solidFill>
              <a:srgbClr val="A9B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3954030" y="1492963"/>
            <a:ext cx="1080000" cy="1080000"/>
          </a:xfrm>
          <a:prstGeom prst="roundRect">
            <a:avLst>
              <a:gd name="adj" fmla="val 7029"/>
            </a:avLst>
          </a:prstGeom>
          <a:solidFill>
            <a:schemeClr val="bg1"/>
          </a:solidFill>
          <a:ln w="19050">
            <a:solidFill>
              <a:srgbClr val="3E5E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rtl="0"/>
            <a:r>
              <a:rPr lang="ru" sz="1000" b="1" i="0" u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ru" sz="1000" b="0" i="0" u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Вводится информация для аутентификации</a:t>
            </a:r>
            <a:endParaRPr lang="ru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494030" y="3875359"/>
            <a:ext cx="540000" cy="0"/>
          </a:xfrm>
          <a:prstGeom prst="straightConnector1">
            <a:avLst/>
          </a:prstGeom>
          <a:ln w="12700">
            <a:solidFill>
              <a:srgbClr val="A9B1C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123118" y="3875359"/>
            <a:ext cx="540000" cy="0"/>
          </a:xfrm>
          <a:prstGeom prst="straightConnector1">
            <a:avLst/>
          </a:prstGeom>
          <a:ln w="12700">
            <a:solidFill>
              <a:srgbClr val="A9B1C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414030" y="2036064"/>
            <a:ext cx="0" cy="1296000"/>
          </a:xfrm>
          <a:prstGeom prst="line">
            <a:avLst/>
          </a:prstGeom>
          <a:ln w="12700">
            <a:solidFill>
              <a:srgbClr val="A9B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414030" y="2036064"/>
            <a:ext cx="540000" cy="0"/>
          </a:xfrm>
          <a:prstGeom prst="straightConnector1">
            <a:avLst/>
          </a:prstGeom>
          <a:ln w="12700">
            <a:solidFill>
              <a:srgbClr val="A9B1C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7202478" y="2036064"/>
            <a:ext cx="0" cy="1296000"/>
          </a:xfrm>
          <a:prstGeom prst="line">
            <a:avLst/>
          </a:prstGeom>
          <a:ln w="12700">
            <a:solidFill>
              <a:srgbClr val="A9B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7194030" y="2036064"/>
            <a:ext cx="540000" cy="0"/>
          </a:xfrm>
          <a:prstGeom prst="straightConnector1">
            <a:avLst/>
          </a:prstGeom>
          <a:ln w="12700">
            <a:solidFill>
              <a:srgbClr val="A9B1C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50" y="3228062"/>
            <a:ext cx="863999" cy="720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50" y="1395763"/>
            <a:ext cx="863999" cy="720000"/>
          </a:xfrm>
          <a:prstGeom prst="rect">
            <a:avLst/>
          </a:prstGeom>
        </p:spPr>
      </p:pic>
      <p:cxnSp>
        <p:nvCxnSpPr>
          <p:cNvPr id="31" name="Straight Connector 30"/>
          <p:cNvCxnSpPr/>
          <p:nvPr/>
        </p:nvCxnSpPr>
        <p:spPr>
          <a:xfrm>
            <a:off x="228600" y="2687461"/>
            <a:ext cx="8591533" cy="0"/>
          </a:xfrm>
          <a:prstGeom prst="line">
            <a:avLst/>
          </a:prstGeom>
          <a:ln w="19050">
            <a:solidFill>
              <a:srgbClr val="A9B1C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28600" y="3220861"/>
            <a:ext cx="8591533" cy="0"/>
          </a:xfrm>
          <a:prstGeom prst="line">
            <a:avLst/>
          </a:prstGeom>
          <a:ln w="19050">
            <a:solidFill>
              <a:srgbClr val="A9B1C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16608" y="2769495"/>
            <a:ext cx="814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ru" b="1" i="0" u="none" dirty="0" smtClean="0">
                <a:solidFill>
                  <a:srgbClr val="A9B1C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VISS</a:t>
            </a:r>
            <a:endParaRPr lang="ru" b="1" i="0" u="none" dirty="0">
              <a:solidFill>
                <a:srgbClr val="A9B1C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2590800" y="209550"/>
            <a:ext cx="6094800" cy="777479"/>
          </a:xfrm>
        </p:spPr>
        <p:txBody>
          <a:bodyPr>
            <a:noAutofit/>
          </a:bodyPr>
          <a:lstStyle/>
          <a:p>
            <a:pPr algn="l" rtl="0"/>
            <a:r>
              <a:rPr lang="ru" sz="2400" b="1" i="0" u="none" dirty="0"/>
              <a:t>Как работает модуль единого входа в систему?</a:t>
            </a:r>
            <a:endParaRPr lang="ru" sz="2400" dirty="0"/>
          </a:p>
        </p:txBody>
      </p:sp>
    </p:spTree>
    <p:extLst>
      <p:ext uri="{BB962C8B-B14F-4D97-AF65-F5344CB8AC3E}">
        <p14:creationId xmlns:p14="http://schemas.microsoft.com/office/powerpoint/2010/main" val="4748703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fld id="{3B66B3D4-3C80-4773-AD8A-D43C7F12A1EA}" type="slidenum">
              <a:rPr/>
              <a:pPr/>
              <a:t>13</a:t>
            </a:fld>
            <a:endParaRPr lang="ru" altLang="en-US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667000" y="2724150"/>
            <a:ext cx="6096000" cy="10382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l" rtl="0">
              <a:spcBef>
                <a:spcPct val="0"/>
              </a:spcBef>
            </a:pPr>
            <a:r>
              <a:rPr lang="ru" sz="2400" b="1" i="0" u="none">
                <a:latin typeface="Verdana" pitchFamily="34" charset="0"/>
                <a:ea typeface="Verdana" pitchFamily="34" charset="0"/>
                <a:cs typeface="Verdana" pitchFamily="34" charset="0"/>
              </a:rPr>
              <a:t>Как шаг за шагом внедрить модуль единого входа в систему?</a:t>
            </a:r>
            <a:endParaRPr kumimoji="0" lang="ru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644150"/>
            <a:ext cx="1296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262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90799" y="285750"/>
            <a:ext cx="6586115" cy="777479"/>
          </a:xfrm>
        </p:spPr>
        <p:txBody>
          <a:bodyPr>
            <a:noAutofit/>
          </a:bodyPr>
          <a:lstStyle/>
          <a:p>
            <a:pPr algn="l" rtl="0"/>
            <a:r>
              <a:rPr lang="ru" sz="2400" b="1" i="0" u="none"/>
              <a:t>Как происходит внедрение единого входа в систему?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5843406" y="4058958"/>
            <a:ext cx="1858933" cy="856252"/>
            <a:chOff x="6842930" y="4230098"/>
            <a:chExt cx="1858933" cy="856252"/>
          </a:xfrm>
        </p:grpSpPr>
        <p:sp>
          <p:nvSpPr>
            <p:cNvPr id="24" name="TextBox 23"/>
            <p:cNvSpPr txBox="1"/>
            <p:nvPr/>
          </p:nvSpPr>
          <p:spPr>
            <a:xfrm>
              <a:off x="7098347" y="4809351"/>
              <a:ext cx="16035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0"/>
              <a:r>
                <a:rPr lang="ru" sz="1200" b="0" i="0" u="none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Данный шаг может отсутствовать</a:t>
              </a:r>
              <a:endParaRPr lang="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6912155" y="4519724"/>
              <a:ext cx="1743028" cy="276999"/>
              <a:chOff x="6912155" y="4520636"/>
              <a:chExt cx="1743028" cy="276999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7098347" y="4520636"/>
                <a:ext cx="15568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 rtl="0"/>
                <a:r>
                  <a:rPr lang="ru" sz="1200" b="0" i="0" u="none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Ответственность учреждения</a:t>
                </a:r>
                <a:endParaRPr lang="ru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6912155" y="4587135"/>
                <a:ext cx="144000" cy="144000"/>
              </a:xfrm>
              <a:prstGeom prst="rect">
                <a:avLst/>
              </a:prstGeom>
              <a:solidFill>
                <a:srgbClr val="3E5E9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"/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6912155" y="4230098"/>
              <a:ext cx="1510594" cy="276999"/>
              <a:chOff x="6912155" y="4230098"/>
              <a:chExt cx="1510594" cy="276999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7098347" y="4230098"/>
                <a:ext cx="132440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 rtl="0"/>
                <a:r>
                  <a:rPr lang="ru" sz="1200" b="0" i="0" u="none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Ответственность VRAA</a:t>
                </a:r>
                <a:endParaRPr lang="ru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6912155" y="4296597"/>
                <a:ext cx="144000" cy="144000"/>
              </a:xfrm>
              <a:prstGeom prst="rect">
                <a:avLst/>
              </a:prstGeom>
              <a:solidFill>
                <a:srgbClr val="A6D86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"/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6842930" y="4809351"/>
              <a:ext cx="2824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0"/>
              <a:r>
                <a:rPr lang="ru" sz="1200" b="0" i="0" u="none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*</a:t>
              </a:r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 flipV="1">
            <a:off x="922204" y="1385033"/>
            <a:ext cx="5795666" cy="3373676"/>
          </a:xfrm>
          <a:prstGeom prst="straightConnector1">
            <a:avLst/>
          </a:prstGeom>
          <a:ln w="19050">
            <a:solidFill>
              <a:srgbClr val="A9B1C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563100" y="1615156"/>
            <a:ext cx="1772833" cy="307777"/>
          </a:xfrm>
          <a:prstGeom prst="rect">
            <a:avLst/>
          </a:prstGeom>
          <a:noFill/>
        </p:spPr>
        <p:txBody>
          <a:bodyPr wrap="square" lIns="36000" rIns="36000" rtlCol="0" anchor="ctr">
            <a:spAutoFit/>
          </a:bodyPr>
          <a:lstStyle/>
          <a:p>
            <a:pPr algn="l" rtl="0" fontAlgn="b"/>
            <a:r>
              <a:rPr lang="ru" sz="1400" b="0" i="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Обслуживание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66756" y="2078660"/>
            <a:ext cx="2012234" cy="307777"/>
          </a:xfrm>
          <a:prstGeom prst="rect">
            <a:avLst/>
          </a:prstGeom>
          <a:noFill/>
        </p:spPr>
        <p:txBody>
          <a:bodyPr wrap="square" lIns="36000" rIns="36000" rtlCol="0" anchor="ctr">
            <a:spAutoFit/>
          </a:bodyPr>
          <a:lstStyle/>
          <a:p>
            <a:pPr algn="l" rtl="0" fontAlgn="b"/>
            <a:r>
              <a:rPr lang="ru" sz="14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Введение в эксплуатацию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03082" y="3467398"/>
            <a:ext cx="1397518" cy="307777"/>
          </a:xfrm>
          <a:prstGeom prst="rect">
            <a:avLst/>
          </a:prstGeom>
          <a:noFill/>
        </p:spPr>
        <p:txBody>
          <a:bodyPr wrap="square" lIns="36000" rIns="36000" rtlCol="0" anchor="ctr">
            <a:spAutoFit/>
          </a:bodyPr>
          <a:lstStyle/>
          <a:p>
            <a:pPr algn="l" rtl="0" fontAlgn="b"/>
            <a:r>
              <a:rPr lang="ru" sz="1400" b="0" i="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Разработка*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15938" y="3912904"/>
            <a:ext cx="2515277" cy="307777"/>
          </a:xfrm>
          <a:prstGeom prst="rect">
            <a:avLst/>
          </a:prstGeom>
          <a:noFill/>
        </p:spPr>
        <p:txBody>
          <a:bodyPr wrap="square" lIns="36000" rIns="36000" rtlCol="0" anchor="ctr">
            <a:spAutoFit/>
          </a:bodyPr>
          <a:lstStyle/>
          <a:p>
            <a:pPr algn="l" rtl="0" fontAlgn="b"/>
            <a:r>
              <a:rPr lang="ru" sz="14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Соглашение о сотрудничестве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828800" y="4371462"/>
            <a:ext cx="2209800" cy="307777"/>
          </a:xfrm>
          <a:prstGeom prst="rect">
            <a:avLst/>
          </a:prstGeom>
          <a:noFill/>
        </p:spPr>
        <p:txBody>
          <a:bodyPr wrap="square" lIns="36000" rIns="36000" rtlCol="0" anchor="ctr">
            <a:spAutoFit/>
          </a:bodyPr>
          <a:lstStyle/>
          <a:p>
            <a:pPr algn="l" rtl="0" fontAlgn="b"/>
            <a:r>
              <a:rPr lang="ru" sz="14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Инициирование сотрудничества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193569" y="2995782"/>
            <a:ext cx="1600200" cy="307777"/>
          </a:xfrm>
          <a:prstGeom prst="rect">
            <a:avLst/>
          </a:prstGeom>
          <a:noFill/>
        </p:spPr>
        <p:txBody>
          <a:bodyPr wrap="square" lIns="36000" rIns="36000" rtlCol="0" anchor="ctr">
            <a:spAutoFit/>
          </a:bodyPr>
          <a:lstStyle/>
          <a:p>
            <a:pPr algn="l" rtl="0" fontAlgn="b"/>
            <a:r>
              <a:rPr lang="ru" sz="14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Приемочное тестирование</a:t>
            </a:r>
          </a:p>
        </p:txBody>
      </p:sp>
      <p:sp>
        <p:nvSpPr>
          <p:cNvPr id="2" name="Rectangle 1"/>
          <p:cNvSpPr/>
          <p:nvPr/>
        </p:nvSpPr>
        <p:spPr>
          <a:xfrm>
            <a:off x="1031366" y="4345350"/>
            <a:ext cx="792000" cy="360000"/>
          </a:xfrm>
          <a:prstGeom prst="rect">
            <a:avLst/>
          </a:prstGeom>
          <a:solidFill>
            <a:srgbClr val="3E5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"/>
          </a:p>
        </p:txBody>
      </p:sp>
      <p:sp>
        <p:nvSpPr>
          <p:cNvPr id="28" name="Rectangle 27"/>
          <p:cNvSpPr/>
          <p:nvPr/>
        </p:nvSpPr>
        <p:spPr>
          <a:xfrm>
            <a:off x="2607274" y="3428231"/>
            <a:ext cx="792000" cy="360000"/>
          </a:xfrm>
          <a:prstGeom prst="rect">
            <a:avLst/>
          </a:prstGeom>
          <a:solidFill>
            <a:srgbClr val="3E5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"/>
          </a:p>
        </p:txBody>
      </p:sp>
      <p:sp>
        <p:nvSpPr>
          <p:cNvPr id="31" name="Rectangle 30"/>
          <p:cNvSpPr/>
          <p:nvPr/>
        </p:nvSpPr>
        <p:spPr>
          <a:xfrm>
            <a:off x="3397648" y="2969670"/>
            <a:ext cx="792000" cy="360000"/>
          </a:xfrm>
          <a:prstGeom prst="rect">
            <a:avLst/>
          </a:prstGeom>
          <a:solidFill>
            <a:srgbClr val="3E5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"/>
          </a:p>
        </p:txBody>
      </p:sp>
      <p:sp>
        <p:nvSpPr>
          <p:cNvPr id="34" name="Rectangle 33"/>
          <p:cNvSpPr/>
          <p:nvPr/>
        </p:nvSpPr>
        <p:spPr>
          <a:xfrm>
            <a:off x="4189648" y="2511109"/>
            <a:ext cx="792000" cy="360000"/>
          </a:xfrm>
          <a:prstGeom prst="rect">
            <a:avLst/>
          </a:prstGeom>
          <a:solidFill>
            <a:srgbClr val="3E5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"/>
          </a:p>
        </p:txBody>
      </p:sp>
      <p:sp>
        <p:nvSpPr>
          <p:cNvPr id="41" name="Rectangle 40"/>
          <p:cNvSpPr/>
          <p:nvPr/>
        </p:nvSpPr>
        <p:spPr>
          <a:xfrm>
            <a:off x="5765666" y="1593987"/>
            <a:ext cx="792000" cy="360000"/>
          </a:xfrm>
          <a:prstGeom prst="rect">
            <a:avLst/>
          </a:prstGeom>
          <a:solidFill>
            <a:srgbClr val="3E5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"/>
          </a:p>
        </p:txBody>
      </p:sp>
      <p:grpSp>
        <p:nvGrpSpPr>
          <p:cNvPr id="4" name="Group 3"/>
          <p:cNvGrpSpPr/>
          <p:nvPr/>
        </p:nvGrpSpPr>
        <p:grpSpPr>
          <a:xfrm>
            <a:off x="4973666" y="2052548"/>
            <a:ext cx="792000" cy="360000"/>
            <a:chOff x="4707926" y="2008900"/>
            <a:chExt cx="792000" cy="360000"/>
          </a:xfrm>
        </p:grpSpPr>
        <p:sp>
          <p:nvSpPr>
            <p:cNvPr id="37" name="Rectangle 36"/>
            <p:cNvSpPr/>
            <p:nvPr/>
          </p:nvSpPr>
          <p:spPr>
            <a:xfrm>
              <a:off x="4707926" y="2008900"/>
              <a:ext cx="396000" cy="360000"/>
            </a:xfrm>
            <a:prstGeom prst="rect">
              <a:avLst/>
            </a:prstGeom>
            <a:solidFill>
              <a:srgbClr val="A6D8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103926" y="2008900"/>
              <a:ext cx="396000" cy="360000"/>
            </a:xfrm>
            <a:prstGeom prst="rect">
              <a:avLst/>
            </a:prstGeom>
            <a:solidFill>
              <a:srgbClr val="3E5E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031366" y="4381350"/>
            <a:ext cx="360000" cy="28800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l" rtl="0"/>
            <a:r>
              <a:rPr lang="ru" sz="1600" b="1" i="0" u="none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endParaRPr lang="ru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607274" y="3464231"/>
            <a:ext cx="360000" cy="28800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l" rtl="0"/>
            <a:r>
              <a:rPr lang="ru" sz="1600" b="1" i="0" u="none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endParaRPr lang="ru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97648" y="3005670"/>
            <a:ext cx="360000" cy="28800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l" rtl="0"/>
            <a:r>
              <a:rPr lang="ru" sz="1600" b="1" i="0" u="none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</a:t>
            </a:r>
            <a:endParaRPr lang="ru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89648" y="2547109"/>
            <a:ext cx="360000" cy="28800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l" rtl="0"/>
            <a:r>
              <a:rPr lang="ru" sz="1600" b="1" i="0" u="none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</a:t>
            </a:r>
            <a:endParaRPr lang="ru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973666" y="2088548"/>
            <a:ext cx="360000" cy="28800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l" rtl="0"/>
            <a:r>
              <a:rPr lang="ru" sz="1600" b="1" i="0" u="none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</a:t>
            </a:r>
            <a:endParaRPr lang="ru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765666" y="1629987"/>
            <a:ext cx="360000" cy="28800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l" rtl="0"/>
            <a:r>
              <a:rPr lang="ru" sz="1600" b="1" i="0" u="none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</a:t>
            </a:r>
            <a:endParaRPr lang="ru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93669" y="2537221"/>
            <a:ext cx="3328259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 anchor="ctr">
            <a:spAutoFit/>
          </a:bodyPr>
          <a:lstStyle/>
          <a:p>
            <a:pPr algn="l" rtl="0" fontAlgn="b"/>
            <a:r>
              <a:rPr lang="ru" sz="14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Подписание акта приемочного тестирования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1826083" y="3867150"/>
            <a:ext cx="792000" cy="360000"/>
            <a:chOff x="4707926" y="2008900"/>
            <a:chExt cx="792000" cy="360000"/>
          </a:xfrm>
        </p:grpSpPr>
        <p:sp>
          <p:nvSpPr>
            <p:cNvPr id="58" name="Rectangle 57"/>
            <p:cNvSpPr/>
            <p:nvPr/>
          </p:nvSpPr>
          <p:spPr>
            <a:xfrm>
              <a:off x="4707926" y="2008900"/>
              <a:ext cx="396000" cy="360000"/>
            </a:xfrm>
            <a:prstGeom prst="rect">
              <a:avLst/>
            </a:prstGeom>
            <a:solidFill>
              <a:srgbClr val="A6D8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103926" y="2008900"/>
              <a:ext cx="396000" cy="360000"/>
            </a:xfrm>
            <a:prstGeom prst="rect">
              <a:avLst/>
            </a:prstGeom>
            <a:solidFill>
              <a:srgbClr val="3E5E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831796" y="3909735"/>
            <a:ext cx="360000" cy="28800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l" rtl="0"/>
            <a:r>
              <a:rPr lang="ru" sz="1600" b="1" i="0" u="none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endParaRPr lang="ru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400" y="4857750"/>
            <a:ext cx="304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fld id="{AA35EBBE-1F32-4234-95E9-4D264E1965CC}" type="slidenum">
              <a:rPr/>
              <a:pPr algn="l" rtl="0"/>
              <a:t>14</a:t>
            </a:fld>
            <a:endParaRPr lang="r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93633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590800" y="285750"/>
            <a:ext cx="6094800" cy="777479"/>
          </a:xfrm>
        </p:spPr>
        <p:txBody>
          <a:bodyPr>
            <a:noAutofit/>
          </a:bodyPr>
          <a:lstStyle/>
          <a:p>
            <a:pPr algn="l" rtl="0"/>
            <a:r>
              <a:rPr lang="ru" sz="2400" b="1" i="0" u="none"/>
              <a:t>1.</a:t>
            </a:r>
            <a:r>
              <a:rPr lang="ru" sz="2400" b="0" i="0" u="none"/>
              <a:t> </a:t>
            </a:r>
            <a:r>
              <a:rPr lang="ru" sz="2400" b="1" i="0" u="none"/>
              <a:t>Инициирование сотрудничества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fld id="{840509DB-8696-4044-837E-56D6DAF5AC71}" type="slidenum">
              <a:rPr/>
              <a:pPr/>
              <a:t>15</a:t>
            </a:fld>
            <a:endParaRPr lang="ru" alt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90800" y="1200150"/>
            <a:ext cx="6400800" cy="3124200"/>
          </a:xfrm>
        </p:spPr>
        <p:txBody>
          <a:bodyPr>
            <a:noAutofit/>
          </a:bodyPr>
          <a:lstStyle/>
          <a:p>
            <a:pPr algn="just" rtl="0">
              <a:spcBef>
                <a:spcPts val="0"/>
              </a:spcBef>
              <a:spcAft>
                <a:spcPts val="600"/>
              </a:spcAft>
            </a:pPr>
            <a:r>
              <a:rPr lang="ru" b="1" i="0" u="none" dirty="0">
                <a:solidFill>
                  <a:srgbClr val="3E5E9F"/>
                </a:solidFill>
              </a:rPr>
              <a:t>Ответственное лицо:</a:t>
            </a:r>
          </a:p>
          <a:p>
            <a:pPr algn="just" rtl="0">
              <a:spcBef>
                <a:spcPts val="0"/>
              </a:spcBef>
            </a:pPr>
            <a:r>
              <a:rPr lang="ru" sz="1300" b="0" i="0" u="none" dirty="0"/>
              <a:t>Учреждение</a:t>
            </a:r>
          </a:p>
          <a:p>
            <a:pPr algn="just" rtl="0">
              <a:spcBef>
                <a:spcPts val="0"/>
              </a:spcBef>
            </a:pPr>
            <a:endParaRPr lang="ru" sz="1300" dirty="0" smtClean="0"/>
          </a:p>
          <a:p>
            <a:pPr algn="just" rtl="0">
              <a:spcBef>
                <a:spcPts val="0"/>
              </a:spcBef>
              <a:spcAft>
                <a:spcPts val="600"/>
              </a:spcAft>
            </a:pPr>
            <a:r>
              <a:rPr lang="ru" b="1" i="0" u="none" dirty="0">
                <a:solidFill>
                  <a:srgbClr val="3E5E9F"/>
                </a:solidFill>
              </a:rPr>
              <a:t>Действия к исполнению:</a:t>
            </a:r>
            <a:r>
              <a:rPr lang="ru" b="0" i="0" u="none" dirty="0">
                <a:solidFill>
                  <a:srgbClr val="3E5E9F"/>
                </a:solidFill>
              </a:rPr>
              <a:t> </a:t>
            </a:r>
          </a:p>
          <a:p>
            <a:pPr marL="285750" lvl="0" indent="-285750" algn="l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300" b="0" i="0" u="none" dirty="0"/>
              <a:t>Учреждение обращается к VRAA по электронной почте, обосновывая цель и необходимость использования</a:t>
            </a:r>
          </a:p>
          <a:p>
            <a:pPr marL="285750" indent="-285750" algn="l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300" b="0" i="0" u="none" dirty="0"/>
              <a:t>Если VRAA одобрит* предоставление услуги, то учреждение пошлет заполненный бланк регистрации случая сотрудничества (учреждение также выбирает необходимых поставщиков идентификации)</a:t>
            </a:r>
          </a:p>
          <a:p>
            <a:pPr marL="285750" lvl="0" indent="-285750" algn="l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300" b="0" i="0" u="none" dirty="0"/>
              <a:t>Банки отвечают VRAA или одобряют сотрудничество с учреждением </a:t>
            </a:r>
            <a:endParaRPr lang="ru" sz="1300" dirty="0" smtClean="0"/>
          </a:p>
          <a:p>
            <a:pPr marL="285750" lvl="0" indent="-285750" algn="l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300" b="0" i="0" u="none" dirty="0"/>
              <a:t>VRAA регистрирует сотрудничество и начинает создавать подключения вместе с учреждением</a:t>
            </a:r>
          </a:p>
          <a:p>
            <a:pPr lvl="0" algn="l" rtl="0">
              <a:spcBef>
                <a:spcPts val="0"/>
              </a:spcBef>
              <a:spcAft>
                <a:spcPts val="600"/>
              </a:spcAft>
            </a:pPr>
            <a:endParaRPr lang="ru" sz="1300" dirty="0">
              <a:solidFill>
                <a:srgbClr val="FFC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800" y="1200150"/>
            <a:ext cx="900000" cy="750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90800" y="4486186"/>
            <a:ext cx="59436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spcBef>
                <a:spcPts val="0"/>
              </a:spcBef>
              <a:spcAft>
                <a:spcPts val="600"/>
              </a:spcAft>
            </a:pPr>
            <a:r>
              <a:rPr lang="ru" sz="1100" b="0" i="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</a:t>
            </a:r>
            <a:r>
              <a:rPr lang="ru" sz="1100" b="0" i="0" u="non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Модулем </a:t>
            </a:r>
            <a:r>
              <a:rPr lang="ru" sz="1100" b="0" i="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могут пользоваться госучреждения и самоуправления, которые предоставляют </a:t>
            </a:r>
            <a:r>
              <a:rPr lang="ru" sz="1100" b="0" i="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публичные</a:t>
            </a:r>
            <a:r>
              <a:rPr lang="ru" sz="1100" b="0" i="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услуги: VRAA, например, оценивает услуги, предоставляемые хозяйственными обществами</a:t>
            </a:r>
          </a:p>
        </p:txBody>
      </p:sp>
    </p:spTree>
    <p:extLst>
      <p:ext uri="{BB962C8B-B14F-4D97-AF65-F5344CB8AC3E}">
        <p14:creationId xmlns:p14="http://schemas.microsoft.com/office/powerpoint/2010/main" val="9092544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590799" y="285750"/>
            <a:ext cx="6094800" cy="7774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l" rtl="0"/>
            <a:r>
              <a:rPr lang="ru" sz="2400" b="1" i="0" u="none"/>
              <a:t>Создание подключений</a:t>
            </a:r>
          </a:p>
        </p:txBody>
      </p:sp>
      <p:grpSp>
        <p:nvGrpSpPr>
          <p:cNvPr id="4" name="Group 38"/>
          <p:cNvGrpSpPr/>
          <p:nvPr/>
        </p:nvGrpSpPr>
        <p:grpSpPr>
          <a:xfrm>
            <a:off x="76200" y="1345950"/>
            <a:ext cx="8686800" cy="3399600"/>
            <a:chOff x="228600" y="1345950"/>
            <a:chExt cx="8686800" cy="3399600"/>
          </a:xfrm>
        </p:grpSpPr>
        <p:grpSp>
          <p:nvGrpSpPr>
            <p:cNvPr id="5" name="Group 26"/>
            <p:cNvGrpSpPr/>
            <p:nvPr/>
          </p:nvGrpSpPr>
          <p:grpSpPr>
            <a:xfrm>
              <a:off x="3106900" y="1345950"/>
              <a:ext cx="1584000" cy="540000"/>
              <a:chOff x="2840900" y="1269750"/>
              <a:chExt cx="1620000" cy="540000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2840900" y="1269750"/>
                <a:ext cx="1620000" cy="540000"/>
              </a:xfrm>
              <a:prstGeom prst="roundRect">
                <a:avLst>
                  <a:gd name="adj" fmla="val 12667"/>
                </a:avLst>
              </a:prstGeom>
              <a:solidFill>
                <a:srgbClr val="3E5E9F"/>
              </a:solidFill>
              <a:ln w="19050">
                <a:solidFill>
                  <a:srgbClr val="3E5E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"/>
              </a:p>
            </p:txBody>
          </p:sp>
          <p:sp>
            <p:nvSpPr>
              <p:cNvPr id="2" name="Rectangle 1"/>
              <p:cNvSpPr/>
              <p:nvPr/>
            </p:nvSpPr>
            <p:spPr>
              <a:xfrm>
                <a:off x="3123659" y="1385862"/>
                <a:ext cx="105448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rtl="0"/>
                <a:r>
                  <a:rPr lang="ru" sz="1400" b="1" i="0" u="none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Разработка</a:t>
                </a:r>
                <a:endParaRPr lang="ru" sz="14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sp>
          <p:nvSpPr>
            <p:cNvPr id="3" name="Rectangle 2"/>
            <p:cNvSpPr/>
            <p:nvPr/>
          </p:nvSpPr>
          <p:spPr>
            <a:xfrm>
              <a:off x="228600" y="4119704"/>
              <a:ext cx="2590800" cy="415498"/>
            </a:xfrm>
            <a:prstGeom prst="rect">
              <a:avLst/>
            </a:prstGeom>
          </p:spPr>
          <p:txBody>
            <a:bodyPr wrap="square" lIns="0" tIns="0" rIns="0">
              <a:spAutoFit/>
            </a:bodyPr>
            <a:lstStyle/>
            <a:p>
              <a:pPr algn="r" rtl="0"/>
              <a:r>
                <a:rPr lang="ru" sz="1200" b="1" i="0" u="none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VRAA</a:t>
              </a:r>
              <a:r>
                <a:rPr lang="ru" sz="1200" b="0" i="0" u="none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координирует создание подключения и информирует учреждение о: 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415400" y="2217750"/>
              <a:ext cx="1404000" cy="415498"/>
            </a:xfrm>
            <a:prstGeom prst="rect">
              <a:avLst/>
            </a:prstGeom>
          </p:spPr>
          <p:txBody>
            <a:bodyPr wrap="square" lIns="0" tIns="0" rIns="0">
              <a:spAutoFit/>
            </a:bodyPr>
            <a:lstStyle/>
            <a:p>
              <a:pPr algn="r" rtl="0"/>
              <a:r>
                <a:rPr lang="ru" sz="1200" b="1" i="0" u="none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Учреждение</a:t>
              </a:r>
              <a:r>
                <a:rPr lang="ru" sz="1200" b="0" i="0" u="none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предоставляет VRAA:</a:t>
              </a:r>
              <a:endParaRPr lang="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" name="Group 27"/>
            <p:cNvGrpSpPr/>
            <p:nvPr/>
          </p:nvGrpSpPr>
          <p:grpSpPr>
            <a:xfrm>
              <a:off x="5113500" y="1345950"/>
              <a:ext cx="1584000" cy="540000"/>
              <a:chOff x="5181600" y="1269750"/>
              <a:chExt cx="1584000" cy="5400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5181600" y="1269750"/>
                <a:ext cx="1584000" cy="540000"/>
              </a:xfrm>
              <a:prstGeom prst="roundRect">
                <a:avLst>
                  <a:gd name="adj" fmla="val 12667"/>
                </a:avLst>
              </a:prstGeom>
              <a:solidFill>
                <a:srgbClr val="3E5E9F"/>
              </a:solidFill>
              <a:ln w="19050">
                <a:solidFill>
                  <a:srgbClr val="3E5E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5370711" y="1385862"/>
                <a:ext cx="120577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rtl="0"/>
                <a:r>
                  <a:rPr lang="ru" sz="1400" b="1" i="0" u="none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Тестирование</a:t>
                </a:r>
                <a:endParaRPr lang="ru" sz="14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grpSp>
          <p:nvGrpSpPr>
            <p:cNvPr id="12" name="Group 28"/>
            <p:cNvGrpSpPr/>
            <p:nvPr/>
          </p:nvGrpSpPr>
          <p:grpSpPr>
            <a:xfrm>
              <a:off x="7086600" y="1345950"/>
              <a:ext cx="1717898" cy="540000"/>
              <a:chOff x="7137100" y="1269750"/>
              <a:chExt cx="1717898" cy="540000"/>
            </a:xfrm>
          </p:grpSpPr>
          <p:sp>
            <p:nvSpPr>
              <p:cNvPr id="25" name="Rounded Rectangle 24"/>
              <p:cNvSpPr/>
              <p:nvPr/>
            </p:nvSpPr>
            <p:spPr>
              <a:xfrm>
                <a:off x="7170600" y="1269750"/>
                <a:ext cx="1584000" cy="540000"/>
              </a:xfrm>
              <a:prstGeom prst="roundRect">
                <a:avLst>
                  <a:gd name="adj" fmla="val 12667"/>
                </a:avLst>
              </a:prstGeom>
              <a:solidFill>
                <a:srgbClr val="3E5E9F"/>
              </a:solidFill>
              <a:ln w="19050">
                <a:solidFill>
                  <a:srgbClr val="3E5E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7137100" y="1278140"/>
                <a:ext cx="1717898" cy="523220"/>
              </a:xfrm>
              <a:prstGeom prst="rect">
                <a:avLst/>
              </a:prstGeom>
            </p:spPr>
            <p:txBody>
              <a:bodyPr wrap="square" lIns="0" rIns="0">
                <a:spAutoFit/>
              </a:bodyPr>
              <a:lstStyle/>
              <a:p>
                <a:pPr algn="ctr" rtl="0"/>
                <a:r>
                  <a:rPr lang="ru" sz="1400" b="1" i="0" u="none" dirty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Введение в эксплуатацию</a:t>
                </a:r>
                <a:endParaRPr lang="ru" sz="14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 flipV="1">
              <a:off x="4902200" y="1345950"/>
              <a:ext cx="0" cy="3399600"/>
            </a:xfrm>
            <a:prstGeom prst="line">
              <a:avLst/>
            </a:prstGeom>
            <a:ln w="19050">
              <a:solidFill>
                <a:srgbClr val="3E5E9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908800" y="1345950"/>
              <a:ext cx="0" cy="3399600"/>
            </a:xfrm>
            <a:prstGeom prst="line">
              <a:avLst/>
            </a:prstGeom>
            <a:ln w="19050">
              <a:solidFill>
                <a:srgbClr val="3E5E9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2994200" y="2217750"/>
              <a:ext cx="3816000" cy="288000"/>
            </a:xfrm>
            <a:prstGeom prst="roundRect">
              <a:avLst>
                <a:gd name="adj" fmla="val 15083"/>
              </a:avLst>
            </a:prstGeom>
            <a:solidFill>
              <a:schemeClr val="bg1"/>
            </a:solidFill>
            <a:ln w="19050">
              <a:solidFill>
                <a:srgbClr val="A9B1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algn="just" rtl="0"/>
              <a:r>
                <a:rPr lang="ru" sz="1100" b="0" i="0" u="none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IP-адреса, с которых будет вызываться модуль</a:t>
              </a:r>
              <a:endParaRPr lang="ru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994200" y="2590350"/>
              <a:ext cx="5844214" cy="288000"/>
            </a:xfrm>
            <a:prstGeom prst="roundRect">
              <a:avLst>
                <a:gd name="adj" fmla="val 14649"/>
              </a:avLst>
            </a:prstGeom>
            <a:solidFill>
              <a:schemeClr val="bg1"/>
            </a:solidFill>
            <a:ln w="19050">
              <a:solidFill>
                <a:srgbClr val="A9B1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algn="just" rtl="0"/>
              <a:r>
                <a:rPr lang="ru" sz="1100" b="0" i="0" u="none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URL-адрес, на который модуль должен будет передавать данные идентифицированного пользователя</a:t>
              </a:r>
              <a:endParaRPr lang="ru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994200" y="2962950"/>
              <a:ext cx="5844214" cy="828000"/>
            </a:xfrm>
            <a:prstGeom prst="roundRect">
              <a:avLst>
                <a:gd name="adj" fmla="val 7029"/>
              </a:avLst>
            </a:prstGeom>
            <a:solidFill>
              <a:schemeClr val="bg1"/>
            </a:solidFill>
            <a:ln w="19050">
              <a:solidFill>
                <a:srgbClr val="A9B1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algn="just" rtl="0"/>
              <a:r>
                <a:rPr lang="ru" sz="1100" b="0" i="0" u="none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Обе стороны должны обменяться сертификатами </a:t>
              </a:r>
              <a:endParaRPr lang="ru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algn="just" rtl="0"/>
              <a:r>
                <a:rPr lang="ru" sz="1100" b="0" i="0" u="none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(Шифрование в модуле происходит на уровне сообщений, по стандарту X.509, с сертификатом, выданным третьей стороной, или запросом на подписание сертификата, соответствующими длине ключа 2048 бит) </a:t>
              </a:r>
              <a:endParaRPr lang="ru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2994200" y="4119704"/>
              <a:ext cx="5844214" cy="625846"/>
            </a:xfrm>
            <a:prstGeom prst="roundRect">
              <a:avLst>
                <a:gd name="adj" fmla="val 7029"/>
              </a:avLst>
            </a:prstGeom>
            <a:solidFill>
              <a:schemeClr val="bg1"/>
            </a:solidFill>
            <a:ln w="19050">
              <a:solidFill>
                <a:srgbClr val="A6D8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268288" indent="-268288" algn="just" rtl="0">
                <a:buFont typeface="Arial" panose="020B0604020202020204" pitchFamily="34" charset="0"/>
                <a:buChar char="•"/>
              </a:pPr>
              <a:r>
                <a:rPr lang="ru" sz="1050" b="0" i="0" u="none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Адресе тестовой среды модуля единого входа в систему VRAA</a:t>
              </a:r>
            </a:p>
            <a:p>
              <a:pPr marL="268288" indent="-268288" algn="just" rtl="0">
                <a:buFont typeface="Arial" panose="020B0604020202020204" pitchFamily="34" charset="0"/>
                <a:buChar char="•"/>
              </a:pPr>
              <a:r>
                <a:rPr lang="ru" sz="1050" b="0" i="0" u="none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Сертификатах со стороны VRAA, которые клиент должен импортировать на своих </a:t>
              </a:r>
              <a:r>
                <a:rPr lang="ru" sz="1050" b="0" i="0" u="none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серверах</a:t>
              </a:r>
              <a:endParaRPr lang="lv-LV" sz="1050" b="0" i="0" u="non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marL="268288" indent="-268288" algn="just">
                <a:buFont typeface="Arial" panose="020B0604020202020204" pitchFamily="34" charset="0"/>
                <a:buChar char="•"/>
              </a:pPr>
              <a:r>
                <a:rPr lang="ru-RU" sz="105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VRAA отправляет уникальный идентификатор соединения </a:t>
              </a:r>
              <a:r>
                <a:rPr lang="ru-RU" sz="105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REALM</a:t>
              </a:r>
              <a:endParaRPr lang="ru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flipV="1">
              <a:off x="8915400" y="1354340"/>
              <a:ext cx="0" cy="3391210"/>
            </a:xfrm>
            <a:prstGeom prst="line">
              <a:avLst/>
            </a:prstGeom>
            <a:ln w="19050">
              <a:solidFill>
                <a:srgbClr val="3E5E9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2895600" y="1345950"/>
              <a:ext cx="0" cy="3399600"/>
            </a:xfrm>
            <a:prstGeom prst="line">
              <a:avLst/>
            </a:prstGeom>
            <a:ln w="19050">
              <a:solidFill>
                <a:srgbClr val="3E5E9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18900000">
              <a:off x="4776200" y="1489950"/>
              <a:ext cx="252000" cy="252000"/>
            </a:xfrm>
            <a:prstGeom prst="straightConnector1">
              <a:avLst/>
            </a:prstGeom>
            <a:ln w="28575">
              <a:solidFill>
                <a:srgbClr val="3E5E9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rot="18900000">
              <a:off x="6782800" y="1489950"/>
              <a:ext cx="252000" cy="252000"/>
            </a:xfrm>
            <a:prstGeom prst="straightConnector1">
              <a:avLst/>
            </a:prstGeom>
            <a:ln w="28575">
              <a:solidFill>
                <a:srgbClr val="3E5E9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400" y="4743450"/>
            <a:ext cx="304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fld id="{AA35EBBE-1F32-4234-95E9-4D264E1965CC}" type="slidenum">
              <a:rPr/>
              <a:pPr algn="l" rtl="0"/>
              <a:t>16</a:t>
            </a:fld>
            <a:endParaRPr lang="r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2865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590800" y="285750"/>
            <a:ext cx="6094800" cy="777479"/>
          </a:xfrm>
        </p:spPr>
        <p:txBody>
          <a:bodyPr>
            <a:noAutofit/>
          </a:bodyPr>
          <a:lstStyle/>
          <a:p>
            <a:pPr algn="l" rtl="0"/>
            <a:r>
              <a:rPr lang="ru" sz="2400" b="1" i="0" u="none"/>
              <a:t>2.</a:t>
            </a:r>
            <a:r>
              <a:rPr lang="ru" sz="2400" b="0" i="0" u="none"/>
              <a:t> </a:t>
            </a:r>
            <a:r>
              <a:rPr lang="ru" sz="2400" b="1" i="0" u="none"/>
              <a:t>Соглашение о сотрудничестве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fld id="{840509DB-8696-4044-837E-56D6DAF5AC71}" type="slidenum">
              <a:rPr/>
              <a:pPr/>
              <a:t>17</a:t>
            </a:fld>
            <a:endParaRPr lang="ru" alt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90800" y="1200150"/>
            <a:ext cx="6094800" cy="3581400"/>
          </a:xfrm>
        </p:spPr>
        <p:txBody>
          <a:bodyPr>
            <a:noAutofit/>
          </a:bodyPr>
          <a:lstStyle/>
          <a:p>
            <a:pPr algn="just" rtl="0">
              <a:spcBef>
                <a:spcPts val="0"/>
              </a:spcBef>
              <a:spcAft>
                <a:spcPts val="600"/>
              </a:spcAft>
            </a:pPr>
            <a:r>
              <a:rPr lang="ru" b="1" i="0" u="none">
                <a:solidFill>
                  <a:srgbClr val="3E5E9F"/>
                </a:solidFill>
              </a:rPr>
              <a:t>Ответственное лицо:</a:t>
            </a:r>
            <a:r>
              <a:rPr lang="ru" b="0" i="0" u="none">
                <a:solidFill>
                  <a:srgbClr val="3E5E9F"/>
                </a:solidFill>
              </a:rPr>
              <a:t> </a:t>
            </a:r>
          </a:p>
          <a:p>
            <a:pPr algn="just" rtl="0">
              <a:spcBef>
                <a:spcPts val="0"/>
              </a:spcBef>
            </a:pPr>
            <a:r>
              <a:rPr lang="ru" sz="1300" b="0" i="0" u="none"/>
              <a:t>VRAA и учреждение</a:t>
            </a:r>
          </a:p>
          <a:p>
            <a:pPr algn="just" rtl="0">
              <a:spcBef>
                <a:spcPts val="0"/>
              </a:spcBef>
            </a:pPr>
            <a:endParaRPr lang="ru" sz="1300" dirty="0" smtClean="0"/>
          </a:p>
          <a:p>
            <a:pPr algn="just" rtl="0">
              <a:spcBef>
                <a:spcPts val="0"/>
              </a:spcBef>
              <a:spcAft>
                <a:spcPts val="600"/>
              </a:spcAft>
            </a:pPr>
            <a:r>
              <a:rPr lang="ru" b="1" i="0" u="none">
                <a:solidFill>
                  <a:srgbClr val="3E5E9F"/>
                </a:solidFill>
              </a:rPr>
              <a:t>Действия к исполнению:</a:t>
            </a:r>
          </a:p>
          <a:p>
            <a:pPr marL="266700" indent="-266700" algn="just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300" b="0" i="0" u="none"/>
              <a:t>Перед внедрением услуги единого входа в систему следует заключить между VRAA и учреждением* соглашение о сотрудничестве в VISS с использованием предоставляемой VRAA типовой формы межведомственного соглашения</a:t>
            </a:r>
            <a:endParaRPr lang="ru" sz="1300" dirty="0"/>
          </a:p>
          <a:p>
            <a:pPr marL="266700" indent="-266700" algn="just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300" b="0" i="0" u="none"/>
              <a:t>Выгода для учреждения — не нужно заключать отдельные соглашения с каждым поставщиком идентификации</a:t>
            </a:r>
          </a:p>
        </p:txBody>
      </p:sp>
      <p:pic>
        <p:nvPicPr>
          <p:cNvPr id="6" name="Picture 2" descr="C:\Users\Linda\Desktop\VRAA_sadarbibas_uzsaksan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0800" y="1200150"/>
            <a:ext cx="900000" cy="750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590800" y="4171950"/>
            <a:ext cx="6096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ru" sz="1100" b="0" i="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</a:t>
            </a:r>
            <a:r>
              <a:rPr lang="ru" sz="1100" b="0" i="0" u="non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" sz="1100" b="0" i="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соответствии с </a:t>
            </a:r>
            <a:r>
              <a:rPr lang="ru" sz="1100" b="0" i="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Законом об устройстве государственного управления</a:t>
            </a:r>
            <a:r>
              <a:rPr lang="ru" sz="1100" b="0" i="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межведомственное соглашение учреждение должно согласовывать со своей вышестоящей организацией (министерством), поэтому на данный процесс следует отвести дополнительное время</a:t>
            </a:r>
          </a:p>
        </p:txBody>
      </p:sp>
    </p:spTree>
    <p:extLst>
      <p:ext uri="{BB962C8B-B14F-4D97-AF65-F5344CB8AC3E}">
        <p14:creationId xmlns:p14="http://schemas.microsoft.com/office/powerpoint/2010/main" val="9092544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590800" y="285750"/>
            <a:ext cx="6094800" cy="777479"/>
          </a:xfrm>
        </p:spPr>
        <p:txBody>
          <a:bodyPr>
            <a:noAutofit/>
          </a:bodyPr>
          <a:lstStyle/>
          <a:p>
            <a:pPr algn="l" rtl="0"/>
            <a:r>
              <a:rPr lang="ru" sz="2400" b="1" i="0" u="none"/>
              <a:t>3.</a:t>
            </a:r>
            <a:r>
              <a:rPr lang="ru" sz="2400" b="0" i="0" u="none"/>
              <a:t> </a:t>
            </a:r>
            <a:r>
              <a:rPr lang="ru" sz="2400" b="1" i="0" u="none"/>
              <a:t>Разработка*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400" y="4781550"/>
            <a:ext cx="304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fld id="{840509DB-8696-4044-837E-56D6DAF5AC71}" type="slidenum">
              <a:rPr/>
              <a:pPr/>
              <a:t>18</a:t>
            </a:fld>
            <a:endParaRPr lang="ru" alt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90800" y="1200150"/>
            <a:ext cx="6094800" cy="2892060"/>
          </a:xfrm>
        </p:spPr>
        <p:txBody>
          <a:bodyPr>
            <a:noAutofit/>
          </a:bodyPr>
          <a:lstStyle/>
          <a:p>
            <a:pPr algn="just" rtl="0">
              <a:spcBef>
                <a:spcPts val="0"/>
              </a:spcBef>
              <a:spcAft>
                <a:spcPts val="600"/>
              </a:spcAft>
            </a:pPr>
            <a:r>
              <a:rPr lang="ru" b="1" i="0" u="none">
                <a:solidFill>
                  <a:srgbClr val="3E5E9F"/>
                </a:solidFill>
              </a:rPr>
              <a:t>Ответственное лицо:</a:t>
            </a:r>
          </a:p>
          <a:p>
            <a:pPr algn="just" rtl="0">
              <a:spcBef>
                <a:spcPts val="0"/>
              </a:spcBef>
            </a:pPr>
            <a:r>
              <a:rPr lang="ru" sz="1300" b="0" i="0" u="none"/>
              <a:t>Учреждение</a:t>
            </a:r>
          </a:p>
          <a:p>
            <a:pPr algn="just" rtl="0">
              <a:spcBef>
                <a:spcPts val="0"/>
              </a:spcBef>
            </a:pPr>
            <a:endParaRPr lang="ru" sz="1300" dirty="0" smtClean="0"/>
          </a:p>
          <a:p>
            <a:pPr algn="just" rtl="0">
              <a:spcBef>
                <a:spcPts val="0"/>
              </a:spcBef>
              <a:spcAft>
                <a:spcPts val="600"/>
              </a:spcAft>
            </a:pPr>
            <a:r>
              <a:rPr lang="ru" b="1" i="0" u="none">
                <a:solidFill>
                  <a:srgbClr val="3E5E9F"/>
                </a:solidFill>
              </a:rPr>
              <a:t>Действия к исполнению:</a:t>
            </a:r>
            <a:r>
              <a:rPr lang="ru" b="0" i="0" u="none">
                <a:solidFill>
                  <a:srgbClr val="3E5E9F"/>
                </a:solidFill>
              </a:rPr>
              <a:t> </a:t>
            </a:r>
          </a:p>
          <a:p>
            <a:pPr marL="285750" indent="-285750" algn="just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300" b="0" i="0" u="none"/>
              <a:t>Учреждение организует процесс разработки в соответствии с документацией, доступной на портале VISS</a:t>
            </a:r>
          </a:p>
          <a:p>
            <a:pPr marL="285750" indent="-285750" algn="just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300" b="0" i="0" u="none"/>
              <a:t>VRAA обеспечивает консультационную поддержку</a:t>
            </a:r>
          </a:p>
          <a:p>
            <a:pPr marL="285750" indent="-285750" algn="just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" sz="1200" dirty="0"/>
          </a:p>
          <a:p>
            <a:pPr marL="285750" indent="-285750" algn="just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" sz="1200" dirty="0" smtClean="0"/>
          </a:p>
          <a:p>
            <a:pPr marL="285750" indent="-285750" algn="just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" sz="1200" dirty="0"/>
          </a:p>
          <a:p>
            <a:pPr marL="285750" indent="-285750" algn="just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" sz="1200" dirty="0" smtClean="0"/>
          </a:p>
          <a:p>
            <a:pPr marL="285750" indent="-285750" algn="just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" sz="1200" dirty="0"/>
          </a:p>
          <a:p>
            <a:pPr marL="285750" indent="-285750" algn="just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" sz="1200" dirty="0" smtClean="0"/>
          </a:p>
          <a:p>
            <a:pPr algn="just" rtl="0">
              <a:spcBef>
                <a:spcPts val="0"/>
              </a:spcBef>
            </a:pPr>
            <a:endParaRPr lang="ru" sz="1300" dirty="0" smtClean="0"/>
          </a:p>
        </p:txBody>
      </p:sp>
      <p:pic>
        <p:nvPicPr>
          <p:cNvPr id="95234" name="Picture 2" descr="C:\Users\Linda\Desktop\VRAA_izstrad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0800" y="1200150"/>
            <a:ext cx="900000" cy="750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590800" y="4171950"/>
            <a:ext cx="5311134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0"/>
            <a:r>
              <a:rPr lang="ru" sz="13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Руководство программиста (Сервис талонов безопасности VISS)</a:t>
            </a:r>
            <a:endParaRPr lang="ru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920" y="4031944"/>
            <a:ext cx="686880" cy="572400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5943600" y="4504551"/>
            <a:ext cx="1858933" cy="276999"/>
            <a:chOff x="6842930" y="4809351"/>
            <a:chExt cx="1858933" cy="276999"/>
          </a:xfrm>
        </p:grpSpPr>
        <p:sp>
          <p:nvSpPr>
            <p:cNvPr id="18" name="TextBox 17"/>
            <p:cNvSpPr txBox="1"/>
            <p:nvPr/>
          </p:nvSpPr>
          <p:spPr>
            <a:xfrm>
              <a:off x="7098347" y="4809351"/>
              <a:ext cx="16035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0"/>
              <a:r>
                <a:rPr lang="ru" sz="1200" b="0" i="0" u="none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Данный шаг может отсутствовать</a:t>
              </a:r>
              <a:endParaRPr lang="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42930" y="4809351"/>
              <a:ext cx="2824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0"/>
              <a:r>
                <a:rPr lang="ru" sz="1200" b="0" i="0" u="none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92544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590800" y="285750"/>
            <a:ext cx="6094800" cy="777479"/>
          </a:xfrm>
        </p:spPr>
        <p:txBody>
          <a:bodyPr>
            <a:noAutofit/>
          </a:bodyPr>
          <a:lstStyle/>
          <a:p>
            <a:pPr algn="l" rtl="0"/>
            <a:r>
              <a:rPr lang="ru" sz="2400" b="1" i="0" u="none"/>
              <a:t>4.</a:t>
            </a:r>
            <a:r>
              <a:rPr lang="ru" sz="2400" b="0" i="0" u="none"/>
              <a:t> </a:t>
            </a:r>
            <a:r>
              <a:rPr lang="ru" sz="2400" b="1" i="0" u="none"/>
              <a:t>Приемочное тестирование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fld id="{840509DB-8696-4044-837E-56D6DAF5AC71}" type="slidenum">
              <a:rPr/>
              <a:pPr/>
              <a:t>19</a:t>
            </a:fld>
            <a:endParaRPr lang="ru" alt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90800" y="1200150"/>
            <a:ext cx="6094800" cy="3581400"/>
          </a:xfrm>
        </p:spPr>
        <p:txBody>
          <a:bodyPr>
            <a:noAutofit/>
          </a:bodyPr>
          <a:lstStyle/>
          <a:p>
            <a:pPr algn="just" rtl="0">
              <a:spcBef>
                <a:spcPts val="0"/>
              </a:spcBef>
              <a:spcAft>
                <a:spcPts val="600"/>
              </a:spcAft>
            </a:pPr>
            <a:r>
              <a:rPr lang="ru" b="1" i="0" u="none">
                <a:solidFill>
                  <a:srgbClr val="3E5E9F"/>
                </a:solidFill>
              </a:rPr>
              <a:t>Ответственное лицо:</a:t>
            </a:r>
          </a:p>
          <a:p>
            <a:pPr algn="just" rtl="0">
              <a:spcBef>
                <a:spcPts val="0"/>
              </a:spcBef>
            </a:pPr>
            <a:r>
              <a:rPr lang="ru" sz="1300" b="0" i="0" u="none"/>
              <a:t>Учреждение</a:t>
            </a:r>
          </a:p>
          <a:p>
            <a:pPr algn="just" rtl="0">
              <a:spcBef>
                <a:spcPts val="0"/>
              </a:spcBef>
            </a:pPr>
            <a:endParaRPr lang="ru" sz="1300" dirty="0" smtClean="0"/>
          </a:p>
          <a:p>
            <a:pPr algn="just" rtl="0">
              <a:spcBef>
                <a:spcPts val="0"/>
              </a:spcBef>
              <a:spcAft>
                <a:spcPts val="600"/>
              </a:spcAft>
            </a:pPr>
            <a:r>
              <a:rPr lang="ru" b="1" i="0" u="none">
                <a:solidFill>
                  <a:srgbClr val="3E5E9F"/>
                </a:solidFill>
              </a:rPr>
              <a:t>Действия к исполнению:</a:t>
            </a:r>
            <a:r>
              <a:rPr lang="ru" b="0" i="0" u="none">
                <a:solidFill>
                  <a:srgbClr val="3E5E9F"/>
                </a:solidFill>
              </a:rPr>
              <a:t> </a:t>
            </a:r>
          </a:p>
          <a:p>
            <a:pPr marL="285750" indent="-285750" algn="just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300" b="0" i="0" u="none"/>
              <a:t>Учреждение ведет приемочное тестирование и информирует VRAA о его окончании</a:t>
            </a:r>
          </a:p>
          <a:p>
            <a:pPr marL="285750" indent="-285750" algn="just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300" b="0" i="0" u="none"/>
              <a:t>VRAA в тестовой среде VISS проводит проверку, если в указанное учреждением время успешные попытки аутентификации произошли, то учреждение может начинать подготовку акта приемочного тестирования.</a:t>
            </a:r>
          </a:p>
          <a:p>
            <a:pPr algn="just" rtl="0"/>
            <a:endParaRPr lang="ru" sz="1400" dirty="0" smtClean="0"/>
          </a:p>
        </p:txBody>
      </p:sp>
      <p:pic>
        <p:nvPicPr>
          <p:cNvPr id="96258" name="Picture 2" descr="C:\Users\Linda\Desktop\VRAA_testesana_bl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0800" y="1200150"/>
            <a:ext cx="900000" cy="75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92544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590800" y="1200150"/>
            <a:ext cx="6094800" cy="3733800"/>
          </a:xfrm>
        </p:spPr>
        <p:txBody>
          <a:bodyPr>
            <a:normAutofit/>
          </a:bodyPr>
          <a:lstStyle/>
          <a:p>
            <a:pPr algn="just" rtl="0">
              <a:spcBef>
                <a:spcPts val="0"/>
              </a:spcBef>
              <a:spcAft>
                <a:spcPts val="600"/>
              </a:spcAft>
            </a:pPr>
            <a:r>
              <a:rPr lang="ru" sz="1400" b="1" i="0" u="none"/>
              <a:t>Введение</a:t>
            </a:r>
          </a:p>
          <a:p>
            <a:pPr marL="285750" indent="-285750" algn="just" rtl="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" sz="1400" b="0" i="0" u="none"/>
              <a:t>Что такое единый вход в систему и каковы его возможности?</a:t>
            </a:r>
          </a:p>
          <a:p>
            <a:pPr algn="just" rtl="0">
              <a:spcBef>
                <a:spcPts val="0"/>
              </a:spcBef>
              <a:spcAft>
                <a:spcPts val="600"/>
              </a:spcAft>
            </a:pPr>
            <a:r>
              <a:rPr lang="ru" sz="1400" b="1" i="0" u="none"/>
              <a:t>Основные этапы единого входа в систему</a:t>
            </a:r>
          </a:p>
          <a:p>
            <a:pPr marL="285750" indent="-285750" algn="just" rtl="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" sz="1400" b="0" i="0" u="none"/>
              <a:t>Как внедрить шаг за шагом внедрить модуль единого входа в систему?</a:t>
            </a:r>
          </a:p>
          <a:p>
            <a:pPr algn="just" rtl="0">
              <a:spcBef>
                <a:spcPts val="0"/>
              </a:spcBef>
              <a:spcAft>
                <a:spcPts val="600"/>
              </a:spcAft>
            </a:pPr>
            <a:r>
              <a:rPr lang="ru" sz="1400" b="1" i="0" u="none"/>
              <a:t>Часто задаваемые вопросы</a:t>
            </a:r>
          </a:p>
          <a:p>
            <a:pPr algn="just" rtl="0">
              <a:spcBef>
                <a:spcPts val="0"/>
              </a:spcBef>
              <a:spcAft>
                <a:spcPts val="600"/>
              </a:spcAft>
            </a:pPr>
            <a:r>
              <a:rPr lang="ru" sz="1400" b="1" i="0" u="none"/>
              <a:t>Полезные источники информации</a:t>
            </a:r>
          </a:p>
          <a:p>
            <a:pPr algn="just" rtl="0">
              <a:spcBef>
                <a:spcPts val="0"/>
              </a:spcBef>
              <a:spcAft>
                <a:spcPts val="600"/>
              </a:spcAft>
            </a:pPr>
            <a:r>
              <a:rPr lang="ru" sz="1400" b="1" i="0" u="none"/>
              <a:t>Контактная информация</a:t>
            </a:r>
            <a:endParaRPr lang="ru" altLang="en-US" sz="1400" b="1" dirty="0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fld id="{AA35EBBE-1F32-4234-95E9-4D264E1965CC}" type="slidenum">
              <a:rPr/>
              <a:pPr/>
              <a:t>2</a:t>
            </a:fld>
            <a:endParaRPr lang="ru" altLang="en-US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90800" y="285750"/>
            <a:ext cx="6094800" cy="7774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l" rtl="0"/>
            <a:r>
              <a:rPr lang="ru" sz="2400" b="1" i="0" u="none"/>
              <a:t>Содержание</a:t>
            </a:r>
            <a:endParaRPr lang="r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05581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590800" y="285750"/>
            <a:ext cx="6094800" cy="777479"/>
          </a:xfrm>
        </p:spPr>
        <p:txBody>
          <a:bodyPr>
            <a:noAutofit/>
          </a:bodyPr>
          <a:lstStyle/>
          <a:p>
            <a:pPr algn="l" rtl="0"/>
            <a:r>
              <a:rPr lang="ru" sz="2400" b="1" i="0" u="none"/>
              <a:t>5.</a:t>
            </a:r>
            <a:r>
              <a:rPr lang="ru" sz="2400" b="0" i="0" u="none"/>
              <a:t> </a:t>
            </a:r>
            <a:r>
              <a:rPr lang="ru" sz="2400" b="1" i="0" u="none"/>
              <a:t>Подписание акта приемочного тестирования</a:t>
            </a:r>
            <a:endParaRPr lang="ru" altLang="en-US" sz="2400" dirty="0" smtClean="0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fld id="{840509DB-8696-4044-837E-56D6DAF5AC71}" type="slidenum">
              <a:rPr/>
              <a:pPr/>
              <a:t>20</a:t>
            </a:fld>
            <a:endParaRPr lang="ru" alt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90800" y="1200150"/>
            <a:ext cx="6094800" cy="2514600"/>
          </a:xfrm>
        </p:spPr>
        <p:txBody>
          <a:bodyPr>
            <a:noAutofit/>
          </a:bodyPr>
          <a:lstStyle/>
          <a:p>
            <a:pPr algn="just" rtl="0">
              <a:spcBef>
                <a:spcPts val="0"/>
              </a:spcBef>
              <a:spcAft>
                <a:spcPts val="600"/>
              </a:spcAft>
            </a:pPr>
            <a:r>
              <a:rPr lang="ru" b="1" i="0" u="none">
                <a:solidFill>
                  <a:srgbClr val="3E5E9F"/>
                </a:solidFill>
              </a:rPr>
              <a:t>Ответственное лицо:</a:t>
            </a:r>
          </a:p>
          <a:p>
            <a:pPr algn="just" rtl="0">
              <a:spcBef>
                <a:spcPts val="0"/>
              </a:spcBef>
            </a:pPr>
            <a:r>
              <a:rPr lang="ru" sz="1300" b="0" i="0" u="none"/>
              <a:t>Учреждение</a:t>
            </a:r>
          </a:p>
          <a:p>
            <a:pPr algn="just" rtl="0">
              <a:spcBef>
                <a:spcPts val="0"/>
              </a:spcBef>
            </a:pPr>
            <a:endParaRPr lang="ru" sz="1300" dirty="0" smtClean="0"/>
          </a:p>
          <a:p>
            <a:pPr algn="just" rtl="0">
              <a:spcBef>
                <a:spcPts val="0"/>
              </a:spcBef>
              <a:spcAft>
                <a:spcPts val="600"/>
              </a:spcAft>
            </a:pPr>
            <a:r>
              <a:rPr lang="ru" b="1" i="0" u="none">
                <a:solidFill>
                  <a:srgbClr val="3E5E9F"/>
                </a:solidFill>
              </a:rPr>
              <a:t>Действия к исполнению:</a:t>
            </a:r>
            <a:r>
              <a:rPr lang="ru" b="0" i="0" u="none">
                <a:solidFill>
                  <a:srgbClr val="3E5E9F"/>
                </a:solidFill>
              </a:rPr>
              <a:t> </a:t>
            </a:r>
          </a:p>
          <a:p>
            <a:pPr marL="285750" indent="-285750" algn="just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300" b="0" i="0" u="none"/>
              <a:t>Учреждение заполняет шаблон акта VRAA</a:t>
            </a:r>
            <a:endParaRPr lang="ru" sz="1300" dirty="0"/>
          </a:p>
          <a:p>
            <a:pPr marL="285750" indent="-285750" algn="just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300" b="0" i="0" u="none"/>
              <a:t>VRAA дополняет и согласовывает акт, и после его подписания предлагает учреждению выслать информацию для создания подключения в производственной среде</a:t>
            </a:r>
          </a:p>
          <a:p>
            <a:pPr algn="just" rtl="0">
              <a:spcAft>
                <a:spcPts val="600"/>
              </a:spcAft>
            </a:pPr>
            <a:endParaRPr lang="ru" sz="1400" dirty="0"/>
          </a:p>
        </p:txBody>
      </p:sp>
      <p:pic>
        <p:nvPicPr>
          <p:cNvPr id="97282" name="Picture 2" descr="C:\Users\Linda\Desktop\VRAA_parakst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0800" y="1200150"/>
            <a:ext cx="900000" cy="7500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590800" y="4171950"/>
            <a:ext cx="4182555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0"/>
            <a:r>
              <a:rPr lang="ru" sz="13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Акт о е-услуге «Единый вход в систему»</a:t>
            </a:r>
            <a:endParaRPr lang="ru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920" y="4031944"/>
            <a:ext cx="686880" cy="5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2544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590800" y="285750"/>
            <a:ext cx="6094800" cy="777479"/>
          </a:xfrm>
        </p:spPr>
        <p:txBody>
          <a:bodyPr>
            <a:noAutofit/>
          </a:bodyPr>
          <a:lstStyle/>
          <a:p>
            <a:pPr algn="l" rtl="0" fontAlgn="b"/>
            <a:r>
              <a:rPr lang="ru" sz="2400" b="1" i="0" u="none"/>
              <a:t>6.</a:t>
            </a:r>
            <a:r>
              <a:rPr lang="ru" sz="2400" b="0" i="0" u="none"/>
              <a:t> </a:t>
            </a:r>
            <a:r>
              <a:rPr lang="ru" sz="2400" b="1" i="0" u="none"/>
              <a:t>Введение в эксплуатацию</a:t>
            </a:r>
            <a:endParaRPr lang="ru" sz="2400" dirty="0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fld id="{840509DB-8696-4044-837E-56D6DAF5AC71}" type="slidenum">
              <a:rPr/>
              <a:pPr/>
              <a:t>21</a:t>
            </a:fld>
            <a:endParaRPr lang="ru" alt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90800" y="1200150"/>
            <a:ext cx="6094800" cy="3581400"/>
          </a:xfrm>
        </p:spPr>
        <p:txBody>
          <a:bodyPr>
            <a:noAutofit/>
          </a:bodyPr>
          <a:lstStyle/>
          <a:p>
            <a:pPr algn="just" rtl="0">
              <a:spcBef>
                <a:spcPts val="0"/>
              </a:spcBef>
              <a:spcAft>
                <a:spcPts val="600"/>
              </a:spcAft>
            </a:pPr>
            <a:r>
              <a:rPr lang="ru" b="1" i="0" u="none">
                <a:solidFill>
                  <a:srgbClr val="3E5E9F"/>
                </a:solidFill>
              </a:rPr>
              <a:t>Ответственное лицо:</a:t>
            </a:r>
          </a:p>
          <a:p>
            <a:pPr algn="just" rtl="0">
              <a:spcBef>
                <a:spcPts val="0"/>
              </a:spcBef>
            </a:pPr>
            <a:r>
              <a:rPr lang="ru" sz="1300" b="0" i="0" u="none"/>
              <a:t>VRAA и учреждение</a:t>
            </a:r>
          </a:p>
          <a:p>
            <a:pPr algn="just" rtl="0">
              <a:spcBef>
                <a:spcPts val="0"/>
              </a:spcBef>
            </a:pPr>
            <a:endParaRPr lang="ru" sz="1400" dirty="0" smtClean="0"/>
          </a:p>
          <a:p>
            <a:pPr algn="just" rtl="0">
              <a:spcBef>
                <a:spcPts val="0"/>
              </a:spcBef>
              <a:spcAft>
                <a:spcPts val="600"/>
              </a:spcAft>
            </a:pPr>
            <a:r>
              <a:rPr lang="ru" b="1" i="0" u="none">
                <a:solidFill>
                  <a:srgbClr val="3E5E9F"/>
                </a:solidFill>
              </a:rPr>
              <a:t>Действия к исполнению:</a:t>
            </a:r>
            <a:r>
              <a:rPr lang="ru" b="0" i="0" u="none">
                <a:solidFill>
                  <a:srgbClr val="3E5E9F"/>
                </a:solidFill>
              </a:rPr>
              <a:t> </a:t>
            </a:r>
          </a:p>
          <a:p>
            <a:pPr marL="285750" indent="-285750" algn="just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" sz="1300" b="0" i="0" u="none"/>
              <a:t>Срок создания подключения определяется договором, заключенным между VRAA и учреждением</a:t>
            </a:r>
          </a:p>
          <a:p>
            <a:pPr marL="1200150" lvl="2" indent="-285750" algn="just" rtl="0">
              <a:spcBef>
                <a:spcPts val="0"/>
              </a:spcBef>
              <a:buNone/>
            </a:pPr>
            <a:endParaRPr lang="ru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rtl="0"/>
            <a:endParaRPr lang="ru" sz="1300" dirty="0" smtClean="0"/>
          </a:p>
        </p:txBody>
      </p:sp>
      <p:pic>
        <p:nvPicPr>
          <p:cNvPr id="98306" name="Picture 2" descr="C:\Users\Linda\Desktop\VRAA_publicesana_bal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0800" y="1200150"/>
            <a:ext cx="900000" cy="75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92544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590800" y="285750"/>
            <a:ext cx="6094800" cy="777479"/>
          </a:xfrm>
        </p:spPr>
        <p:txBody>
          <a:bodyPr>
            <a:noAutofit/>
          </a:bodyPr>
          <a:lstStyle/>
          <a:p>
            <a:pPr algn="l" rtl="0" fontAlgn="b"/>
            <a:r>
              <a:rPr lang="ru" sz="2400" b="1" i="0" u="none"/>
              <a:t>7.</a:t>
            </a:r>
            <a:r>
              <a:rPr lang="ru" sz="2400" b="0" i="0" u="none"/>
              <a:t> </a:t>
            </a:r>
            <a:r>
              <a:rPr lang="ru" sz="2400" b="1" i="0" u="none"/>
              <a:t>Обслуживание</a:t>
            </a:r>
            <a:endParaRPr lang="ru" sz="2400" dirty="0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fld id="{840509DB-8696-4044-837E-56D6DAF5AC71}" type="slidenum">
              <a:rPr/>
              <a:pPr/>
              <a:t>22</a:t>
            </a:fld>
            <a:endParaRPr lang="ru" alt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90800" y="1200150"/>
            <a:ext cx="6094800" cy="3581400"/>
          </a:xfrm>
        </p:spPr>
        <p:txBody>
          <a:bodyPr>
            <a:noAutofit/>
          </a:bodyPr>
          <a:lstStyle/>
          <a:p>
            <a:pPr algn="just" rtl="0">
              <a:spcBef>
                <a:spcPts val="0"/>
              </a:spcBef>
              <a:spcAft>
                <a:spcPts val="600"/>
              </a:spcAft>
            </a:pPr>
            <a:r>
              <a:rPr lang="ru" b="1" i="0" u="none">
                <a:solidFill>
                  <a:srgbClr val="3E5E9F"/>
                </a:solidFill>
              </a:rPr>
              <a:t>Ответственное лицо:</a:t>
            </a:r>
          </a:p>
          <a:p>
            <a:pPr algn="just" rtl="0">
              <a:spcBef>
                <a:spcPts val="0"/>
              </a:spcBef>
            </a:pPr>
            <a:r>
              <a:rPr lang="ru" sz="1300" b="0" i="0" u="none"/>
              <a:t>Учреждение</a:t>
            </a:r>
          </a:p>
          <a:p>
            <a:pPr algn="just" rtl="0">
              <a:spcBef>
                <a:spcPts val="0"/>
              </a:spcBef>
            </a:pPr>
            <a:endParaRPr lang="ru" sz="1400" dirty="0" smtClean="0"/>
          </a:p>
          <a:p>
            <a:pPr algn="just" rtl="0">
              <a:spcBef>
                <a:spcPts val="0"/>
              </a:spcBef>
              <a:spcAft>
                <a:spcPts val="600"/>
              </a:spcAft>
            </a:pPr>
            <a:r>
              <a:rPr lang="ru" b="1" i="0" u="none">
                <a:solidFill>
                  <a:srgbClr val="3E5E9F"/>
                </a:solidFill>
              </a:rPr>
              <a:t>Действия к исполнению:</a:t>
            </a:r>
          </a:p>
          <a:p>
            <a:pPr marL="285750" indent="-285750" algn="just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" sz="1300" b="0" i="0" u="none"/>
              <a:t>Учреждение несет ответственность за надзор деятельности внедренного решения</a:t>
            </a:r>
          </a:p>
          <a:p>
            <a:pPr marL="285750" indent="-285750" algn="just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" sz="1300" b="0" i="0" u="none"/>
              <a:t>При необходимости VRAA может предоставлять консультативную поддержку</a:t>
            </a:r>
          </a:p>
        </p:txBody>
      </p:sp>
      <p:pic>
        <p:nvPicPr>
          <p:cNvPr id="99330" name="Picture 2" descr="C:\Users\Linda\Desktop\VRAA_uzturesan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0800" y="1200150"/>
            <a:ext cx="900000" cy="75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92544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2"/>
          <p:cNvSpPr txBox="1">
            <a:spLocks/>
          </p:cNvSpPr>
          <p:nvPr/>
        </p:nvSpPr>
        <p:spPr>
          <a:xfrm>
            <a:off x="2590800" y="285750"/>
            <a:ext cx="6096000" cy="8000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l" rtl="0"/>
            <a:r>
              <a:rPr lang="ru" sz="2400" b="1" i="0" u="none"/>
              <a:t>Наиболее часто встречающиеся проблемы</a:t>
            </a:r>
            <a:endParaRPr lang="ru" sz="2400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1992600" y="1970109"/>
            <a:ext cx="522000" cy="435000"/>
            <a:chOff x="1334715" y="6334950"/>
            <a:chExt cx="604800" cy="504000"/>
          </a:xfrm>
        </p:grpSpPr>
        <p:sp>
          <p:nvSpPr>
            <p:cNvPr id="7" name="Oval 6"/>
            <p:cNvSpPr/>
            <p:nvPr/>
          </p:nvSpPr>
          <p:spPr>
            <a:xfrm>
              <a:off x="1385115" y="6334950"/>
              <a:ext cx="504000" cy="504000"/>
            </a:xfrm>
            <a:prstGeom prst="ellipse">
              <a:avLst/>
            </a:prstGeom>
            <a:solidFill>
              <a:srgbClr val="ADDE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4715" y="6334950"/>
              <a:ext cx="604800" cy="504000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2034000" y="1256761"/>
            <a:ext cx="439200" cy="439200"/>
            <a:chOff x="1676400" y="2582250"/>
            <a:chExt cx="360000" cy="360000"/>
          </a:xfrm>
        </p:grpSpPr>
        <p:sp>
          <p:nvSpPr>
            <p:cNvPr id="10" name="Oval 9"/>
            <p:cNvSpPr/>
            <p:nvPr/>
          </p:nvSpPr>
          <p:spPr>
            <a:xfrm>
              <a:off x="1676400" y="2582250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97433" y="2586378"/>
              <a:ext cx="117935" cy="35174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 rtl="0"/>
              <a:r>
                <a:rPr lang="ru" sz="3200" b="1" i="0" u="none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!</a:t>
              </a:r>
              <a:endParaRPr lang="ru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4" name="Group 5"/>
          <p:cNvGrpSpPr>
            <a:grpSpLocks noChangeAspect="1"/>
          </p:cNvGrpSpPr>
          <p:nvPr/>
        </p:nvGrpSpPr>
        <p:grpSpPr>
          <a:xfrm>
            <a:off x="1992600" y="3660750"/>
            <a:ext cx="522000" cy="435000"/>
            <a:chOff x="1334715" y="6334950"/>
            <a:chExt cx="604800" cy="504000"/>
          </a:xfrm>
        </p:grpSpPr>
        <p:sp>
          <p:nvSpPr>
            <p:cNvPr id="18" name="Oval 17"/>
            <p:cNvSpPr/>
            <p:nvPr/>
          </p:nvSpPr>
          <p:spPr>
            <a:xfrm>
              <a:off x="1385115" y="6334950"/>
              <a:ext cx="504000" cy="504000"/>
            </a:xfrm>
            <a:prstGeom prst="ellipse">
              <a:avLst/>
            </a:prstGeom>
            <a:solidFill>
              <a:srgbClr val="ADDE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"/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4715" y="6334950"/>
              <a:ext cx="604800" cy="504000"/>
            </a:xfrm>
            <a:prstGeom prst="rect">
              <a:avLst/>
            </a:prstGeom>
          </p:spPr>
        </p:pic>
      </p:grpSp>
      <p:grpSp>
        <p:nvGrpSpPr>
          <p:cNvPr id="15" name="Group 8"/>
          <p:cNvGrpSpPr/>
          <p:nvPr/>
        </p:nvGrpSpPr>
        <p:grpSpPr>
          <a:xfrm>
            <a:off x="2034000" y="2952750"/>
            <a:ext cx="439200" cy="492443"/>
            <a:chOff x="1676398" y="2584313"/>
            <a:chExt cx="313714" cy="351745"/>
          </a:xfrm>
        </p:grpSpPr>
        <p:sp>
          <p:nvSpPr>
            <p:cNvPr id="16" name="Oval 15"/>
            <p:cNvSpPr/>
            <p:nvPr/>
          </p:nvSpPr>
          <p:spPr>
            <a:xfrm>
              <a:off x="1676398" y="2603327"/>
              <a:ext cx="313714" cy="31371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74288" y="2584313"/>
              <a:ext cx="117935" cy="35174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 rtl="0"/>
              <a:r>
                <a:rPr lang="ru" sz="3200" b="1" i="0" u="none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!</a:t>
              </a:r>
              <a:endParaRPr lang="ru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590800" y="1314453"/>
            <a:ext cx="6094800" cy="2816511"/>
            <a:chOff x="2590800" y="1200150"/>
            <a:chExt cx="6094800" cy="2816511"/>
          </a:xfrm>
        </p:grpSpPr>
        <p:sp>
          <p:nvSpPr>
            <p:cNvPr id="22" name="TextBox 21"/>
            <p:cNvSpPr txBox="1"/>
            <p:nvPr/>
          </p:nvSpPr>
          <p:spPr>
            <a:xfrm>
              <a:off x="2590800" y="1733550"/>
              <a:ext cx="6094800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rtl="0">
                <a:spcAft>
                  <a:spcPts val="600"/>
                </a:spcAft>
              </a:pPr>
              <a:r>
                <a:rPr lang="ru" sz="1300" b="0" i="0" u="none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В среде PHP невозможно корректно использовать дополнительное шифрование на уровне сообщений, поэтому предотвращение проблем требует создания в другой среде разработки или отказа от дополнительного шифрования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90800" y="3524218"/>
              <a:ext cx="60948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rtl="0">
                <a:spcAft>
                  <a:spcPts val="600"/>
                </a:spcAft>
              </a:pPr>
              <a:r>
                <a:rPr lang="ru" sz="1300" b="0" i="0" u="none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Чтобы предотвратить такие ошибки, нужно не только обеспечить точный ввод конфигурационных параметров — но и убедиться, что они соответствуют посланным из VRAA.</a:t>
              </a:r>
              <a:endParaRPr lang="ru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590800" y="1200150"/>
              <a:ext cx="6094800" cy="323165"/>
            </a:xfrm>
            <a:prstGeom prst="rect">
              <a:avLst/>
            </a:prstGeom>
          </p:spPr>
          <p:txBody>
            <a:bodyPr anchor="ctr">
              <a:spAutoFit/>
            </a:bodyPr>
            <a:lstStyle/>
            <a:p>
              <a:pPr algn="just" rtl="0">
                <a:spcAft>
                  <a:spcPts val="1800"/>
                </a:spcAft>
              </a:pPr>
              <a:r>
                <a:rPr lang="ru" sz="1500" b="1" i="0" u="none">
                  <a:solidFill>
                    <a:srgbClr val="3E5E9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Особенности внедрения решений в среде разработки PHP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590800" y="2800350"/>
              <a:ext cx="60948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rtl="0">
                <a:spcAft>
                  <a:spcPts val="600"/>
                </a:spcAft>
              </a:pPr>
              <a:r>
                <a:rPr lang="ru" sz="1500" b="1" i="0" u="none">
                  <a:solidFill>
                    <a:srgbClr val="3E5E9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В конфигурации введены неверные параметры, в результате чего возникают ошибки</a:t>
              </a:r>
            </a:p>
          </p:txBody>
        </p:sp>
      </p:grpSp>
      <p:sp>
        <p:nvSpPr>
          <p:cNvPr id="24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400" y="4743450"/>
            <a:ext cx="304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fld id="{AA35EBBE-1F32-4234-95E9-4D264E1965CC}" type="slidenum">
              <a:rPr/>
              <a:pPr algn="l" rtl="0"/>
              <a:t>23</a:t>
            </a:fld>
            <a:endParaRPr lang="r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00585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fld id="{AA35EBBE-1F32-4234-95E9-4D264E1965CC}" type="slidenum">
              <a:rPr/>
              <a:pPr/>
              <a:t>24</a:t>
            </a:fld>
            <a:endParaRPr lang="ru" altLang="en-US" smtClean="0"/>
          </a:p>
        </p:txBody>
      </p:sp>
      <p:sp>
        <p:nvSpPr>
          <p:cNvPr id="7" name="Title 22"/>
          <p:cNvSpPr txBox="1">
            <a:spLocks/>
          </p:cNvSpPr>
          <p:nvPr/>
        </p:nvSpPr>
        <p:spPr>
          <a:xfrm>
            <a:off x="2590800" y="285750"/>
            <a:ext cx="6096000" cy="8000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l" rtl="0"/>
            <a:r>
              <a:rPr lang="ru" sz="2400" b="1" i="0" u="none"/>
              <a:t>Часто задаваемые вопросы</a:t>
            </a:r>
            <a:endParaRPr lang="ru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800" y="1314450"/>
            <a:ext cx="720000" cy="600300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90800" y="1314450"/>
            <a:ext cx="6094800" cy="1333500"/>
          </a:xfrm>
        </p:spPr>
        <p:txBody>
          <a:bodyPr>
            <a:normAutofit/>
          </a:bodyPr>
          <a:lstStyle/>
          <a:p>
            <a:pPr algn="just" rtl="0">
              <a:spcBef>
                <a:spcPts val="0"/>
              </a:spcBef>
              <a:spcAft>
                <a:spcPts val="600"/>
              </a:spcAft>
            </a:pPr>
            <a:r>
              <a:rPr lang="ru" b="1" i="0" u="none">
                <a:solidFill>
                  <a:srgbClr val="3E5E9F"/>
                </a:solidFill>
              </a:rPr>
              <a:t>Что такое дополнительное шифрование?</a:t>
            </a:r>
          </a:p>
          <a:p>
            <a:pPr algn="just" rtl="0">
              <a:spcBef>
                <a:spcPts val="0"/>
              </a:spcBef>
            </a:pPr>
            <a:r>
              <a:rPr lang="ru" sz="1300" b="0" i="0" u="none"/>
              <a:t>Это шифрование передаваемых данных, позволяющее в полной мере обеспечить их защищенность.</a:t>
            </a:r>
          </a:p>
        </p:txBody>
      </p:sp>
    </p:spTree>
    <p:extLst>
      <p:ext uri="{BB962C8B-B14F-4D97-AF65-F5344CB8AC3E}">
        <p14:creationId xmlns:p14="http://schemas.microsoft.com/office/powerpoint/2010/main" val="941571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590800" y="285750"/>
            <a:ext cx="5943600" cy="777479"/>
          </a:xfrm>
        </p:spPr>
        <p:txBody>
          <a:bodyPr>
            <a:normAutofit fontScale="90000"/>
          </a:bodyPr>
          <a:lstStyle/>
          <a:p>
            <a:pPr algn="l" rtl="0"/>
            <a:r>
              <a:rPr lang="ru" sz="2400" b="1" i="0" u="none"/>
              <a:t>Больше информации вы найдете:</a:t>
            </a:r>
            <a:r>
              <a:rPr lang="ru" sz="2400" b="0" i="0" u="none"/>
              <a:t> 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fld id="{840509DB-8696-4044-837E-56D6DAF5AC71}" type="slidenum">
              <a:rPr/>
              <a:pPr/>
              <a:t>25</a:t>
            </a:fld>
            <a:endParaRPr lang="ru" alt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920" y="1314453"/>
            <a:ext cx="686880" cy="572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314453"/>
            <a:ext cx="6096000" cy="3280180"/>
          </a:xfrm>
        </p:spPr>
        <p:txBody>
          <a:bodyPr>
            <a:normAutofit/>
          </a:bodyPr>
          <a:lstStyle/>
          <a:p>
            <a:pPr marL="285750" indent="-285750" algn="l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400" b="0" i="0" u="none"/>
              <a:t>В интеграторе государственных информационных систем, </a:t>
            </a:r>
            <a:r>
              <a:rPr lang="ru" sz="1400" b="0" i="0" u="none">
                <a:hlinkClick r:id="rId4"/>
              </a:rPr>
              <a:t>www.viss.gov.lv</a:t>
            </a:r>
            <a:endParaRPr lang="ru" sz="1400" dirty="0" smtClean="0"/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ru" sz="1400" b="0" i="0" u="none"/>
              <a:t>В документации модуля единого входа в систему, </a:t>
            </a:r>
            <a:r>
              <a:rPr lang="ru" sz="1400" b="0" i="0" u="none">
                <a:hlinkClick r:id="rId5"/>
              </a:rPr>
              <a:t>https://viss.gov.lv/lv/Informacijai/Dokumentacija/Koplietosanas_komponentes/Vienotas_pieteiksanas_modulis</a:t>
            </a:r>
            <a:r>
              <a:rPr lang="ru" sz="1400" b="0" i="0" u="none"/>
              <a:t> </a:t>
            </a:r>
            <a:endParaRPr lang="ru" sz="1400" dirty="0"/>
          </a:p>
        </p:txBody>
      </p:sp>
    </p:spTree>
    <p:extLst>
      <p:ext uri="{BB962C8B-B14F-4D97-AF65-F5344CB8AC3E}">
        <p14:creationId xmlns:p14="http://schemas.microsoft.com/office/powerpoint/2010/main" val="9092544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90800" y="285750"/>
            <a:ext cx="6096000" cy="7774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algn="l" rtl="0">
              <a:spcBef>
                <a:spcPct val="0"/>
              </a:spcBef>
            </a:pPr>
            <a:r>
              <a:rPr lang="ru" sz="2400" b="1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Контактная информация</a:t>
            </a:r>
            <a:endParaRPr kumimoji="0" lang="ru" alt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2590800" y="2647950"/>
            <a:ext cx="44196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75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spcBef>
                <a:spcPts val="0"/>
              </a:spcBef>
              <a:spcAft>
                <a:spcPts val="600"/>
              </a:spcAft>
              <a:tabLst>
                <a:tab pos="1255713" algn="l"/>
              </a:tabLst>
            </a:pPr>
            <a:r>
              <a:rPr lang="ru" sz="1400" b="1" i="0" u="none"/>
              <a:t>Адрес эл. почты для связи со специалистами Департамента развития информационных систем:</a:t>
            </a:r>
          </a:p>
          <a:p>
            <a:pPr algn="l" rtl="0">
              <a:spcBef>
                <a:spcPts val="0"/>
              </a:spcBef>
              <a:spcAft>
                <a:spcPts val="600"/>
              </a:spcAft>
              <a:tabLst>
                <a:tab pos="1255713" algn="l"/>
              </a:tabLst>
            </a:pPr>
            <a:r>
              <a:rPr lang="ru" sz="1400" b="0" i="0" u="none">
                <a:hlinkClick r:id="rId3"/>
              </a:rPr>
              <a:t>epak@vraa.gov.lv</a:t>
            </a:r>
            <a:endParaRPr lang="ru" altLang="en-US" sz="1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567950"/>
            <a:ext cx="1296000" cy="1080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400" y="4743450"/>
            <a:ext cx="304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fld id="{AA35EBBE-1F32-4234-95E9-4D264E1965CC}" type="slidenum">
              <a:rPr/>
              <a:pPr algn="l" rtl="0"/>
              <a:t>26</a:t>
            </a:fld>
            <a:endParaRPr lang="r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40901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 txBox="1">
            <a:spLocks/>
          </p:cNvSpPr>
          <p:nvPr/>
        </p:nvSpPr>
        <p:spPr>
          <a:xfrm>
            <a:off x="838200" y="3028950"/>
            <a:ext cx="7772400" cy="8834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50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ru" sz="2400" b="1" i="0" u="none"/>
              <a:t>Как внедрить модуль единого входа в систему с помощью инфраструктуры VISS?</a:t>
            </a:r>
            <a:endParaRPr lang="ru" sz="2400" b="1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71500" y="2461021"/>
            <a:ext cx="8001000" cy="720329"/>
          </a:xfrm>
        </p:spPr>
        <p:txBody>
          <a:bodyPr>
            <a:noAutofit/>
          </a:bodyPr>
          <a:lstStyle/>
          <a:p>
            <a:pPr rtl="0"/>
            <a:r>
              <a:rPr lang="ru" sz="1800" b="0" i="0" u="none"/>
              <a:t>Для государственных учреждений и самоуправлений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000" y="4257991"/>
            <a:ext cx="5760000" cy="54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0201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90800" y="285750"/>
            <a:ext cx="6096000" cy="1219200"/>
          </a:xfrm>
        </p:spPr>
        <p:txBody>
          <a:bodyPr>
            <a:noAutofit/>
          </a:bodyPr>
          <a:lstStyle/>
          <a:p>
            <a:pPr algn="l" rtl="0"/>
            <a:r>
              <a:rPr lang="ru" sz="2400" b="1" i="0" u="none"/>
              <a:t>Базовая функциональность модуля единого входа в систему</a:t>
            </a:r>
            <a:endParaRPr lang="ru" sz="2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341223" y="1809750"/>
            <a:ext cx="4233619" cy="1437620"/>
            <a:chOff x="2807823" y="2038350"/>
            <a:chExt cx="4233619" cy="1437620"/>
          </a:xfrm>
        </p:grpSpPr>
        <p:grpSp>
          <p:nvGrpSpPr>
            <p:cNvPr id="13" name="Group 12"/>
            <p:cNvGrpSpPr/>
            <p:nvPr/>
          </p:nvGrpSpPr>
          <p:grpSpPr>
            <a:xfrm>
              <a:off x="2807823" y="2038350"/>
              <a:ext cx="1298752" cy="1437620"/>
              <a:chOff x="2807823" y="2038350"/>
              <a:chExt cx="1298752" cy="1437620"/>
            </a:xfrm>
          </p:grpSpPr>
          <p:pic>
            <p:nvPicPr>
              <p:cNvPr id="3074" name="Picture 2" descr="C:\Users\Linda\Desktop\VRAA_ikonas_2610\VRAA_sign_in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917200" y="2038350"/>
                <a:ext cx="1080000" cy="900000"/>
              </a:xfrm>
              <a:prstGeom prst="rect">
                <a:avLst/>
              </a:prstGeom>
              <a:noFill/>
            </p:spPr>
          </p:pic>
          <p:sp>
            <p:nvSpPr>
              <p:cNvPr id="10" name="Rectangle 9"/>
              <p:cNvSpPr/>
              <p:nvPr/>
            </p:nvSpPr>
            <p:spPr>
              <a:xfrm>
                <a:off x="2807823" y="2952750"/>
                <a:ext cx="129875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rtl="0"/>
                <a:r>
                  <a:rPr lang="ru" sz="1400" b="0" i="0" u="none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Вход</a:t>
                </a:r>
                <a:endParaRPr lang="ru" sz="1400" dirty="0" smtClean="0">
                  <a:solidFill>
                    <a:srgbClr val="FF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  <a:p>
                <a:pPr algn="ctr" rtl="0"/>
                <a:r>
                  <a:rPr lang="ru" sz="1400" b="0" i="0" u="none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(sign-in)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816555" y="2038350"/>
              <a:ext cx="1224887" cy="1437620"/>
              <a:chOff x="5816555" y="2038350"/>
              <a:chExt cx="1224887" cy="1437620"/>
            </a:xfrm>
          </p:grpSpPr>
          <p:pic>
            <p:nvPicPr>
              <p:cNvPr id="3075" name="Picture 3" descr="C:\Users\Linda\Desktop\VRAA_ikonas_2610\VRAA_sign_out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889000" y="2038350"/>
                <a:ext cx="1080000" cy="900000"/>
              </a:xfrm>
              <a:prstGeom prst="rect">
                <a:avLst/>
              </a:prstGeom>
              <a:noFill/>
            </p:spPr>
          </p:pic>
          <p:sp>
            <p:nvSpPr>
              <p:cNvPr id="12" name="Rectangle 11"/>
              <p:cNvSpPr/>
              <p:nvPr/>
            </p:nvSpPr>
            <p:spPr>
              <a:xfrm>
                <a:off x="5816555" y="2952750"/>
                <a:ext cx="122488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65125" indent="-365125" algn="ctr" rtl="0"/>
                <a:r>
                  <a:rPr lang="ru" sz="1400" b="0" i="0" u="none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Выход</a:t>
                </a:r>
                <a:endParaRPr lang="ru" sz="1400" dirty="0" smtClean="0">
                  <a:solidFill>
                    <a:srgbClr val="FF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  <a:p>
                <a:pPr marL="365125" indent="-365125" algn="ctr" rtl="0"/>
                <a:r>
                  <a:rPr lang="ru" sz="1400" b="0" i="0" u="none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(sign-out)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618950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rtl="0"/>
            <a:r>
              <a:rPr lang="ru" sz="2400" b="1" i="0" u="none"/>
              <a:t>Вход в систему (sign-in)</a:t>
            </a:r>
            <a:endParaRPr lang="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1314456"/>
            <a:ext cx="234000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 rtl="0"/>
            <a:r>
              <a:rPr lang="ru" sz="12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Поставщик услуг (ПУ)</a:t>
            </a:r>
            <a:endParaRPr lang="ru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35400" y="1314456"/>
            <a:ext cx="234000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 rtl="0"/>
            <a:r>
              <a:rPr lang="ru" sz="12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Единый вход в систему (ЕВС)</a:t>
            </a:r>
            <a:endParaRPr lang="ru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46800" y="1222123"/>
            <a:ext cx="234000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 rtl="0"/>
            <a:r>
              <a:rPr lang="ru" sz="1200" b="0" i="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Поставщик аутентификации (ПА)</a:t>
            </a:r>
            <a:endParaRPr lang="ru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614000" y="1667656"/>
            <a:ext cx="2160000" cy="1747472"/>
          </a:xfrm>
          <a:prstGeom prst="roundRect">
            <a:avLst>
              <a:gd name="adj" fmla="val 5312"/>
            </a:avLst>
          </a:prstGeom>
          <a:noFill/>
          <a:ln w="19050">
            <a:solidFill>
              <a:srgbClr val="A9B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"/>
          </a:p>
        </p:txBody>
      </p:sp>
      <p:sp>
        <p:nvSpPr>
          <p:cNvPr id="13" name="Rounded Rectangle 12"/>
          <p:cNvSpPr/>
          <p:nvPr/>
        </p:nvSpPr>
        <p:spPr>
          <a:xfrm>
            <a:off x="4025400" y="1667655"/>
            <a:ext cx="2160000" cy="1747473"/>
          </a:xfrm>
          <a:prstGeom prst="roundRect">
            <a:avLst>
              <a:gd name="adj" fmla="val 5312"/>
            </a:avLst>
          </a:prstGeom>
          <a:noFill/>
          <a:ln w="19050">
            <a:solidFill>
              <a:srgbClr val="A9B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"/>
          </a:p>
        </p:txBody>
      </p:sp>
      <p:sp>
        <p:nvSpPr>
          <p:cNvPr id="14" name="Rounded Rectangle 13"/>
          <p:cNvSpPr/>
          <p:nvPr/>
        </p:nvSpPr>
        <p:spPr>
          <a:xfrm>
            <a:off x="6436800" y="1672033"/>
            <a:ext cx="2160000" cy="1743095"/>
          </a:xfrm>
          <a:prstGeom prst="roundRect">
            <a:avLst>
              <a:gd name="adj" fmla="val 5312"/>
            </a:avLst>
          </a:prstGeom>
          <a:noFill/>
          <a:ln w="19050">
            <a:solidFill>
              <a:srgbClr val="A9B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400" y="1895550"/>
            <a:ext cx="720000" cy="600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000" y="1895550"/>
            <a:ext cx="720000" cy="600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800" y="1895550"/>
            <a:ext cx="720000" cy="6000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154000" y="1704180"/>
            <a:ext cx="1080000" cy="2616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 rtl="0"/>
            <a:r>
              <a:rPr lang="ru" sz="11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Сервер ПУ</a:t>
            </a:r>
            <a:endParaRPr lang="ru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65400" y="1711874"/>
            <a:ext cx="1080000" cy="2616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 rtl="0"/>
            <a:r>
              <a:rPr lang="ru" sz="11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Модуль ЕВС</a:t>
            </a:r>
            <a:endParaRPr lang="ru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76800" y="1711874"/>
            <a:ext cx="1080000" cy="2616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 rtl="0"/>
            <a:r>
              <a:rPr lang="ru" sz="11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Применение услуг ПА</a:t>
            </a:r>
            <a:endParaRPr lang="ru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694000" y="2492808"/>
            <a:ext cx="0" cy="1932581"/>
          </a:xfrm>
          <a:prstGeom prst="straightConnector1">
            <a:avLst/>
          </a:prstGeom>
          <a:ln w="19050">
            <a:solidFill>
              <a:srgbClr val="3E5E9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105400" y="2492807"/>
            <a:ext cx="0" cy="1932582"/>
          </a:xfrm>
          <a:prstGeom prst="straightConnector1">
            <a:avLst/>
          </a:prstGeom>
          <a:ln w="19050">
            <a:solidFill>
              <a:srgbClr val="3E5E9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1989287" y="2120242"/>
            <a:ext cx="313278" cy="2305147"/>
            <a:chOff x="1989287" y="2119984"/>
            <a:chExt cx="313278" cy="2305147"/>
          </a:xfrm>
        </p:grpSpPr>
        <p:cxnSp>
          <p:nvCxnSpPr>
            <p:cNvPr id="24" name="Straight Arrow Connector 23"/>
            <p:cNvCxnSpPr/>
            <p:nvPr/>
          </p:nvCxnSpPr>
          <p:spPr>
            <a:xfrm rot="5400000" flipV="1">
              <a:off x="2145926" y="1968582"/>
              <a:ext cx="0" cy="313278"/>
            </a:xfrm>
            <a:prstGeom prst="straightConnector1">
              <a:avLst/>
            </a:prstGeom>
            <a:ln w="19050">
              <a:solidFill>
                <a:srgbClr val="3E5E9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989287" y="2119984"/>
              <a:ext cx="0" cy="2305147"/>
            </a:xfrm>
            <a:prstGeom prst="line">
              <a:avLst/>
            </a:prstGeom>
            <a:ln w="19050">
              <a:solidFill>
                <a:srgbClr val="3E5E9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ounded Rectangle 25"/>
          <p:cNvSpPr/>
          <p:nvPr/>
        </p:nvSpPr>
        <p:spPr>
          <a:xfrm>
            <a:off x="1794692" y="4455703"/>
            <a:ext cx="6621416" cy="478247"/>
          </a:xfrm>
          <a:prstGeom prst="roundRect">
            <a:avLst>
              <a:gd name="adj" fmla="val 12710"/>
            </a:avLst>
          </a:prstGeom>
          <a:solidFill>
            <a:schemeClr val="bg1"/>
          </a:solidFill>
          <a:ln w="19050">
            <a:solidFill>
              <a:srgbClr val="A9B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"/>
          </a:p>
        </p:txBody>
      </p:sp>
      <p:grpSp>
        <p:nvGrpSpPr>
          <p:cNvPr id="27" name="Group 26"/>
          <p:cNvGrpSpPr/>
          <p:nvPr/>
        </p:nvGrpSpPr>
        <p:grpSpPr>
          <a:xfrm flipH="1">
            <a:off x="2796260" y="2492806"/>
            <a:ext cx="2186111" cy="1932583"/>
            <a:chOff x="6125727" y="2492806"/>
            <a:chExt cx="1450723" cy="1646426"/>
          </a:xfrm>
        </p:grpSpPr>
        <p:sp>
          <p:nvSpPr>
            <p:cNvPr id="28" name="Freeform 27"/>
            <p:cNvSpPr/>
            <p:nvPr/>
          </p:nvSpPr>
          <p:spPr>
            <a:xfrm rot="16200000">
              <a:off x="5666246" y="2952290"/>
              <a:ext cx="1646423" cy="727461"/>
            </a:xfrm>
            <a:custGeom>
              <a:avLst/>
              <a:gdLst>
                <a:gd name="connsiteX0" fmla="*/ 3412 w 3412"/>
                <a:gd name="connsiteY0" fmla="*/ 0 h 1255594"/>
                <a:gd name="connsiteX1" fmla="*/ 0 w 3412"/>
                <a:gd name="connsiteY1" fmla="*/ 1255594 h 1255594"/>
                <a:gd name="connsiteX2" fmla="*/ 0 w 3412"/>
                <a:gd name="connsiteY2" fmla="*/ 1255594 h 1255594"/>
                <a:gd name="connsiteX0" fmla="*/ 154836 w 2134801"/>
                <a:gd name="connsiteY0" fmla="*/ 0 h 14647"/>
                <a:gd name="connsiteX1" fmla="*/ 144836 w 2134801"/>
                <a:gd name="connsiteY1" fmla="*/ 10000 h 14647"/>
                <a:gd name="connsiteX2" fmla="*/ 2134801 w 2134801"/>
                <a:gd name="connsiteY2" fmla="*/ 14647 h 14647"/>
                <a:gd name="connsiteX0" fmla="*/ 1850183 w 1990182"/>
                <a:gd name="connsiteY0" fmla="*/ 0 h 9212"/>
                <a:gd name="connsiteX1" fmla="*/ 217 w 1990182"/>
                <a:gd name="connsiteY1" fmla="*/ 4565 h 9212"/>
                <a:gd name="connsiteX2" fmla="*/ 1990182 w 1990182"/>
                <a:gd name="connsiteY2" fmla="*/ 9212 h 9212"/>
                <a:gd name="connsiteX0" fmla="*/ 9297 w 10000"/>
                <a:gd name="connsiteY0" fmla="*/ 0 h 10000"/>
                <a:gd name="connsiteX1" fmla="*/ 1 w 10000"/>
                <a:gd name="connsiteY1" fmla="*/ 4955 h 10000"/>
                <a:gd name="connsiteX2" fmla="*/ 10000 w 10000"/>
                <a:gd name="connsiteY2" fmla="*/ 10000 h 10000"/>
                <a:gd name="connsiteX0" fmla="*/ 9297 w 10000"/>
                <a:gd name="connsiteY0" fmla="*/ 0 h 10000"/>
                <a:gd name="connsiteX1" fmla="*/ 1 w 10000"/>
                <a:gd name="connsiteY1" fmla="*/ 4955 h 10000"/>
                <a:gd name="connsiteX2" fmla="*/ 10000 w 10000"/>
                <a:gd name="connsiteY2" fmla="*/ 10000 h 10000"/>
                <a:gd name="connsiteX0" fmla="*/ 9302 w 10658"/>
                <a:gd name="connsiteY0" fmla="*/ 0 h 10354"/>
                <a:gd name="connsiteX1" fmla="*/ 6 w 10658"/>
                <a:gd name="connsiteY1" fmla="*/ 4955 h 10354"/>
                <a:gd name="connsiteX2" fmla="*/ 10658 w 10658"/>
                <a:gd name="connsiteY2" fmla="*/ 10354 h 10354"/>
                <a:gd name="connsiteX0" fmla="*/ 9298 w 9900"/>
                <a:gd name="connsiteY0" fmla="*/ 0 h 10177"/>
                <a:gd name="connsiteX1" fmla="*/ 2 w 9900"/>
                <a:gd name="connsiteY1" fmla="*/ 4955 h 10177"/>
                <a:gd name="connsiteX2" fmla="*/ 9900 w 9900"/>
                <a:gd name="connsiteY2" fmla="*/ 10177 h 10177"/>
                <a:gd name="connsiteX0" fmla="*/ 9392 w 10077"/>
                <a:gd name="connsiteY0" fmla="*/ 0 h 10029"/>
                <a:gd name="connsiteX1" fmla="*/ 2 w 10077"/>
                <a:gd name="connsiteY1" fmla="*/ 4869 h 10029"/>
                <a:gd name="connsiteX2" fmla="*/ 10000 w 10077"/>
                <a:gd name="connsiteY2" fmla="*/ 10000 h 10029"/>
                <a:gd name="connsiteX0" fmla="*/ 18018 w 18670"/>
                <a:gd name="connsiteY0" fmla="*/ 0 h 10032"/>
                <a:gd name="connsiteX1" fmla="*/ 0 w 18670"/>
                <a:gd name="connsiteY1" fmla="*/ 5246 h 10032"/>
                <a:gd name="connsiteX2" fmla="*/ 18626 w 18670"/>
                <a:gd name="connsiteY2" fmla="*/ 10000 h 10032"/>
                <a:gd name="connsiteX0" fmla="*/ 18982 w 18982"/>
                <a:gd name="connsiteY0" fmla="*/ 0 h 9858"/>
                <a:gd name="connsiteX1" fmla="*/ 0 w 18982"/>
                <a:gd name="connsiteY1" fmla="*/ 5072 h 9858"/>
                <a:gd name="connsiteX2" fmla="*/ 18626 w 18982"/>
                <a:gd name="connsiteY2" fmla="*/ 9826 h 9858"/>
                <a:gd name="connsiteX0" fmla="*/ 10000 w 10000"/>
                <a:gd name="connsiteY0" fmla="*/ 0 h 10000"/>
                <a:gd name="connsiteX1" fmla="*/ 0 w 10000"/>
                <a:gd name="connsiteY1" fmla="*/ 5145 h 10000"/>
                <a:gd name="connsiteX2" fmla="*/ 9812 w 10000"/>
                <a:gd name="connsiteY2" fmla="*/ 9968 h 10000"/>
                <a:gd name="connsiteX0" fmla="*/ 10000 w 10128"/>
                <a:gd name="connsiteY0" fmla="*/ 0 h 10146"/>
                <a:gd name="connsiteX1" fmla="*/ 0 w 10128"/>
                <a:gd name="connsiteY1" fmla="*/ 5145 h 10146"/>
                <a:gd name="connsiteX2" fmla="*/ 10106 w 10128"/>
                <a:gd name="connsiteY2" fmla="*/ 10115 h 10146"/>
                <a:gd name="connsiteX0" fmla="*/ 10000 w 10148"/>
                <a:gd name="connsiteY0" fmla="*/ 0 h 10192"/>
                <a:gd name="connsiteX1" fmla="*/ 0 w 10148"/>
                <a:gd name="connsiteY1" fmla="*/ 5145 h 10192"/>
                <a:gd name="connsiteX2" fmla="*/ 10126 w 10148"/>
                <a:gd name="connsiteY2" fmla="*/ 10161 h 10192"/>
                <a:gd name="connsiteX0" fmla="*/ 10138 w 10148"/>
                <a:gd name="connsiteY0" fmla="*/ 0 h 10261"/>
                <a:gd name="connsiteX1" fmla="*/ 0 w 10148"/>
                <a:gd name="connsiteY1" fmla="*/ 5214 h 10261"/>
                <a:gd name="connsiteX2" fmla="*/ 10126 w 1014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008 w 1013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107 w 1013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107 w 10138"/>
                <a:gd name="connsiteY2" fmla="*/ 10230 h 10261"/>
                <a:gd name="connsiteX0" fmla="*/ 10138 w 10138"/>
                <a:gd name="connsiteY0" fmla="*/ 0 h 5214"/>
                <a:gd name="connsiteX1" fmla="*/ 0 w 10138"/>
                <a:gd name="connsiteY1" fmla="*/ 5214 h 5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38" h="5214">
                  <a:moveTo>
                    <a:pt x="10138" y="0"/>
                  </a:moveTo>
                  <a:cubicBezTo>
                    <a:pt x="7536" y="931"/>
                    <a:pt x="5" y="3509"/>
                    <a:pt x="0" y="5214"/>
                  </a:cubicBezTo>
                </a:path>
              </a:pathLst>
            </a:custGeom>
            <a:noFill/>
            <a:ln w="19050">
              <a:solidFill>
                <a:srgbClr val="3E5E9F"/>
              </a:solidFill>
              <a:head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" dirty="0"/>
            </a:p>
          </p:txBody>
        </p:sp>
        <p:sp>
          <p:nvSpPr>
            <p:cNvPr id="29" name="Freeform 28"/>
            <p:cNvSpPr/>
            <p:nvPr/>
          </p:nvSpPr>
          <p:spPr>
            <a:xfrm rot="5400000" flipH="1">
              <a:off x="6389506" y="2952288"/>
              <a:ext cx="1646425" cy="727462"/>
            </a:xfrm>
            <a:custGeom>
              <a:avLst/>
              <a:gdLst>
                <a:gd name="connsiteX0" fmla="*/ 3412 w 3412"/>
                <a:gd name="connsiteY0" fmla="*/ 0 h 1255594"/>
                <a:gd name="connsiteX1" fmla="*/ 0 w 3412"/>
                <a:gd name="connsiteY1" fmla="*/ 1255594 h 1255594"/>
                <a:gd name="connsiteX2" fmla="*/ 0 w 3412"/>
                <a:gd name="connsiteY2" fmla="*/ 1255594 h 1255594"/>
                <a:gd name="connsiteX0" fmla="*/ 154836 w 2134801"/>
                <a:gd name="connsiteY0" fmla="*/ 0 h 14647"/>
                <a:gd name="connsiteX1" fmla="*/ 144836 w 2134801"/>
                <a:gd name="connsiteY1" fmla="*/ 10000 h 14647"/>
                <a:gd name="connsiteX2" fmla="*/ 2134801 w 2134801"/>
                <a:gd name="connsiteY2" fmla="*/ 14647 h 14647"/>
                <a:gd name="connsiteX0" fmla="*/ 1850183 w 1990182"/>
                <a:gd name="connsiteY0" fmla="*/ 0 h 9212"/>
                <a:gd name="connsiteX1" fmla="*/ 217 w 1990182"/>
                <a:gd name="connsiteY1" fmla="*/ 4565 h 9212"/>
                <a:gd name="connsiteX2" fmla="*/ 1990182 w 1990182"/>
                <a:gd name="connsiteY2" fmla="*/ 9212 h 9212"/>
                <a:gd name="connsiteX0" fmla="*/ 9297 w 10000"/>
                <a:gd name="connsiteY0" fmla="*/ 0 h 10000"/>
                <a:gd name="connsiteX1" fmla="*/ 1 w 10000"/>
                <a:gd name="connsiteY1" fmla="*/ 4955 h 10000"/>
                <a:gd name="connsiteX2" fmla="*/ 10000 w 10000"/>
                <a:gd name="connsiteY2" fmla="*/ 10000 h 10000"/>
                <a:gd name="connsiteX0" fmla="*/ 9297 w 10000"/>
                <a:gd name="connsiteY0" fmla="*/ 0 h 10000"/>
                <a:gd name="connsiteX1" fmla="*/ 1 w 10000"/>
                <a:gd name="connsiteY1" fmla="*/ 4955 h 10000"/>
                <a:gd name="connsiteX2" fmla="*/ 10000 w 10000"/>
                <a:gd name="connsiteY2" fmla="*/ 10000 h 10000"/>
                <a:gd name="connsiteX0" fmla="*/ 9302 w 10658"/>
                <a:gd name="connsiteY0" fmla="*/ 0 h 10354"/>
                <a:gd name="connsiteX1" fmla="*/ 6 w 10658"/>
                <a:gd name="connsiteY1" fmla="*/ 4955 h 10354"/>
                <a:gd name="connsiteX2" fmla="*/ 10658 w 10658"/>
                <a:gd name="connsiteY2" fmla="*/ 10354 h 10354"/>
                <a:gd name="connsiteX0" fmla="*/ 9298 w 9900"/>
                <a:gd name="connsiteY0" fmla="*/ 0 h 10177"/>
                <a:gd name="connsiteX1" fmla="*/ 2 w 9900"/>
                <a:gd name="connsiteY1" fmla="*/ 4955 h 10177"/>
                <a:gd name="connsiteX2" fmla="*/ 9900 w 9900"/>
                <a:gd name="connsiteY2" fmla="*/ 10177 h 10177"/>
                <a:gd name="connsiteX0" fmla="*/ 9392 w 10077"/>
                <a:gd name="connsiteY0" fmla="*/ 0 h 10029"/>
                <a:gd name="connsiteX1" fmla="*/ 2 w 10077"/>
                <a:gd name="connsiteY1" fmla="*/ 4869 h 10029"/>
                <a:gd name="connsiteX2" fmla="*/ 10000 w 10077"/>
                <a:gd name="connsiteY2" fmla="*/ 10000 h 10029"/>
                <a:gd name="connsiteX0" fmla="*/ 18018 w 18670"/>
                <a:gd name="connsiteY0" fmla="*/ 0 h 10032"/>
                <a:gd name="connsiteX1" fmla="*/ 0 w 18670"/>
                <a:gd name="connsiteY1" fmla="*/ 5246 h 10032"/>
                <a:gd name="connsiteX2" fmla="*/ 18626 w 18670"/>
                <a:gd name="connsiteY2" fmla="*/ 10000 h 10032"/>
                <a:gd name="connsiteX0" fmla="*/ 18982 w 18982"/>
                <a:gd name="connsiteY0" fmla="*/ 0 h 9858"/>
                <a:gd name="connsiteX1" fmla="*/ 0 w 18982"/>
                <a:gd name="connsiteY1" fmla="*/ 5072 h 9858"/>
                <a:gd name="connsiteX2" fmla="*/ 18626 w 18982"/>
                <a:gd name="connsiteY2" fmla="*/ 9826 h 9858"/>
                <a:gd name="connsiteX0" fmla="*/ 10000 w 10000"/>
                <a:gd name="connsiteY0" fmla="*/ 0 h 10000"/>
                <a:gd name="connsiteX1" fmla="*/ 0 w 10000"/>
                <a:gd name="connsiteY1" fmla="*/ 5145 h 10000"/>
                <a:gd name="connsiteX2" fmla="*/ 9812 w 10000"/>
                <a:gd name="connsiteY2" fmla="*/ 9968 h 10000"/>
                <a:gd name="connsiteX0" fmla="*/ 10000 w 10128"/>
                <a:gd name="connsiteY0" fmla="*/ 0 h 10146"/>
                <a:gd name="connsiteX1" fmla="*/ 0 w 10128"/>
                <a:gd name="connsiteY1" fmla="*/ 5145 h 10146"/>
                <a:gd name="connsiteX2" fmla="*/ 10106 w 10128"/>
                <a:gd name="connsiteY2" fmla="*/ 10115 h 10146"/>
                <a:gd name="connsiteX0" fmla="*/ 10000 w 10148"/>
                <a:gd name="connsiteY0" fmla="*/ 0 h 10192"/>
                <a:gd name="connsiteX1" fmla="*/ 0 w 10148"/>
                <a:gd name="connsiteY1" fmla="*/ 5145 h 10192"/>
                <a:gd name="connsiteX2" fmla="*/ 10126 w 10148"/>
                <a:gd name="connsiteY2" fmla="*/ 10161 h 10192"/>
                <a:gd name="connsiteX0" fmla="*/ 10138 w 10148"/>
                <a:gd name="connsiteY0" fmla="*/ 0 h 10261"/>
                <a:gd name="connsiteX1" fmla="*/ 0 w 10148"/>
                <a:gd name="connsiteY1" fmla="*/ 5214 h 10261"/>
                <a:gd name="connsiteX2" fmla="*/ 10126 w 1014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008 w 1013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107 w 1013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107 w 10138"/>
                <a:gd name="connsiteY2" fmla="*/ 10230 h 10261"/>
                <a:gd name="connsiteX0" fmla="*/ 10138 w 10138"/>
                <a:gd name="connsiteY0" fmla="*/ 0 h 5214"/>
                <a:gd name="connsiteX1" fmla="*/ 0 w 10138"/>
                <a:gd name="connsiteY1" fmla="*/ 5214 h 5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38" h="5214">
                  <a:moveTo>
                    <a:pt x="10138" y="0"/>
                  </a:moveTo>
                  <a:cubicBezTo>
                    <a:pt x="7536" y="931"/>
                    <a:pt x="5" y="3509"/>
                    <a:pt x="0" y="5214"/>
                  </a:cubicBezTo>
                </a:path>
              </a:pathLst>
            </a:custGeom>
            <a:noFill/>
            <a:ln w="19050">
              <a:solidFill>
                <a:srgbClr val="3E5E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" dirty="0"/>
            </a:p>
          </p:txBody>
        </p:sp>
      </p:grpSp>
      <p:grpSp>
        <p:nvGrpSpPr>
          <p:cNvPr id="30" name="Group 29"/>
          <p:cNvGrpSpPr/>
          <p:nvPr/>
        </p:nvGrpSpPr>
        <p:grpSpPr>
          <a:xfrm flipH="1">
            <a:off x="5225260" y="2492806"/>
            <a:ext cx="2186111" cy="1932583"/>
            <a:chOff x="6125727" y="2492806"/>
            <a:chExt cx="1450723" cy="1646426"/>
          </a:xfrm>
        </p:grpSpPr>
        <p:sp>
          <p:nvSpPr>
            <p:cNvPr id="31" name="Freeform 30"/>
            <p:cNvSpPr/>
            <p:nvPr/>
          </p:nvSpPr>
          <p:spPr>
            <a:xfrm rot="16200000">
              <a:off x="5666246" y="2952290"/>
              <a:ext cx="1646423" cy="727461"/>
            </a:xfrm>
            <a:custGeom>
              <a:avLst/>
              <a:gdLst>
                <a:gd name="connsiteX0" fmla="*/ 3412 w 3412"/>
                <a:gd name="connsiteY0" fmla="*/ 0 h 1255594"/>
                <a:gd name="connsiteX1" fmla="*/ 0 w 3412"/>
                <a:gd name="connsiteY1" fmla="*/ 1255594 h 1255594"/>
                <a:gd name="connsiteX2" fmla="*/ 0 w 3412"/>
                <a:gd name="connsiteY2" fmla="*/ 1255594 h 1255594"/>
                <a:gd name="connsiteX0" fmla="*/ 154836 w 2134801"/>
                <a:gd name="connsiteY0" fmla="*/ 0 h 14647"/>
                <a:gd name="connsiteX1" fmla="*/ 144836 w 2134801"/>
                <a:gd name="connsiteY1" fmla="*/ 10000 h 14647"/>
                <a:gd name="connsiteX2" fmla="*/ 2134801 w 2134801"/>
                <a:gd name="connsiteY2" fmla="*/ 14647 h 14647"/>
                <a:gd name="connsiteX0" fmla="*/ 1850183 w 1990182"/>
                <a:gd name="connsiteY0" fmla="*/ 0 h 9212"/>
                <a:gd name="connsiteX1" fmla="*/ 217 w 1990182"/>
                <a:gd name="connsiteY1" fmla="*/ 4565 h 9212"/>
                <a:gd name="connsiteX2" fmla="*/ 1990182 w 1990182"/>
                <a:gd name="connsiteY2" fmla="*/ 9212 h 9212"/>
                <a:gd name="connsiteX0" fmla="*/ 9297 w 10000"/>
                <a:gd name="connsiteY0" fmla="*/ 0 h 10000"/>
                <a:gd name="connsiteX1" fmla="*/ 1 w 10000"/>
                <a:gd name="connsiteY1" fmla="*/ 4955 h 10000"/>
                <a:gd name="connsiteX2" fmla="*/ 10000 w 10000"/>
                <a:gd name="connsiteY2" fmla="*/ 10000 h 10000"/>
                <a:gd name="connsiteX0" fmla="*/ 9297 w 10000"/>
                <a:gd name="connsiteY0" fmla="*/ 0 h 10000"/>
                <a:gd name="connsiteX1" fmla="*/ 1 w 10000"/>
                <a:gd name="connsiteY1" fmla="*/ 4955 h 10000"/>
                <a:gd name="connsiteX2" fmla="*/ 10000 w 10000"/>
                <a:gd name="connsiteY2" fmla="*/ 10000 h 10000"/>
                <a:gd name="connsiteX0" fmla="*/ 9302 w 10658"/>
                <a:gd name="connsiteY0" fmla="*/ 0 h 10354"/>
                <a:gd name="connsiteX1" fmla="*/ 6 w 10658"/>
                <a:gd name="connsiteY1" fmla="*/ 4955 h 10354"/>
                <a:gd name="connsiteX2" fmla="*/ 10658 w 10658"/>
                <a:gd name="connsiteY2" fmla="*/ 10354 h 10354"/>
                <a:gd name="connsiteX0" fmla="*/ 9298 w 9900"/>
                <a:gd name="connsiteY0" fmla="*/ 0 h 10177"/>
                <a:gd name="connsiteX1" fmla="*/ 2 w 9900"/>
                <a:gd name="connsiteY1" fmla="*/ 4955 h 10177"/>
                <a:gd name="connsiteX2" fmla="*/ 9900 w 9900"/>
                <a:gd name="connsiteY2" fmla="*/ 10177 h 10177"/>
                <a:gd name="connsiteX0" fmla="*/ 9392 w 10077"/>
                <a:gd name="connsiteY0" fmla="*/ 0 h 10029"/>
                <a:gd name="connsiteX1" fmla="*/ 2 w 10077"/>
                <a:gd name="connsiteY1" fmla="*/ 4869 h 10029"/>
                <a:gd name="connsiteX2" fmla="*/ 10000 w 10077"/>
                <a:gd name="connsiteY2" fmla="*/ 10000 h 10029"/>
                <a:gd name="connsiteX0" fmla="*/ 18018 w 18670"/>
                <a:gd name="connsiteY0" fmla="*/ 0 h 10032"/>
                <a:gd name="connsiteX1" fmla="*/ 0 w 18670"/>
                <a:gd name="connsiteY1" fmla="*/ 5246 h 10032"/>
                <a:gd name="connsiteX2" fmla="*/ 18626 w 18670"/>
                <a:gd name="connsiteY2" fmla="*/ 10000 h 10032"/>
                <a:gd name="connsiteX0" fmla="*/ 18982 w 18982"/>
                <a:gd name="connsiteY0" fmla="*/ 0 h 9858"/>
                <a:gd name="connsiteX1" fmla="*/ 0 w 18982"/>
                <a:gd name="connsiteY1" fmla="*/ 5072 h 9858"/>
                <a:gd name="connsiteX2" fmla="*/ 18626 w 18982"/>
                <a:gd name="connsiteY2" fmla="*/ 9826 h 9858"/>
                <a:gd name="connsiteX0" fmla="*/ 10000 w 10000"/>
                <a:gd name="connsiteY0" fmla="*/ 0 h 10000"/>
                <a:gd name="connsiteX1" fmla="*/ 0 w 10000"/>
                <a:gd name="connsiteY1" fmla="*/ 5145 h 10000"/>
                <a:gd name="connsiteX2" fmla="*/ 9812 w 10000"/>
                <a:gd name="connsiteY2" fmla="*/ 9968 h 10000"/>
                <a:gd name="connsiteX0" fmla="*/ 10000 w 10128"/>
                <a:gd name="connsiteY0" fmla="*/ 0 h 10146"/>
                <a:gd name="connsiteX1" fmla="*/ 0 w 10128"/>
                <a:gd name="connsiteY1" fmla="*/ 5145 h 10146"/>
                <a:gd name="connsiteX2" fmla="*/ 10106 w 10128"/>
                <a:gd name="connsiteY2" fmla="*/ 10115 h 10146"/>
                <a:gd name="connsiteX0" fmla="*/ 10000 w 10148"/>
                <a:gd name="connsiteY0" fmla="*/ 0 h 10192"/>
                <a:gd name="connsiteX1" fmla="*/ 0 w 10148"/>
                <a:gd name="connsiteY1" fmla="*/ 5145 h 10192"/>
                <a:gd name="connsiteX2" fmla="*/ 10126 w 10148"/>
                <a:gd name="connsiteY2" fmla="*/ 10161 h 10192"/>
                <a:gd name="connsiteX0" fmla="*/ 10138 w 10148"/>
                <a:gd name="connsiteY0" fmla="*/ 0 h 10261"/>
                <a:gd name="connsiteX1" fmla="*/ 0 w 10148"/>
                <a:gd name="connsiteY1" fmla="*/ 5214 h 10261"/>
                <a:gd name="connsiteX2" fmla="*/ 10126 w 1014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008 w 1013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107 w 1013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107 w 10138"/>
                <a:gd name="connsiteY2" fmla="*/ 10230 h 10261"/>
                <a:gd name="connsiteX0" fmla="*/ 10138 w 10138"/>
                <a:gd name="connsiteY0" fmla="*/ 0 h 5214"/>
                <a:gd name="connsiteX1" fmla="*/ 0 w 10138"/>
                <a:gd name="connsiteY1" fmla="*/ 5214 h 5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38" h="5214">
                  <a:moveTo>
                    <a:pt x="10138" y="0"/>
                  </a:moveTo>
                  <a:cubicBezTo>
                    <a:pt x="7536" y="931"/>
                    <a:pt x="5" y="3509"/>
                    <a:pt x="0" y="5214"/>
                  </a:cubicBezTo>
                </a:path>
              </a:pathLst>
            </a:custGeom>
            <a:noFill/>
            <a:ln w="19050">
              <a:solidFill>
                <a:srgbClr val="3E5E9F"/>
              </a:solidFill>
              <a:head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" dirty="0"/>
            </a:p>
          </p:txBody>
        </p:sp>
        <p:sp>
          <p:nvSpPr>
            <p:cNvPr id="32" name="Freeform 31"/>
            <p:cNvSpPr/>
            <p:nvPr/>
          </p:nvSpPr>
          <p:spPr>
            <a:xfrm rot="5400000" flipH="1">
              <a:off x="6389506" y="2952288"/>
              <a:ext cx="1646425" cy="727462"/>
            </a:xfrm>
            <a:custGeom>
              <a:avLst/>
              <a:gdLst>
                <a:gd name="connsiteX0" fmla="*/ 3412 w 3412"/>
                <a:gd name="connsiteY0" fmla="*/ 0 h 1255594"/>
                <a:gd name="connsiteX1" fmla="*/ 0 w 3412"/>
                <a:gd name="connsiteY1" fmla="*/ 1255594 h 1255594"/>
                <a:gd name="connsiteX2" fmla="*/ 0 w 3412"/>
                <a:gd name="connsiteY2" fmla="*/ 1255594 h 1255594"/>
                <a:gd name="connsiteX0" fmla="*/ 154836 w 2134801"/>
                <a:gd name="connsiteY0" fmla="*/ 0 h 14647"/>
                <a:gd name="connsiteX1" fmla="*/ 144836 w 2134801"/>
                <a:gd name="connsiteY1" fmla="*/ 10000 h 14647"/>
                <a:gd name="connsiteX2" fmla="*/ 2134801 w 2134801"/>
                <a:gd name="connsiteY2" fmla="*/ 14647 h 14647"/>
                <a:gd name="connsiteX0" fmla="*/ 1850183 w 1990182"/>
                <a:gd name="connsiteY0" fmla="*/ 0 h 9212"/>
                <a:gd name="connsiteX1" fmla="*/ 217 w 1990182"/>
                <a:gd name="connsiteY1" fmla="*/ 4565 h 9212"/>
                <a:gd name="connsiteX2" fmla="*/ 1990182 w 1990182"/>
                <a:gd name="connsiteY2" fmla="*/ 9212 h 9212"/>
                <a:gd name="connsiteX0" fmla="*/ 9297 w 10000"/>
                <a:gd name="connsiteY0" fmla="*/ 0 h 10000"/>
                <a:gd name="connsiteX1" fmla="*/ 1 w 10000"/>
                <a:gd name="connsiteY1" fmla="*/ 4955 h 10000"/>
                <a:gd name="connsiteX2" fmla="*/ 10000 w 10000"/>
                <a:gd name="connsiteY2" fmla="*/ 10000 h 10000"/>
                <a:gd name="connsiteX0" fmla="*/ 9297 w 10000"/>
                <a:gd name="connsiteY0" fmla="*/ 0 h 10000"/>
                <a:gd name="connsiteX1" fmla="*/ 1 w 10000"/>
                <a:gd name="connsiteY1" fmla="*/ 4955 h 10000"/>
                <a:gd name="connsiteX2" fmla="*/ 10000 w 10000"/>
                <a:gd name="connsiteY2" fmla="*/ 10000 h 10000"/>
                <a:gd name="connsiteX0" fmla="*/ 9302 w 10658"/>
                <a:gd name="connsiteY0" fmla="*/ 0 h 10354"/>
                <a:gd name="connsiteX1" fmla="*/ 6 w 10658"/>
                <a:gd name="connsiteY1" fmla="*/ 4955 h 10354"/>
                <a:gd name="connsiteX2" fmla="*/ 10658 w 10658"/>
                <a:gd name="connsiteY2" fmla="*/ 10354 h 10354"/>
                <a:gd name="connsiteX0" fmla="*/ 9298 w 9900"/>
                <a:gd name="connsiteY0" fmla="*/ 0 h 10177"/>
                <a:gd name="connsiteX1" fmla="*/ 2 w 9900"/>
                <a:gd name="connsiteY1" fmla="*/ 4955 h 10177"/>
                <a:gd name="connsiteX2" fmla="*/ 9900 w 9900"/>
                <a:gd name="connsiteY2" fmla="*/ 10177 h 10177"/>
                <a:gd name="connsiteX0" fmla="*/ 9392 w 10077"/>
                <a:gd name="connsiteY0" fmla="*/ 0 h 10029"/>
                <a:gd name="connsiteX1" fmla="*/ 2 w 10077"/>
                <a:gd name="connsiteY1" fmla="*/ 4869 h 10029"/>
                <a:gd name="connsiteX2" fmla="*/ 10000 w 10077"/>
                <a:gd name="connsiteY2" fmla="*/ 10000 h 10029"/>
                <a:gd name="connsiteX0" fmla="*/ 18018 w 18670"/>
                <a:gd name="connsiteY0" fmla="*/ 0 h 10032"/>
                <a:gd name="connsiteX1" fmla="*/ 0 w 18670"/>
                <a:gd name="connsiteY1" fmla="*/ 5246 h 10032"/>
                <a:gd name="connsiteX2" fmla="*/ 18626 w 18670"/>
                <a:gd name="connsiteY2" fmla="*/ 10000 h 10032"/>
                <a:gd name="connsiteX0" fmla="*/ 18982 w 18982"/>
                <a:gd name="connsiteY0" fmla="*/ 0 h 9858"/>
                <a:gd name="connsiteX1" fmla="*/ 0 w 18982"/>
                <a:gd name="connsiteY1" fmla="*/ 5072 h 9858"/>
                <a:gd name="connsiteX2" fmla="*/ 18626 w 18982"/>
                <a:gd name="connsiteY2" fmla="*/ 9826 h 9858"/>
                <a:gd name="connsiteX0" fmla="*/ 10000 w 10000"/>
                <a:gd name="connsiteY0" fmla="*/ 0 h 10000"/>
                <a:gd name="connsiteX1" fmla="*/ 0 w 10000"/>
                <a:gd name="connsiteY1" fmla="*/ 5145 h 10000"/>
                <a:gd name="connsiteX2" fmla="*/ 9812 w 10000"/>
                <a:gd name="connsiteY2" fmla="*/ 9968 h 10000"/>
                <a:gd name="connsiteX0" fmla="*/ 10000 w 10128"/>
                <a:gd name="connsiteY0" fmla="*/ 0 h 10146"/>
                <a:gd name="connsiteX1" fmla="*/ 0 w 10128"/>
                <a:gd name="connsiteY1" fmla="*/ 5145 h 10146"/>
                <a:gd name="connsiteX2" fmla="*/ 10106 w 10128"/>
                <a:gd name="connsiteY2" fmla="*/ 10115 h 10146"/>
                <a:gd name="connsiteX0" fmla="*/ 10000 w 10148"/>
                <a:gd name="connsiteY0" fmla="*/ 0 h 10192"/>
                <a:gd name="connsiteX1" fmla="*/ 0 w 10148"/>
                <a:gd name="connsiteY1" fmla="*/ 5145 h 10192"/>
                <a:gd name="connsiteX2" fmla="*/ 10126 w 10148"/>
                <a:gd name="connsiteY2" fmla="*/ 10161 h 10192"/>
                <a:gd name="connsiteX0" fmla="*/ 10138 w 10148"/>
                <a:gd name="connsiteY0" fmla="*/ 0 h 10261"/>
                <a:gd name="connsiteX1" fmla="*/ 0 w 10148"/>
                <a:gd name="connsiteY1" fmla="*/ 5214 h 10261"/>
                <a:gd name="connsiteX2" fmla="*/ 10126 w 1014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008 w 1013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107 w 1013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107 w 10138"/>
                <a:gd name="connsiteY2" fmla="*/ 10230 h 10261"/>
                <a:gd name="connsiteX0" fmla="*/ 10138 w 10138"/>
                <a:gd name="connsiteY0" fmla="*/ 0 h 5214"/>
                <a:gd name="connsiteX1" fmla="*/ 0 w 10138"/>
                <a:gd name="connsiteY1" fmla="*/ 5214 h 5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38" h="5214">
                  <a:moveTo>
                    <a:pt x="10138" y="0"/>
                  </a:moveTo>
                  <a:cubicBezTo>
                    <a:pt x="7536" y="931"/>
                    <a:pt x="5" y="3509"/>
                    <a:pt x="0" y="5214"/>
                  </a:cubicBezTo>
                </a:path>
              </a:pathLst>
            </a:custGeom>
            <a:noFill/>
            <a:ln w="19050">
              <a:solidFill>
                <a:srgbClr val="3E5E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422076" y="2492806"/>
            <a:ext cx="2186111" cy="1932583"/>
            <a:chOff x="6125727" y="2492806"/>
            <a:chExt cx="1450723" cy="1646426"/>
          </a:xfrm>
        </p:grpSpPr>
        <p:sp>
          <p:nvSpPr>
            <p:cNvPr id="34" name="Freeform 33"/>
            <p:cNvSpPr/>
            <p:nvPr/>
          </p:nvSpPr>
          <p:spPr>
            <a:xfrm rot="16200000">
              <a:off x="5666246" y="2952290"/>
              <a:ext cx="1646423" cy="727461"/>
            </a:xfrm>
            <a:custGeom>
              <a:avLst/>
              <a:gdLst>
                <a:gd name="connsiteX0" fmla="*/ 3412 w 3412"/>
                <a:gd name="connsiteY0" fmla="*/ 0 h 1255594"/>
                <a:gd name="connsiteX1" fmla="*/ 0 w 3412"/>
                <a:gd name="connsiteY1" fmla="*/ 1255594 h 1255594"/>
                <a:gd name="connsiteX2" fmla="*/ 0 w 3412"/>
                <a:gd name="connsiteY2" fmla="*/ 1255594 h 1255594"/>
                <a:gd name="connsiteX0" fmla="*/ 154836 w 2134801"/>
                <a:gd name="connsiteY0" fmla="*/ 0 h 14647"/>
                <a:gd name="connsiteX1" fmla="*/ 144836 w 2134801"/>
                <a:gd name="connsiteY1" fmla="*/ 10000 h 14647"/>
                <a:gd name="connsiteX2" fmla="*/ 2134801 w 2134801"/>
                <a:gd name="connsiteY2" fmla="*/ 14647 h 14647"/>
                <a:gd name="connsiteX0" fmla="*/ 1850183 w 1990182"/>
                <a:gd name="connsiteY0" fmla="*/ 0 h 9212"/>
                <a:gd name="connsiteX1" fmla="*/ 217 w 1990182"/>
                <a:gd name="connsiteY1" fmla="*/ 4565 h 9212"/>
                <a:gd name="connsiteX2" fmla="*/ 1990182 w 1990182"/>
                <a:gd name="connsiteY2" fmla="*/ 9212 h 9212"/>
                <a:gd name="connsiteX0" fmla="*/ 9297 w 10000"/>
                <a:gd name="connsiteY0" fmla="*/ 0 h 10000"/>
                <a:gd name="connsiteX1" fmla="*/ 1 w 10000"/>
                <a:gd name="connsiteY1" fmla="*/ 4955 h 10000"/>
                <a:gd name="connsiteX2" fmla="*/ 10000 w 10000"/>
                <a:gd name="connsiteY2" fmla="*/ 10000 h 10000"/>
                <a:gd name="connsiteX0" fmla="*/ 9297 w 10000"/>
                <a:gd name="connsiteY0" fmla="*/ 0 h 10000"/>
                <a:gd name="connsiteX1" fmla="*/ 1 w 10000"/>
                <a:gd name="connsiteY1" fmla="*/ 4955 h 10000"/>
                <a:gd name="connsiteX2" fmla="*/ 10000 w 10000"/>
                <a:gd name="connsiteY2" fmla="*/ 10000 h 10000"/>
                <a:gd name="connsiteX0" fmla="*/ 9302 w 10658"/>
                <a:gd name="connsiteY0" fmla="*/ 0 h 10354"/>
                <a:gd name="connsiteX1" fmla="*/ 6 w 10658"/>
                <a:gd name="connsiteY1" fmla="*/ 4955 h 10354"/>
                <a:gd name="connsiteX2" fmla="*/ 10658 w 10658"/>
                <a:gd name="connsiteY2" fmla="*/ 10354 h 10354"/>
                <a:gd name="connsiteX0" fmla="*/ 9298 w 9900"/>
                <a:gd name="connsiteY0" fmla="*/ 0 h 10177"/>
                <a:gd name="connsiteX1" fmla="*/ 2 w 9900"/>
                <a:gd name="connsiteY1" fmla="*/ 4955 h 10177"/>
                <a:gd name="connsiteX2" fmla="*/ 9900 w 9900"/>
                <a:gd name="connsiteY2" fmla="*/ 10177 h 10177"/>
                <a:gd name="connsiteX0" fmla="*/ 9392 w 10077"/>
                <a:gd name="connsiteY0" fmla="*/ 0 h 10029"/>
                <a:gd name="connsiteX1" fmla="*/ 2 w 10077"/>
                <a:gd name="connsiteY1" fmla="*/ 4869 h 10029"/>
                <a:gd name="connsiteX2" fmla="*/ 10000 w 10077"/>
                <a:gd name="connsiteY2" fmla="*/ 10000 h 10029"/>
                <a:gd name="connsiteX0" fmla="*/ 18018 w 18670"/>
                <a:gd name="connsiteY0" fmla="*/ 0 h 10032"/>
                <a:gd name="connsiteX1" fmla="*/ 0 w 18670"/>
                <a:gd name="connsiteY1" fmla="*/ 5246 h 10032"/>
                <a:gd name="connsiteX2" fmla="*/ 18626 w 18670"/>
                <a:gd name="connsiteY2" fmla="*/ 10000 h 10032"/>
                <a:gd name="connsiteX0" fmla="*/ 18982 w 18982"/>
                <a:gd name="connsiteY0" fmla="*/ 0 h 9858"/>
                <a:gd name="connsiteX1" fmla="*/ 0 w 18982"/>
                <a:gd name="connsiteY1" fmla="*/ 5072 h 9858"/>
                <a:gd name="connsiteX2" fmla="*/ 18626 w 18982"/>
                <a:gd name="connsiteY2" fmla="*/ 9826 h 9858"/>
                <a:gd name="connsiteX0" fmla="*/ 10000 w 10000"/>
                <a:gd name="connsiteY0" fmla="*/ 0 h 10000"/>
                <a:gd name="connsiteX1" fmla="*/ 0 w 10000"/>
                <a:gd name="connsiteY1" fmla="*/ 5145 h 10000"/>
                <a:gd name="connsiteX2" fmla="*/ 9812 w 10000"/>
                <a:gd name="connsiteY2" fmla="*/ 9968 h 10000"/>
                <a:gd name="connsiteX0" fmla="*/ 10000 w 10128"/>
                <a:gd name="connsiteY0" fmla="*/ 0 h 10146"/>
                <a:gd name="connsiteX1" fmla="*/ 0 w 10128"/>
                <a:gd name="connsiteY1" fmla="*/ 5145 h 10146"/>
                <a:gd name="connsiteX2" fmla="*/ 10106 w 10128"/>
                <a:gd name="connsiteY2" fmla="*/ 10115 h 10146"/>
                <a:gd name="connsiteX0" fmla="*/ 10000 w 10148"/>
                <a:gd name="connsiteY0" fmla="*/ 0 h 10192"/>
                <a:gd name="connsiteX1" fmla="*/ 0 w 10148"/>
                <a:gd name="connsiteY1" fmla="*/ 5145 h 10192"/>
                <a:gd name="connsiteX2" fmla="*/ 10126 w 10148"/>
                <a:gd name="connsiteY2" fmla="*/ 10161 h 10192"/>
                <a:gd name="connsiteX0" fmla="*/ 10138 w 10148"/>
                <a:gd name="connsiteY0" fmla="*/ 0 h 10261"/>
                <a:gd name="connsiteX1" fmla="*/ 0 w 10148"/>
                <a:gd name="connsiteY1" fmla="*/ 5214 h 10261"/>
                <a:gd name="connsiteX2" fmla="*/ 10126 w 1014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008 w 1013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107 w 1013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107 w 10138"/>
                <a:gd name="connsiteY2" fmla="*/ 10230 h 10261"/>
                <a:gd name="connsiteX0" fmla="*/ 10138 w 10138"/>
                <a:gd name="connsiteY0" fmla="*/ 0 h 5214"/>
                <a:gd name="connsiteX1" fmla="*/ 0 w 10138"/>
                <a:gd name="connsiteY1" fmla="*/ 5214 h 5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38" h="5214">
                  <a:moveTo>
                    <a:pt x="10138" y="0"/>
                  </a:moveTo>
                  <a:cubicBezTo>
                    <a:pt x="7536" y="931"/>
                    <a:pt x="5" y="3509"/>
                    <a:pt x="0" y="5214"/>
                  </a:cubicBezTo>
                </a:path>
              </a:pathLst>
            </a:custGeom>
            <a:noFill/>
            <a:ln w="19050">
              <a:solidFill>
                <a:srgbClr val="3E5E9F"/>
              </a:solidFill>
              <a:head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" dirty="0"/>
            </a:p>
          </p:txBody>
        </p:sp>
        <p:sp>
          <p:nvSpPr>
            <p:cNvPr id="35" name="Freeform 34"/>
            <p:cNvSpPr/>
            <p:nvPr/>
          </p:nvSpPr>
          <p:spPr>
            <a:xfrm rot="5400000" flipH="1">
              <a:off x="6389506" y="2952288"/>
              <a:ext cx="1646425" cy="727462"/>
            </a:xfrm>
            <a:custGeom>
              <a:avLst/>
              <a:gdLst>
                <a:gd name="connsiteX0" fmla="*/ 3412 w 3412"/>
                <a:gd name="connsiteY0" fmla="*/ 0 h 1255594"/>
                <a:gd name="connsiteX1" fmla="*/ 0 w 3412"/>
                <a:gd name="connsiteY1" fmla="*/ 1255594 h 1255594"/>
                <a:gd name="connsiteX2" fmla="*/ 0 w 3412"/>
                <a:gd name="connsiteY2" fmla="*/ 1255594 h 1255594"/>
                <a:gd name="connsiteX0" fmla="*/ 154836 w 2134801"/>
                <a:gd name="connsiteY0" fmla="*/ 0 h 14647"/>
                <a:gd name="connsiteX1" fmla="*/ 144836 w 2134801"/>
                <a:gd name="connsiteY1" fmla="*/ 10000 h 14647"/>
                <a:gd name="connsiteX2" fmla="*/ 2134801 w 2134801"/>
                <a:gd name="connsiteY2" fmla="*/ 14647 h 14647"/>
                <a:gd name="connsiteX0" fmla="*/ 1850183 w 1990182"/>
                <a:gd name="connsiteY0" fmla="*/ 0 h 9212"/>
                <a:gd name="connsiteX1" fmla="*/ 217 w 1990182"/>
                <a:gd name="connsiteY1" fmla="*/ 4565 h 9212"/>
                <a:gd name="connsiteX2" fmla="*/ 1990182 w 1990182"/>
                <a:gd name="connsiteY2" fmla="*/ 9212 h 9212"/>
                <a:gd name="connsiteX0" fmla="*/ 9297 w 10000"/>
                <a:gd name="connsiteY0" fmla="*/ 0 h 10000"/>
                <a:gd name="connsiteX1" fmla="*/ 1 w 10000"/>
                <a:gd name="connsiteY1" fmla="*/ 4955 h 10000"/>
                <a:gd name="connsiteX2" fmla="*/ 10000 w 10000"/>
                <a:gd name="connsiteY2" fmla="*/ 10000 h 10000"/>
                <a:gd name="connsiteX0" fmla="*/ 9297 w 10000"/>
                <a:gd name="connsiteY0" fmla="*/ 0 h 10000"/>
                <a:gd name="connsiteX1" fmla="*/ 1 w 10000"/>
                <a:gd name="connsiteY1" fmla="*/ 4955 h 10000"/>
                <a:gd name="connsiteX2" fmla="*/ 10000 w 10000"/>
                <a:gd name="connsiteY2" fmla="*/ 10000 h 10000"/>
                <a:gd name="connsiteX0" fmla="*/ 9302 w 10658"/>
                <a:gd name="connsiteY0" fmla="*/ 0 h 10354"/>
                <a:gd name="connsiteX1" fmla="*/ 6 w 10658"/>
                <a:gd name="connsiteY1" fmla="*/ 4955 h 10354"/>
                <a:gd name="connsiteX2" fmla="*/ 10658 w 10658"/>
                <a:gd name="connsiteY2" fmla="*/ 10354 h 10354"/>
                <a:gd name="connsiteX0" fmla="*/ 9298 w 9900"/>
                <a:gd name="connsiteY0" fmla="*/ 0 h 10177"/>
                <a:gd name="connsiteX1" fmla="*/ 2 w 9900"/>
                <a:gd name="connsiteY1" fmla="*/ 4955 h 10177"/>
                <a:gd name="connsiteX2" fmla="*/ 9900 w 9900"/>
                <a:gd name="connsiteY2" fmla="*/ 10177 h 10177"/>
                <a:gd name="connsiteX0" fmla="*/ 9392 w 10077"/>
                <a:gd name="connsiteY0" fmla="*/ 0 h 10029"/>
                <a:gd name="connsiteX1" fmla="*/ 2 w 10077"/>
                <a:gd name="connsiteY1" fmla="*/ 4869 h 10029"/>
                <a:gd name="connsiteX2" fmla="*/ 10000 w 10077"/>
                <a:gd name="connsiteY2" fmla="*/ 10000 h 10029"/>
                <a:gd name="connsiteX0" fmla="*/ 18018 w 18670"/>
                <a:gd name="connsiteY0" fmla="*/ 0 h 10032"/>
                <a:gd name="connsiteX1" fmla="*/ 0 w 18670"/>
                <a:gd name="connsiteY1" fmla="*/ 5246 h 10032"/>
                <a:gd name="connsiteX2" fmla="*/ 18626 w 18670"/>
                <a:gd name="connsiteY2" fmla="*/ 10000 h 10032"/>
                <a:gd name="connsiteX0" fmla="*/ 18982 w 18982"/>
                <a:gd name="connsiteY0" fmla="*/ 0 h 9858"/>
                <a:gd name="connsiteX1" fmla="*/ 0 w 18982"/>
                <a:gd name="connsiteY1" fmla="*/ 5072 h 9858"/>
                <a:gd name="connsiteX2" fmla="*/ 18626 w 18982"/>
                <a:gd name="connsiteY2" fmla="*/ 9826 h 9858"/>
                <a:gd name="connsiteX0" fmla="*/ 10000 w 10000"/>
                <a:gd name="connsiteY0" fmla="*/ 0 h 10000"/>
                <a:gd name="connsiteX1" fmla="*/ 0 w 10000"/>
                <a:gd name="connsiteY1" fmla="*/ 5145 h 10000"/>
                <a:gd name="connsiteX2" fmla="*/ 9812 w 10000"/>
                <a:gd name="connsiteY2" fmla="*/ 9968 h 10000"/>
                <a:gd name="connsiteX0" fmla="*/ 10000 w 10128"/>
                <a:gd name="connsiteY0" fmla="*/ 0 h 10146"/>
                <a:gd name="connsiteX1" fmla="*/ 0 w 10128"/>
                <a:gd name="connsiteY1" fmla="*/ 5145 h 10146"/>
                <a:gd name="connsiteX2" fmla="*/ 10106 w 10128"/>
                <a:gd name="connsiteY2" fmla="*/ 10115 h 10146"/>
                <a:gd name="connsiteX0" fmla="*/ 10000 w 10148"/>
                <a:gd name="connsiteY0" fmla="*/ 0 h 10192"/>
                <a:gd name="connsiteX1" fmla="*/ 0 w 10148"/>
                <a:gd name="connsiteY1" fmla="*/ 5145 h 10192"/>
                <a:gd name="connsiteX2" fmla="*/ 10126 w 10148"/>
                <a:gd name="connsiteY2" fmla="*/ 10161 h 10192"/>
                <a:gd name="connsiteX0" fmla="*/ 10138 w 10148"/>
                <a:gd name="connsiteY0" fmla="*/ 0 h 10261"/>
                <a:gd name="connsiteX1" fmla="*/ 0 w 10148"/>
                <a:gd name="connsiteY1" fmla="*/ 5214 h 10261"/>
                <a:gd name="connsiteX2" fmla="*/ 10126 w 1014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008 w 1013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107 w 1013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107 w 10138"/>
                <a:gd name="connsiteY2" fmla="*/ 10230 h 10261"/>
                <a:gd name="connsiteX0" fmla="*/ 10138 w 10138"/>
                <a:gd name="connsiteY0" fmla="*/ 0 h 5214"/>
                <a:gd name="connsiteX1" fmla="*/ 0 w 10138"/>
                <a:gd name="connsiteY1" fmla="*/ 5214 h 5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38" h="5214">
                  <a:moveTo>
                    <a:pt x="10138" y="0"/>
                  </a:moveTo>
                  <a:cubicBezTo>
                    <a:pt x="7536" y="931"/>
                    <a:pt x="5" y="3509"/>
                    <a:pt x="0" y="5214"/>
                  </a:cubicBezTo>
                </a:path>
              </a:pathLst>
            </a:custGeom>
            <a:noFill/>
            <a:ln w="19050">
              <a:solidFill>
                <a:srgbClr val="3E5E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573192" y="3809709"/>
            <a:ext cx="828169" cy="349702"/>
          </a:xfrm>
          <a:prstGeom prst="rect">
            <a:avLst/>
          </a:prstGeom>
          <a:solidFill>
            <a:schemeClr val="bg1"/>
          </a:solidFill>
        </p:spPr>
        <p:txBody>
          <a:bodyPr wrap="square" lIns="0" tIns="36000" rIns="0" bIns="36000" rtlCol="0" anchor="ctr">
            <a:spAutoFit/>
          </a:bodyPr>
          <a:lstStyle/>
          <a:p>
            <a:pPr algn="ctr" rtl="0" fontAlgn="b"/>
            <a:r>
              <a:rPr lang="ru" sz="9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Запрос на получение</a:t>
            </a:r>
          </a:p>
          <a:p>
            <a:pPr algn="ctr" rtl="0" fontAlgn="b"/>
            <a:r>
              <a:rPr lang="ru" sz="9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доступа</a:t>
            </a:r>
          </a:p>
        </p:txBody>
      </p:sp>
      <p:sp>
        <p:nvSpPr>
          <p:cNvPr id="37" name="Flowchart: Connector 36"/>
          <p:cNvSpPr/>
          <p:nvPr/>
        </p:nvSpPr>
        <p:spPr>
          <a:xfrm>
            <a:off x="1879276" y="3513272"/>
            <a:ext cx="216000" cy="216000"/>
          </a:xfrm>
          <a:prstGeom prst="flowChartConnector">
            <a:avLst/>
          </a:prstGeom>
          <a:solidFill>
            <a:srgbClr val="3E5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" sz="1100" b="1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lang="ru" sz="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Flowchart: Connector 37"/>
          <p:cNvSpPr/>
          <p:nvPr/>
        </p:nvSpPr>
        <p:spPr>
          <a:xfrm>
            <a:off x="2586000" y="4019550"/>
            <a:ext cx="216000" cy="216000"/>
          </a:xfrm>
          <a:prstGeom prst="flowChartConnector">
            <a:avLst/>
          </a:prstGeom>
          <a:solidFill>
            <a:srgbClr val="3E5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" sz="1100" b="1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endParaRPr lang="ru" sz="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" name="Flowchart: Connector 38"/>
          <p:cNvSpPr/>
          <p:nvPr/>
        </p:nvSpPr>
        <p:spPr>
          <a:xfrm>
            <a:off x="4999688" y="2660550"/>
            <a:ext cx="216000" cy="216000"/>
          </a:xfrm>
          <a:prstGeom prst="flowChartConnector">
            <a:avLst/>
          </a:prstGeom>
          <a:solidFill>
            <a:srgbClr val="3E5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" sz="1100" b="1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endParaRPr lang="ru" sz="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38577" y="2975567"/>
            <a:ext cx="510235" cy="349702"/>
          </a:xfrm>
          <a:prstGeom prst="rect">
            <a:avLst/>
          </a:prstGeom>
          <a:solidFill>
            <a:schemeClr val="bg1"/>
          </a:solidFill>
        </p:spPr>
        <p:txBody>
          <a:bodyPr wrap="square" lIns="0" tIns="36000" rIns="0" bIns="36000" rtlCol="0" anchor="ctr">
            <a:spAutoFit/>
          </a:bodyPr>
          <a:lstStyle/>
          <a:p>
            <a:pPr algn="ctr" rtl="0" fontAlgn="b"/>
            <a:r>
              <a:rPr lang="ru" sz="9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</a:t>
            </a:r>
          </a:p>
          <a:p>
            <a:pPr algn="ctr" rtl="0" fontAlgn="b"/>
            <a:r>
              <a:rPr lang="ru" sz="9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(талон)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854506" y="2975781"/>
            <a:ext cx="510235" cy="349702"/>
          </a:xfrm>
          <a:prstGeom prst="rect">
            <a:avLst/>
          </a:prstGeom>
          <a:solidFill>
            <a:schemeClr val="bg1"/>
          </a:solidFill>
        </p:spPr>
        <p:txBody>
          <a:bodyPr wrap="square" lIns="0" tIns="36000" rIns="0" bIns="36000" rtlCol="0" anchor="ctr">
            <a:spAutoFit/>
          </a:bodyPr>
          <a:lstStyle/>
          <a:p>
            <a:pPr algn="ctr" rtl="0" fontAlgn="b"/>
            <a:r>
              <a:rPr lang="ru" sz="9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</a:t>
            </a:r>
          </a:p>
          <a:p>
            <a:pPr algn="ctr" rtl="0" fontAlgn="b"/>
            <a:r>
              <a:rPr lang="ru" sz="9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(талон)</a:t>
            </a:r>
          </a:p>
        </p:txBody>
      </p:sp>
      <p:sp>
        <p:nvSpPr>
          <p:cNvPr id="42" name="Flowchart: Connector 41"/>
          <p:cNvSpPr/>
          <p:nvPr/>
        </p:nvSpPr>
        <p:spPr>
          <a:xfrm>
            <a:off x="2778253" y="2618547"/>
            <a:ext cx="216000" cy="216000"/>
          </a:xfrm>
          <a:prstGeom prst="flowChartConnector">
            <a:avLst/>
          </a:prstGeom>
          <a:solidFill>
            <a:srgbClr val="3E5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" sz="1100" b="1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ru" sz="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3" name="Flowchart: Connector 42"/>
          <p:cNvSpPr/>
          <p:nvPr/>
        </p:nvSpPr>
        <p:spPr>
          <a:xfrm>
            <a:off x="5409618" y="3104701"/>
            <a:ext cx="216000" cy="216000"/>
          </a:xfrm>
          <a:prstGeom prst="flowChartConnector">
            <a:avLst/>
          </a:prstGeom>
          <a:solidFill>
            <a:srgbClr val="3E5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" sz="1100" b="1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endParaRPr lang="ru" sz="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4" name="Flowchart: Connector 43"/>
          <p:cNvSpPr/>
          <p:nvPr/>
        </p:nvSpPr>
        <p:spPr>
          <a:xfrm>
            <a:off x="7203343" y="3104701"/>
            <a:ext cx="216000" cy="216000"/>
          </a:xfrm>
          <a:prstGeom prst="flowChartConnector">
            <a:avLst/>
          </a:prstGeom>
          <a:solidFill>
            <a:srgbClr val="3E5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" sz="1100" b="1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endParaRPr lang="ru" sz="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124200" y="3671210"/>
            <a:ext cx="828169" cy="626701"/>
          </a:xfrm>
          <a:prstGeom prst="rect">
            <a:avLst/>
          </a:prstGeom>
          <a:solidFill>
            <a:schemeClr val="bg1"/>
          </a:solidFill>
        </p:spPr>
        <p:txBody>
          <a:bodyPr wrap="square" lIns="0" tIns="36000" rIns="0" bIns="36000" rtlCol="0" anchor="ctr">
            <a:spAutoFit/>
          </a:bodyPr>
          <a:lstStyle/>
          <a:p>
            <a:pPr algn="ctr" rtl="0" fontAlgn="b"/>
            <a:r>
              <a:rPr lang="ru" sz="9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Запрос талона (перенаправление веб-браузера)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5638800" y="3621272"/>
            <a:ext cx="353613" cy="436880"/>
            <a:chOff x="5638800" y="3621272"/>
            <a:chExt cx="353613" cy="436880"/>
          </a:xfrm>
        </p:grpSpPr>
        <p:sp>
          <p:nvSpPr>
            <p:cNvPr id="47" name="Rectangle 46"/>
            <p:cNvSpPr/>
            <p:nvPr/>
          </p:nvSpPr>
          <p:spPr>
            <a:xfrm>
              <a:off x="5638800" y="3621272"/>
              <a:ext cx="236647" cy="3141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755766" y="3901075"/>
              <a:ext cx="236647" cy="1570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5217793" y="3532710"/>
            <a:ext cx="774620" cy="903700"/>
          </a:xfrm>
          <a:prstGeom prst="rect">
            <a:avLst/>
          </a:prstGeom>
          <a:noFill/>
        </p:spPr>
        <p:txBody>
          <a:bodyPr wrap="square" lIns="0" tIns="36000" rIns="0" bIns="36000" rtlCol="0" anchor="ctr">
            <a:spAutoFit/>
          </a:bodyPr>
          <a:lstStyle/>
          <a:p>
            <a:pPr algn="ctr" rtl="0" fontAlgn="b"/>
            <a:r>
              <a:rPr lang="ru" sz="900" b="0" i="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Запрос аутентификации (перенаправление веб-браузера)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555633" y="2917869"/>
            <a:ext cx="23997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"/>
          </a:p>
        </p:txBody>
      </p:sp>
      <p:sp>
        <p:nvSpPr>
          <p:cNvPr id="51" name="TextBox 50"/>
          <p:cNvSpPr txBox="1"/>
          <p:nvPr/>
        </p:nvSpPr>
        <p:spPr>
          <a:xfrm>
            <a:off x="5551230" y="2495550"/>
            <a:ext cx="586741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rtl="0" fontAlgn="b"/>
            <a:r>
              <a:rPr lang="ru" sz="9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Личные данные (перенаправление веб-браузера)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629954" y="2343150"/>
            <a:ext cx="719568" cy="349702"/>
          </a:xfrm>
          <a:prstGeom prst="rect">
            <a:avLst/>
          </a:prstGeom>
          <a:solidFill>
            <a:schemeClr val="bg1"/>
          </a:solidFill>
        </p:spPr>
        <p:txBody>
          <a:bodyPr wrap="square" lIns="0" tIns="36000" rIns="0" bIns="36000" rtlCol="0" anchor="ctr">
            <a:spAutoFit/>
          </a:bodyPr>
          <a:lstStyle/>
          <a:p>
            <a:pPr algn="ctr" rtl="0" fontAlgn="b"/>
            <a:r>
              <a:rPr lang="ru" sz="900" b="0" i="0" u="none">
                <a:solidFill>
                  <a:srgbClr val="3E5E9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Защищенный ресурс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1768028" y="2647950"/>
            <a:ext cx="442518" cy="368765"/>
            <a:chOff x="1768028" y="2764734"/>
            <a:chExt cx="442518" cy="368765"/>
          </a:xfrm>
        </p:grpSpPr>
        <p:sp>
          <p:nvSpPr>
            <p:cNvPr id="54" name="Rectangle 53"/>
            <p:cNvSpPr/>
            <p:nvPr/>
          </p:nvSpPr>
          <p:spPr>
            <a:xfrm>
              <a:off x="1808629" y="2768458"/>
              <a:ext cx="361316" cy="3613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"/>
            </a:p>
          </p:txBody>
        </p:sp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8028" y="2764734"/>
              <a:ext cx="442518" cy="368765"/>
            </a:xfrm>
            <a:prstGeom prst="rect">
              <a:avLst/>
            </a:prstGeom>
          </p:spPr>
        </p:pic>
      </p:grpSp>
      <p:grpSp>
        <p:nvGrpSpPr>
          <p:cNvPr id="56" name="Group 55"/>
          <p:cNvGrpSpPr/>
          <p:nvPr/>
        </p:nvGrpSpPr>
        <p:grpSpPr>
          <a:xfrm>
            <a:off x="4184770" y="4499826"/>
            <a:ext cx="1841260" cy="390000"/>
            <a:chOff x="4209273" y="4475830"/>
            <a:chExt cx="1841260" cy="390000"/>
          </a:xfrm>
        </p:grpSpPr>
        <p:sp>
          <p:nvSpPr>
            <p:cNvPr id="57" name="TextBox 56"/>
            <p:cNvSpPr txBox="1"/>
            <p:nvPr/>
          </p:nvSpPr>
          <p:spPr>
            <a:xfrm>
              <a:off x="4599874" y="4532331"/>
              <a:ext cx="1450659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 rtl="0"/>
              <a:r>
                <a:rPr lang="ru" sz="1200" b="0" i="0" u="none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Веб-браузер</a:t>
              </a:r>
              <a:endParaRPr lang="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9273" y="4475830"/>
              <a:ext cx="468000" cy="39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186364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590800" y="2981325"/>
            <a:ext cx="5943600" cy="1038225"/>
          </a:xfrm>
        </p:spPr>
        <p:txBody>
          <a:bodyPr>
            <a:normAutofit fontScale="90000"/>
          </a:bodyPr>
          <a:lstStyle/>
          <a:p>
            <a:pPr algn="l" rtl="0"/>
            <a:r>
              <a:rPr lang="ru" sz="2400" b="1" i="0" u="none"/>
              <a:t>Что такое единый вход в систему и каковы его возможности?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fld id="{3B66B3D4-3C80-4773-AD8A-D43C7F12A1EA}" type="slidenum">
              <a:rPr/>
              <a:pPr/>
              <a:t>3</a:t>
            </a:fld>
            <a:endParaRPr lang="ru" altLang="en-US" smtClean="0"/>
          </a:p>
        </p:txBody>
      </p:sp>
      <p:pic>
        <p:nvPicPr>
          <p:cNvPr id="1026" name="Picture 2" descr="C:\Users\Linda\Desktop\VRAA_ikonas_2610\VRAA_autentifikacija_bl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885950"/>
            <a:ext cx="1296000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67525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rtl="0"/>
            <a:r>
              <a:rPr lang="ru" sz="2400" b="1" i="0" u="none"/>
              <a:t>Выход (sign-out)</a:t>
            </a:r>
            <a:endParaRPr lang="ru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176194" y="1837950"/>
            <a:ext cx="0" cy="3096000"/>
          </a:xfrm>
          <a:prstGeom prst="line">
            <a:avLst/>
          </a:prstGeom>
          <a:ln w="19050">
            <a:solidFill>
              <a:srgbClr val="A9B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918033" y="1837950"/>
            <a:ext cx="0" cy="3096000"/>
          </a:xfrm>
          <a:prstGeom prst="line">
            <a:avLst/>
          </a:prstGeom>
          <a:ln w="19050">
            <a:solidFill>
              <a:srgbClr val="A9B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59873" y="1837950"/>
            <a:ext cx="0" cy="3096000"/>
          </a:xfrm>
          <a:prstGeom prst="line">
            <a:avLst/>
          </a:prstGeom>
          <a:ln w="19050">
            <a:solidFill>
              <a:srgbClr val="A9B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61886" y="1310163"/>
            <a:ext cx="102861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ru" sz="13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Requestor</a:t>
            </a:r>
            <a:endParaRPr lang="ru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rtl="0"/>
            <a:r>
              <a:rPr lang="ru" sz="13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Browser</a:t>
            </a:r>
            <a:endParaRPr lang="ru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00103" y="1310163"/>
            <a:ext cx="102861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ru" sz="13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Requestor</a:t>
            </a:r>
            <a:endParaRPr lang="ru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rtl="0"/>
            <a:r>
              <a:rPr lang="ru" sz="13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IP/STS</a:t>
            </a:r>
            <a:endParaRPr lang="ru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87244" y="1310163"/>
            <a:ext cx="94525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ru" sz="13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WS</a:t>
            </a:r>
          </a:p>
          <a:p>
            <a:pPr algn="ctr" rtl="0"/>
            <a:r>
              <a:rPr lang="ru" sz="13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Resource</a:t>
            </a:r>
            <a:endParaRPr lang="ru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90800" y="198816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ru" sz="14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endParaRPr lang="ru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90800" y="2484891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ru" sz="14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endParaRPr lang="ru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2981618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ru" sz="14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endParaRPr lang="ru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90800" y="3478345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ru" sz="14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</a:t>
            </a:r>
            <a:endParaRPr lang="ru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90800" y="397507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ru" sz="14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</a:t>
            </a:r>
            <a:endParaRPr lang="ru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90800" y="447180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ru" sz="14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</a:t>
            </a:r>
            <a:endParaRPr lang="ru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190034" y="2142052"/>
            <a:ext cx="3456000" cy="0"/>
          </a:xfrm>
          <a:prstGeom prst="straightConnector1">
            <a:avLst/>
          </a:prstGeom>
          <a:ln w="28575">
            <a:solidFill>
              <a:srgbClr val="3E5E9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190034" y="2638779"/>
            <a:ext cx="3456000" cy="0"/>
          </a:xfrm>
          <a:prstGeom prst="straightConnector1">
            <a:avLst/>
          </a:prstGeom>
          <a:ln w="28575">
            <a:solidFill>
              <a:srgbClr val="3E5E9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190034" y="4128960"/>
            <a:ext cx="3456000" cy="0"/>
          </a:xfrm>
          <a:prstGeom prst="straightConnector1">
            <a:avLst/>
          </a:prstGeom>
          <a:ln w="28575">
            <a:solidFill>
              <a:srgbClr val="3E5E9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3190034" y="4625688"/>
            <a:ext cx="3456000" cy="0"/>
          </a:xfrm>
          <a:prstGeom prst="straightConnector1">
            <a:avLst/>
          </a:prstGeom>
          <a:ln w="28575">
            <a:solidFill>
              <a:srgbClr val="3E5E9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192113" y="3135506"/>
            <a:ext cx="1710000" cy="0"/>
          </a:xfrm>
          <a:prstGeom prst="straightConnector1">
            <a:avLst/>
          </a:prstGeom>
          <a:ln w="28575">
            <a:solidFill>
              <a:srgbClr val="3E5E9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192113" y="3632233"/>
            <a:ext cx="1710000" cy="0"/>
          </a:xfrm>
          <a:prstGeom prst="straightConnector1">
            <a:avLst/>
          </a:prstGeom>
          <a:ln w="28575">
            <a:solidFill>
              <a:srgbClr val="3E5E9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888329" y="1911220"/>
            <a:ext cx="20521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ru" sz="10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Access Sign-Out at Resource</a:t>
            </a:r>
            <a:endParaRPr lang="ru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49005" y="2407947"/>
            <a:ext cx="1330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ru" sz="10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Request Sign-Out</a:t>
            </a:r>
            <a:endParaRPr lang="ru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67543" y="2904674"/>
            <a:ext cx="1330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ru" sz="10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Request Sign-Out</a:t>
            </a:r>
            <a:endParaRPr lang="ru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73954" y="3401401"/>
            <a:ext cx="13179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ru" sz="10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Perform Sign-Out</a:t>
            </a:r>
            <a:endParaRPr lang="ru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15341" y="4394856"/>
            <a:ext cx="13981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ru" sz="10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Sign-Out complete</a:t>
            </a:r>
            <a:endParaRPr lang="ru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55416" y="3898128"/>
            <a:ext cx="13179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ru" sz="10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Perform Sign-Out</a:t>
            </a:r>
            <a:endParaRPr lang="ru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Right Bracket 31"/>
          <p:cNvSpPr/>
          <p:nvPr/>
        </p:nvSpPr>
        <p:spPr>
          <a:xfrm rot="10800000">
            <a:off x="2946361" y="2670083"/>
            <a:ext cx="177839" cy="434119"/>
          </a:xfrm>
          <a:prstGeom prst="rightBracket">
            <a:avLst>
              <a:gd name="adj" fmla="val 625000"/>
            </a:avLst>
          </a:prstGeom>
          <a:ln w="28575">
            <a:solidFill>
              <a:srgbClr val="A9B1C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lang="ru"/>
          </a:p>
        </p:txBody>
      </p:sp>
      <p:sp>
        <p:nvSpPr>
          <p:cNvPr id="33" name="Right Bracket 32"/>
          <p:cNvSpPr/>
          <p:nvPr/>
        </p:nvSpPr>
        <p:spPr>
          <a:xfrm rot="10800000">
            <a:off x="2946361" y="3663537"/>
            <a:ext cx="177839" cy="434119"/>
          </a:xfrm>
          <a:prstGeom prst="rightBracket">
            <a:avLst>
              <a:gd name="adj" fmla="val 625000"/>
            </a:avLst>
          </a:prstGeom>
          <a:ln w="28575">
            <a:solidFill>
              <a:srgbClr val="A9B1C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lang="ru"/>
          </a:p>
        </p:txBody>
      </p:sp>
      <p:sp>
        <p:nvSpPr>
          <p:cNvPr id="34" name="Right Bracket 33"/>
          <p:cNvSpPr/>
          <p:nvPr/>
        </p:nvSpPr>
        <p:spPr>
          <a:xfrm>
            <a:off x="6716280" y="4160265"/>
            <a:ext cx="177839" cy="434119"/>
          </a:xfrm>
          <a:prstGeom prst="rightBracket">
            <a:avLst>
              <a:gd name="adj" fmla="val 625000"/>
            </a:avLst>
          </a:prstGeom>
          <a:ln w="28575">
            <a:solidFill>
              <a:srgbClr val="A9B1C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4996535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2590800" y="285750"/>
            <a:ext cx="6096000" cy="800099"/>
          </a:xfrm>
        </p:spPr>
        <p:txBody>
          <a:bodyPr>
            <a:noAutofit/>
          </a:bodyPr>
          <a:lstStyle/>
          <a:p>
            <a:pPr lvl="0" algn="l" rtl="0"/>
            <a:r>
              <a:rPr lang="ru" sz="2400" b="1" i="0" u="none"/>
              <a:t>Единый вход в систему — часть инфраструктуры VISS</a:t>
            </a:r>
            <a:r>
              <a:rPr lang="ru" sz="2400" b="0" i="0" u="none"/>
              <a:t> </a:t>
            </a:r>
            <a:endParaRPr lang="ru" sz="2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627257" y="2495550"/>
            <a:ext cx="721194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74"/>
          <a:stretch/>
        </p:blipFill>
        <p:spPr>
          <a:xfrm>
            <a:off x="533400" y="1067180"/>
            <a:ext cx="6400800" cy="4095370"/>
          </a:xfrm>
          <a:prstGeom prst="rect">
            <a:avLst/>
          </a:prstGeom>
        </p:spPr>
      </p:pic>
      <p:sp>
        <p:nvSpPr>
          <p:cNvPr id="17413" name="Slide Number Placeholder 4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fld id="{BB92707C-5FFF-46A7-932C-3EE34F0D8F51}" type="slidenum">
              <a:rPr/>
              <a:pPr/>
              <a:t>4</a:t>
            </a:fld>
            <a:endParaRPr lang="ru" altLang="en-US" smtClean="0"/>
          </a:p>
        </p:txBody>
      </p:sp>
      <p:pic>
        <p:nvPicPr>
          <p:cNvPr id="7" name="Picture 11" descr="G:\VRAA_09102015\Vizuālie materiali\Prezentacijas\Ikonas\Latvija_logo_dark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9949" y="1986645"/>
            <a:ext cx="1080000" cy="432705"/>
          </a:xfrm>
          <a:prstGeom prst="rect">
            <a:avLst/>
          </a:prstGeom>
          <a:noFill/>
        </p:spPr>
      </p:pic>
      <p:pic>
        <p:nvPicPr>
          <p:cNvPr id="8" name="Picture 13" descr="C:\Users\Linda\Desktop\viss-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9949" y="2957518"/>
            <a:ext cx="1080000" cy="384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091286" y="3460468"/>
            <a:ext cx="3208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ru" sz="1200" b="0" i="0" u="none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Интегратор государственных информационных систем</a:t>
            </a:r>
            <a:endParaRPr lang="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4552950"/>
            <a:ext cx="4495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" sz="1200" b="0" i="0" u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Государственные регистры и государственные информационные системы</a:t>
            </a:r>
            <a:endParaRPr lang="ru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00200" y="1409240"/>
            <a:ext cx="338554" cy="93391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l" rtl="0"/>
            <a:r>
              <a:rPr lang="ru" sz="1000" b="0" i="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Публичная среда</a:t>
            </a:r>
            <a:endParaRPr lang="ru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00200" y="2616990"/>
            <a:ext cx="338554" cy="79284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r" rtl="0"/>
            <a:r>
              <a:rPr lang="ru" sz="1000" b="0" i="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Рабочая среда</a:t>
            </a:r>
            <a:endParaRPr lang="ru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15100" y="2970128"/>
            <a:ext cx="2232000" cy="2616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l" rtl="0"/>
            <a:r>
              <a:rPr lang="ru" sz="1100" b="0" i="0" u="none">
                <a:latin typeface="Verdana" pitchFamily="34" charset="0"/>
                <a:ea typeface="Verdana" pitchFamily="34" charset="0"/>
                <a:cs typeface="Verdana" pitchFamily="34" charset="0"/>
              </a:rPr>
              <a:t>Модуль единого входа в систему</a:t>
            </a:r>
            <a:endParaRPr lang="ru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15100" y="2580743"/>
            <a:ext cx="17335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ru" sz="1100" b="0" i="0" u="none">
                <a:latin typeface="Verdana" pitchFamily="34" charset="0"/>
                <a:ea typeface="Verdana" pitchFamily="34" charset="0"/>
                <a:cs typeface="Verdana" pitchFamily="34" charset="0"/>
              </a:rPr>
              <a:t>Платежный модуль</a:t>
            </a:r>
            <a:endParaRPr lang="ru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906453"/>
            <a:ext cx="457200" cy="3810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521048"/>
            <a:ext cx="457200" cy="381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334250" y="3362753"/>
            <a:ext cx="1581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ru" sz="1100" b="0" i="0" u="none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Коммерческие банки</a:t>
            </a:r>
            <a:endParaRPr lang="ru" sz="11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150" y="3303058"/>
            <a:ext cx="457200" cy="381000"/>
          </a:xfrm>
          <a:prstGeom prst="rect">
            <a:avLst/>
          </a:prstGeom>
        </p:spPr>
      </p:pic>
      <p:pic>
        <p:nvPicPr>
          <p:cNvPr id="35" name="Picture 4" descr="C:\Users\Linda\Downloads\Internetbankas_eID_eparaksts_png\Internetbankas_eID_eparaksts_png\eID.png"/>
          <p:cNvPicPr>
            <a:picLocks noChangeAspect="1" noChangeArrowheads="1"/>
          </p:cNvPicPr>
          <p:nvPr/>
        </p:nvPicPr>
        <p:blipFill rotWithShape="1">
          <a:blip r:embed="rId9" cstate="print"/>
          <a:srcRect l="22982" t="12561" r="20944" b="20306"/>
          <a:stretch/>
        </p:blipFill>
        <p:spPr bwMode="auto">
          <a:xfrm>
            <a:off x="6963750" y="4134808"/>
            <a:ext cx="360000" cy="288000"/>
          </a:xfrm>
          <a:prstGeom prst="rect">
            <a:avLst/>
          </a:prstGeom>
          <a:noFill/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982568" y="3713765"/>
            <a:ext cx="322364" cy="346786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7334250" y="3755378"/>
            <a:ext cx="1581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ru" sz="1100" b="0" i="0" u="none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е-подпись</a:t>
            </a:r>
            <a:endParaRPr lang="ru" sz="11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34250" y="4148003"/>
            <a:ext cx="1581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ru" sz="1100" b="0" i="0" u="none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eID-карта</a:t>
            </a:r>
            <a:endParaRPr lang="ru" sz="11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096000" y="1581150"/>
            <a:ext cx="1828800" cy="381000"/>
            <a:chOff x="6096000" y="1581150"/>
            <a:chExt cx="1828800" cy="381000"/>
          </a:xfrm>
        </p:grpSpPr>
        <p:sp>
          <p:nvSpPr>
            <p:cNvPr id="31" name="TextBox 30"/>
            <p:cNvSpPr txBox="1"/>
            <p:nvPr/>
          </p:nvSpPr>
          <p:spPr>
            <a:xfrm>
              <a:off x="6515100" y="1640845"/>
              <a:ext cx="14097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ru" sz="1100" b="0" i="0" u="none">
                  <a:latin typeface="Verdana" pitchFamily="34" charset="0"/>
                  <a:ea typeface="Verdana" pitchFamily="34" charset="0"/>
                  <a:cs typeface="Verdana" pitchFamily="34" charset="0"/>
                </a:rPr>
                <a:t>Е-услуги</a:t>
              </a:r>
              <a:endParaRPr lang="ru" sz="11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1581150"/>
              <a:ext cx="457200" cy="381000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6096000" y="1999350"/>
            <a:ext cx="2781300" cy="381000"/>
            <a:chOff x="6096000" y="1999350"/>
            <a:chExt cx="2781300" cy="381000"/>
          </a:xfrm>
        </p:grpSpPr>
        <p:sp>
          <p:nvSpPr>
            <p:cNvPr id="30" name="TextBox 29"/>
            <p:cNvSpPr txBox="1"/>
            <p:nvPr/>
          </p:nvSpPr>
          <p:spPr>
            <a:xfrm>
              <a:off x="6515100" y="2059045"/>
              <a:ext cx="2362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ru" sz="1100" b="0" i="0" u="none">
                  <a:latin typeface="Verdana" pitchFamily="34" charset="0"/>
                  <a:ea typeface="Verdana" pitchFamily="34" charset="0"/>
                  <a:cs typeface="Verdana" pitchFamily="34" charset="0"/>
                </a:rPr>
                <a:t>Каталог публичных услуг</a:t>
              </a:r>
              <a:endParaRPr lang="ru" sz="11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1999350"/>
              <a:ext cx="457200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360422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fld id="{840509DB-8696-4044-837E-56D6DAF5AC71}" type="slidenum">
              <a:rPr/>
              <a:pPr/>
              <a:t>5</a:t>
            </a:fld>
            <a:endParaRPr lang="ru" altLang="en-US" smtClean="0"/>
          </a:p>
        </p:txBody>
      </p:sp>
      <p:sp>
        <p:nvSpPr>
          <p:cNvPr id="16" name="Title 22"/>
          <p:cNvSpPr txBox="1">
            <a:spLocks/>
          </p:cNvSpPr>
          <p:nvPr/>
        </p:nvSpPr>
        <p:spPr>
          <a:xfrm>
            <a:off x="2590800" y="285750"/>
            <a:ext cx="6553200" cy="8000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l" rtl="0"/>
            <a:r>
              <a:rPr lang="ru" sz="2400" b="1" i="0" u="none" dirty="0"/>
              <a:t>Что такое единый вход в систему?</a:t>
            </a:r>
            <a:endParaRPr lang="ru" sz="2400" dirty="0"/>
          </a:p>
        </p:txBody>
      </p:sp>
      <p:sp>
        <p:nvSpPr>
          <p:cNvPr id="7" name="Rectangle 6"/>
          <p:cNvSpPr/>
          <p:nvPr/>
        </p:nvSpPr>
        <p:spPr>
          <a:xfrm>
            <a:off x="2590800" y="902553"/>
            <a:ext cx="617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 rtl="0"/>
            <a:r>
              <a:rPr lang="ru" sz="1200" b="0" i="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Единый вход в систему обеспечивает возможность идентифицировать пользователей сайте с помощью  средств, предоставлямых поставщиком идентификации (УДГМ — eID-карта, LVRTC — е-е-подпись, расчетные системы кредитных учреждений)</a:t>
            </a:r>
            <a:endParaRPr lang="ru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7" name="Picture 2" descr="G:\VRAA_09102015\Vizuālie materiali\Prezentacijas\e.sigulda.lv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7596" y="1733550"/>
            <a:ext cx="4690042" cy="3308078"/>
          </a:xfrm>
          <a:prstGeom prst="rect">
            <a:avLst/>
          </a:prstGeom>
          <a:noFill/>
        </p:spPr>
      </p:pic>
      <p:sp>
        <p:nvSpPr>
          <p:cNvPr id="18" name="Rounded Rectangle 17"/>
          <p:cNvSpPr/>
          <p:nvPr/>
        </p:nvSpPr>
        <p:spPr>
          <a:xfrm>
            <a:off x="3200400" y="3323404"/>
            <a:ext cx="4248000" cy="748800"/>
          </a:xfrm>
          <a:prstGeom prst="roundRect">
            <a:avLst>
              <a:gd name="adj" fmla="val 8862"/>
            </a:avLst>
          </a:prstGeom>
          <a:noFill/>
          <a:ln w="19050">
            <a:solidFill>
              <a:srgbClr val="3E5E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3218334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188750"/>
            <a:ext cx="6781800" cy="288000"/>
          </a:xfrm>
        </p:spPr>
        <p:txBody>
          <a:bodyPr>
            <a:normAutofit/>
          </a:bodyPr>
          <a:lstStyle/>
          <a:p>
            <a:pPr algn="ctr" rtl="0"/>
            <a:r>
              <a:rPr lang="ru" sz="1200" b="1" i="0" u="none" dirty="0"/>
              <a:t>Число аутентификаций в модуле единого входа в систему за 2015 г.</a:t>
            </a:r>
            <a:endParaRPr lang="ru" sz="1200" dirty="0"/>
          </a:p>
        </p:txBody>
      </p:sp>
      <p:sp>
        <p:nvSpPr>
          <p:cNvPr id="3" name="Rectangle 2"/>
          <p:cNvSpPr/>
          <p:nvPr/>
        </p:nvSpPr>
        <p:spPr>
          <a:xfrm>
            <a:off x="2362200" y="4552950"/>
            <a:ext cx="512511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ru" sz="1100" b="0" i="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Свыше 2,2 миллионов сеансов использования в 2015 году (рост в 155% по сравнению с 2014 годом)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ru" sz="1100" b="0" i="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Используется на 26 порталах</a:t>
            </a:r>
            <a:endParaRPr lang="ru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22"/>
          <p:cNvSpPr txBox="1">
            <a:spLocks/>
          </p:cNvSpPr>
          <p:nvPr/>
        </p:nvSpPr>
        <p:spPr>
          <a:xfrm>
            <a:off x="2362200" y="133350"/>
            <a:ext cx="6781800" cy="8000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l" rtl="0">
              <a:spcBef>
                <a:spcPct val="0"/>
              </a:spcBef>
            </a:pPr>
            <a:r>
              <a:rPr lang="ru" sz="2400" b="1" i="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Число аутентификаций в модуле единого входа в систему за 2015 г.</a:t>
            </a:r>
            <a:endParaRPr lang="ru" altLang="en-US" sz="2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354471" y="927926"/>
            <a:ext cx="6332329" cy="3320224"/>
            <a:chOff x="2333918" y="819150"/>
            <a:chExt cx="6332329" cy="3320224"/>
          </a:xfrm>
        </p:grpSpPr>
        <p:sp>
          <p:nvSpPr>
            <p:cNvPr id="15" name="Rectangle 14"/>
            <p:cNvSpPr/>
            <p:nvPr/>
          </p:nvSpPr>
          <p:spPr>
            <a:xfrm>
              <a:off x="2763704" y="3245764"/>
              <a:ext cx="360000" cy="36000"/>
            </a:xfrm>
            <a:prstGeom prst="rect">
              <a:avLst/>
            </a:prstGeom>
            <a:solidFill>
              <a:srgbClr val="3E5E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67000" y="2984154"/>
              <a:ext cx="553037" cy="2616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l" rtl="0"/>
              <a:r>
                <a:rPr lang="ru" sz="1100" b="1" i="0" u="none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19 609</a:t>
              </a:r>
              <a:endParaRPr lang="ru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041940" y="3227764"/>
              <a:ext cx="360000" cy="54000"/>
            </a:xfrm>
            <a:prstGeom prst="rect">
              <a:avLst/>
            </a:prstGeom>
            <a:solidFill>
              <a:srgbClr val="3E5E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46137" y="2966154"/>
              <a:ext cx="553037" cy="2616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l" rtl="0"/>
              <a:r>
                <a:rPr lang="ru" sz="1100" b="1" i="0" u="none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24 762</a:t>
              </a:r>
              <a:endParaRPr lang="ru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320176" y="2831764"/>
              <a:ext cx="360000" cy="450000"/>
            </a:xfrm>
            <a:prstGeom prst="rect">
              <a:avLst/>
            </a:prstGeom>
            <a:solidFill>
              <a:srgbClr val="3E5E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73164" y="2570154"/>
              <a:ext cx="654025" cy="2616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l" rtl="0"/>
              <a:r>
                <a:rPr lang="ru" sz="1100" b="1" i="0" u="none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273 257</a:t>
              </a:r>
              <a:endParaRPr lang="ru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598412" y="1542364"/>
              <a:ext cx="360000" cy="1739400"/>
            </a:xfrm>
            <a:prstGeom prst="rect">
              <a:avLst/>
            </a:prstGeom>
            <a:solidFill>
              <a:srgbClr val="3E5E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76860" y="1280754"/>
              <a:ext cx="803105" cy="2616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l" rtl="0"/>
              <a:r>
                <a:rPr lang="ru" sz="1100" b="1" i="0" u="none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1 062 112</a:t>
              </a:r>
              <a:endParaRPr lang="ru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876648" y="1085164"/>
              <a:ext cx="360000" cy="2196600"/>
            </a:xfrm>
            <a:prstGeom prst="rect">
              <a:avLst/>
            </a:prstGeom>
            <a:solidFill>
              <a:srgbClr val="3E5E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655095" y="819150"/>
              <a:ext cx="803105" cy="2616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l" rtl="0"/>
              <a:r>
                <a:rPr lang="ru" sz="1100" b="1" i="0" u="none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1 338 252</a:t>
              </a:r>
              <a:endParaRPr lang="ru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33918" y="3277600"/>
              <a:ext cx="1219200" cy="553998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 rtl="0"/>
              <a:r>
                <a:rPr lang="ru" sz="1000" b="0" i="0" u="none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Строительная ИС Министерства экономики</a:t>
              </a:r>
              <a:endParaRPr lang="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451615" y="3277600"/>
              <a:ext cx="1633232" cy="86177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 rtl="0"/>
              <a:r>
                <a:rPr lang="ru" sz="1000" b="0" i="0" u="none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Портал Государственной единой компьютеризированной </a:t>
              </a:r>
              <a:r>
                <a:rPr lang="ru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/>
              </a:r>
              <a:br>
                <a:rPr lang="ru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lang="ru" sz="1000" b="0" i="0" u="none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земельной книги</a:t>
              </a:r>
              <a:endParaRPr lang="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90576" y="3277600"/>
              <a:ext cx="1219200" cy="553998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 rtl="0"/>
              <a:r>
                <a:rPr lang="ru" sz="1000" b="0" i="0" u="none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Портал Дирекции безопасности дорожного движения</a:t>
              </a:r>
              <a:endParaRPr lang="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168812" y="3277600"/>
              <a:ext cx="1219200" cy="553998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 rtl="0"/>
              <a:r>
                <a:rPr lang="ru" sz="1000" b="0" i="0" u="none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Система электронного декларирования СГД</a:t>
              </a:r>
              <a:endParaRPr lang="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447047" y="3277600"/>
              <a:ext cx="1219200" cy="24622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 rtl="0"/>
              <a:r>
                <a:rPr lang="ru" sz="1000" b="0" i="0" u="none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Портал Latvija.lv</a:t>
              </a:r>
              <a:endParaRPr lang="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26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400" y="4743450"/>
            <a:ext cx="304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fld id="{AA35EBBE-1F32-4234-95E9-4D264E1965CC}" type="slidenum">
              <a:rPr/>
              <a:pPr algn="l" rtl="0"/>
              <a:t>6</a:t>
            </a:fld>
            <a:endParaRPr lang="r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748703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09550"/>
            <a:ext cx="6096000" cy="777482"/>
          </a:xfrm>
        </p:spPr>
        <p:txBody>
          <a:bodyPr>
            <a:noAutofit/>
          </a:bodyPr>
          <a:lstStyle/>
          <a:p>
            <a:pPr algn="l" rtl="0"/>
            <a:r>
              <a:rPr lang="ru" sz="2400" b="1" i="0" u="none" dirty="0"/>
              <a:t>Наиболее активные пользователи модуля единого входа в систему</a:t>
            </a:r>
            <a:endParaRPr lang="ru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5050200" y="2863155"/>
            <a:ext cx="720000" cy="720000"/>
            <a:chOff x="5334000" y="2647950"/>
            <a:chExt cx="828000" cy="8280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5600" y="2809950"/>
              <a:ext cx="604800" cy="504000"/>
            </a:xfrm>
            <a:prstGeom prst="rect">
              <a:avLst/>
            </a:prstGeom>
            <a:ln>
              <a:noFill/>
              <a:prstDash val="solid"/>
            </a:ln>
          </p:spPr>
        </p:pic>
        <p:sp>
          <p:nvSpPr>
            <p:cNvPr id="4" name="Oval 3"/>
            <p:cNvSpPr/>
            <p:nvPr/>
          </p:nvSpPr>
          <p:spPr>
            <a:xfrm>
              <a:off x="5334000" y="2647950"/>
              <a:ext cx="828000" cy="828000"/>
            </a:xfrm>
            <a:prstGeom prst="ellipse">
              <a:avLst/>
            </a:prstGeom>
            <a:noFill/>
            <a:ln w="19050">
              <a:solidFill>
                <a:srgbClr val="3E5E9F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70200" y="1491966"/>
            <a:ext cx="1080000" cy="1080000"/>
            <a:chOff x="6097784" y="1387586"/>
            <a:chExt cx="1080000" cy="1080000"/>
          </a:xfrm>
        </p:grpSpPr>
        <p:sp>
          <p:nvSpPr>
            <p:cNvPr id="7" name="Rectangle 6"/>
            <p:cNvSpPr/>
            <p:nvPr/>
          </p:nvSpPr>
          <p:spPr>
            <a:xfrm>
              <a:off x="6193752" y="1619810"/>
              <a:ext cx="888065" cy="76944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 rtl="0" fontAlgn="ctr"/>
              <a:r>
                <a:rPr lang="ru" sz="1000" b="0" i="0" u="none" dirty="0">
                  <a:solidFill>
                    <a:srgbClr val="000000"/>
                  </a:solidFill>
                  <a:latin typeface="Verdana"/>
                </a:rPr>
                <a:t>Центр </a:t>
              </a:r>
            </a:p>
            <a:p>
              <a:pPr algn="ctr" rtl="0" fontAlgn="ctr"/>
              <a:r>
                <a:rPr lang="ru" sz="1000" b="0" i="0" u="none" dirty="0">
                  <a:solidFill>
                    <a:srgbClr val="000000"/>
                  </a:solidFill>
                  <a:latin typeface="Verdana"/>
                </a:rPr>
                <a:t>систем </a:t>
              </a:r>
            </a:p>
            <a:p>
              <a:pPr algn="ctr" rtl="0" fontAlgn="ctr"/>
              <a:r>
                <a:rPr lang="ru" sz="1000" b="0" i="0" u="none" dirty="0">
                  <a:solidFill>
                    <a:srgbClr val="000000"/>
                  </a:solidFill>
                  <a:latin typeface="Verdana"/>
                </a:rPr>
                <a:t>информации </a:t>
              </a:r>
              <a:endParaRPr lang="lv-LV" sz="1000" b="0" i="0" u="none" dirty="0" smtClean="0">
                <a:solidFill>
                  <a:srgbClr val="000000"/>
                </a:solidFill>
                <a:latin typeface="Verdana"/>
              </a:endParaRPr>
            </a:p>
            <a:p>
              <a:pPr algn="ctr" rtl="0" fontAlgn="ctr"/>
              <a:r>
                <a:rPr lang="ru" sz="1000" b="0" i="0" u="none" dirty="0" smtClean="0">
                  <a:solidFill>
                    <a:srgbClr val="000000"/>
                  </a:solidFill>
                  <a:latin typeface="Verdana"/>
                </a:rPr>
                <a:t>о </a:t>
              </a:r>
              <a:r>
                <a:rPr lang="ru" sz="1000" b="0" i="0" u="none" dirty="0">
                  <a:solidFill>
                    <a:srgbClr val="000000"/>
                  </a:solidFill>
                  <a:latin typeface="Verdana"/>
                </a:rPr>
                <a:t>культуре</a:t>
              </a:r>
            </a:p>
            <a:p>
              <a:pPr algn="ctr" rtl="0" fontAlgn="ctr"/>
              <a:endParaRPr lang="ru" sz="1000" dirty="0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6097784" y="1387586"/>
              <a:ext cx="1080000" cy="1080000"/>
            </a:xfrm>
            <a:prstGeom prst="ellipse">
              <a:avLst/>
            </a:prstGeom>
            <a:noFill/>
            <a:ln w="19050">
              <a:solidFill>
                <a:srgbClr val="3E5E9F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791200" y="3468750"/>
            <a:ext cx="1054166" cy="1016930"/>
            <a:chOff x="7434600" y="3549632"/>
            <a:chExt cx="1054166" cy="1016930"/>
          </a:xfrm>
        </p:grpSpPr>
        <p:sp>
          <p:nvSpPr>
            <p:cNvPr id="9" name="Rectangle 8"/>
            <p:cNvSpPr/>
            <p:nvPr/>
          </p:nvSpPr>
          <p:spPr>
            <a:xfrm>
              <a:off x="7434600" y="3643232"/>
              <a:ext cx="1054166" cy="923330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 rtl="0" fontAlgn="ctr"/>
              <a:r>
                <a:rPr lang="ru" sz="1000" b="0" i="0" u="none" dirty="0" smtClean="0">
                  <a:solidFill>
                    <a:srgbClr val="000000"/>
                  </a:solidFill>
                  <a:latin typeface="Verdana"/>
                </a:rPr>
                <a:t>Государ</a:t>
              </a:r>
              <a:r>
                <a:rPr lang="lv-LV" sz="1000" b="0" i="0" u="none" dirty="0" smtClean="0">
                  <a:solidFill>
                    <a:srgbClr val="000000"/>
                  </a:solidFill>
                  <a:latin typeface="Verdana"/>
                </a:rPr>
                <a:t>-</a:t>
              </a:r>
              <a:r>
                <a:rPr lang="ru" sz="1000" b="0" i="0" u="none" dirty="0" smtClean="0">
                  <a:solidFill>
                    <a:srgbClr val="000000"/>
                  </a:solidFill>
                  <a:latin typeface="Verdana"/>
                </a:rPr>
                <a:t>ственное </a:t>
              </a:r>
              <a:endParaRPr lang="ru" sz="1000" b="0" i="0" u="none" dirty="0">
                <a:solidFill>
                  <a:srgbClr val="000000"/>
                </a:solidFill>
                <a:latin typeface="Verdana"/>
              </a:endParaRPr>
            </a:p>
            <a:p>
              <a:pPr algn="ctr" rtl="0" fontAlgn="ctr"/>
              <a:r>
                <a:rPr lang="ru" sz="1000" b="0" i="0" u="none" dirty="0">
                  <a:latin typeface="Verdana"/>
                </a:rPr>
                <a:t>агентство регионального </a:t>
              </a:r>
            </a:p>
            <a:p>
              <a:pPr algn="ctr" rtl="0" fontAlgn="ctr"/>
              <a:r>
                <a:rPr lang="ru" sz="1000" b="0" i="0" u="none" dirty="0">
                  <a:latin typeface="Verdana"/>
                </a:rPr>
                <a:t>развития</a:t>
              </a:r>
            </a:p>
            <a:p>
              <a:pPr algn="ctr" rtl="0" fontAlgn="ctr"/>
              <a:endParaRPr lang="ru" sz="1000" dirty="0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7467600" y="3549632"/>
              <a:ext cx="1008000" cy="1008000"/>
            </a:xfrm>
            <a:prstGeom prst="ellipse">
              <a:avLst/>
            </a:prstGeom>
            <a:noFill/>
            <a:ln w="19050">
              <a:solidFill>
                <a:srgbClr val="3E5E9F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988200" y="3468750"/>
            <a:ext cx="1008000" cy="1008000"/>
            <a:chOff x="4815888" y="3541307"/>
            <a:chExt cx="1008000" cy="1008000"/>
          </a:xfrm>
        </p:grpSpPr>
        <p:sp>
          <p:nvSpPr>
            <p:cNvPr id="11" name="Rectangle 10"/>
            <p:cNvSpPr/>
            <p:nvPr/>
          </p:nvSpPr>
          <p:spPr>
            <a:xfrm>
              <a:off x="4865437" y="3891419"/>
              <a:ext cx="908902" cy="307777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 rtl="0" fontAlgn="ctr"/>
              <a:r>
                <a:rPr lang="ru" sz="1000" b="0" i="0" u="none">
                  <a:solidFill>
                    <a:srgbClr val="000000"/>
                  </a:solidFill>
                  <a:latin typeface="Verdana"/>
                </a:rPr>
                <a:t>Судебная</a:t>
              </a:r>
            </a:p>
            <a:p>
              <a:pPr algn="ctr" rtl="0" fontAlgn="ctr"/>
              <a:r>
                <a:rPr lang="ru" sz="1000" b="0" i="0" u="none">
                  <a:solidFill>
                    <a:srgbClr val="000000"/>
                  </a:solidFill>
                  <a:latin typeface="Verdana"/>
                </a:rPr>
                <a:t>администрация</a:t>
              </a:r>
              <a:endParaRPr lang="ru" sz="1000" dirty="0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815888" y="3541307"/>
              <a:ext cx="1008000" cy="1008000"/>
            </a:xfrm>
            <a:prstGeom prst="ellipse">
              <a:avLst/>
            </a:prstGeom>
            <a:noFill/>
            <a:ln w="19050">
              <a:solidFill>
                <a:srgbClr val="3E5E9F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6596777" y="1581150"/>
            <a:ext cx="2166223" cy="10002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l" rtl="0" fontAlgn="ctr">
              <a:spcAft>
                <a:spcPts val="600"/>
              </a:spcAft>
            </a:pPr>
            <a:r>
              <a:rPr lang="ru" sz="1000" b="0" i="0" u="none" dirty="0">
                <a:latin typeface="Verdana"/>
              </a:rPr>
              <a:t>Система заявлений экспертов Государственного фонда культурного капитала</a:t>
            </a:r>
          </a:p>
          <a:p>
            <a:pPr algn="l" rtl="0" fontAlgn="ctr">
              <a:spcAft>
                <a:spcPts val="600"/>
              </a:spcAft>
            </a:pPr>
            <a:r>
              <a:rPr lang="ru" sz="1000" b="0" i="0" u="none" dirty="0">
                <a:solidFill>
                  <a:srgbClr val="000000"/>
                </a:solidFill>
                <a:latin typeface="Verdana"/>
              </a:rPr>
              <a:t>Система проектных заявлений</a:t>
            </a:r>
            <a:r>
              <a:rPr lang="ru" sz="1000" b="0" i="0" u="none" dirty="0">
                <a:latin typeface="Verdana"/>
              </a:rPr>
              <a:t> Государственного фонда культурного капитала</a:t>
            </a:r>
            <a:endParaRPr lang="ru" sz="1000" dirty="0">
              <a:solidFill>
                <a:srgbClr val="000000"/>
              </a:solidFill>
              <a:latin typeface="Verdana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048600" y="2031966"/>
            <a:ext cx="432000" cy="0"/>
          </a:xfrm>
          <a:prstGeom prst="straightConnector1">
            <a:avLst/>
          </a:prstGeom>
          <a:ln w="19050">
            <a:solidFill>
              <a:srgbClr val="3E5E9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667000" y="1662749"/>
            <a:ext cx="1526288" cy="692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 rtl="0" fontAlgn="ctr">
              <a:spcAft>
                <a:spcPts val="600"/>
              </a:spcAft>
            </a:pPr>
            <a:r>
              <a:rPr lang="ru" sz="1000" b="0" i="0" u="none">
                <a:solidFill>
                  <a:srgbClr val="000000"/>
                </a:solidFill>
                <a:latin typeface="Verdana"/>
              </a:rPr>
              <a:t>Общий каталог национального музейного собрания</a:t>
            </a:r>
            <a:endParaRPr lang="ru" sz="1000" dirty="0" smtClean="0">
              <a:solidFill>
                <a:srgbClr val="000000"/>
              </a:solidFill>
              <a:latin typeface="Verdana"/>
            </a:endParaRPr>
          </a:p>
          <a:p>
            <a:pPr algn="r" rtl="0" fontAlgn="ctr">
              <a:spcAft>
                <a:spcPts val="600"/>
              </a:spcAft>
            </a:pPr>
            <a:r>
              <a:rPr lang="ru" sz="1000" b="0" i="0" u="none">
                <a:solidFill>
                  <a:srgbClr val="000000"/>
                </a:solidFill>
                <a:latin typeface="Verdana"/>
              </a:rPr>
              <a:t>Цифровая карта культуры Латвии</a:t>
            </a:r>
            <a:endParaRPr lang="ru" sz="1000" dirty="0">
              <a:solidFill>
                <a:srgbClr val="000000"/>
              </a:solidFill>
              <a:latin typeface="Verdana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4339800" y="2031966"/>
            <a:ext cx="432000" cy="0"/>
          </a:xfrm>
          <a:prstGeom prst="straightConnector1">
            <a:avLst/>
          </a:prstGeom>
          <a:ln w="19050">
            <a:solidFill>
              <a:srgbClr val="3E5E9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" idx="0"/>
            <a:endCxn id="8" idx="4"/>
          </p:cNvCxnSpPr>
          <p:nvPr/>
        </p:nvCxnSpPr>
        <p:spPr>
          <a:xfrm flipV="1">
            <a:off x="5410200" y="2571966"/>
            <a:ext cx="0" cy="291189"/>
          </a:xfrm>
          <a:prstGeom prst="line">
            <a:avLst/>
          </a:prstGeom>
          <a:ln w="19050">
            <a:solidFill>
              <a:srgbClr val="3E5E9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endCxn id="12" idx="7"/>
          </p:cNvCxnSpPr>
          <p:nvPr/>
        </p:nvCxnSpPr>
        <p:spPr>
          <a:xfrm flipH="1">
            <a:off x="4848582" y="3411898"/>
            <a:ext cx="244662" cy="204470"/>
          </a:xfrm>
          <a:prstGeom prst="line">
            <a:avLst/>
          </a:prstGeom>
          <a:ln w="19050">
            <a:solidFill>
              <a:srgbClr val="3E5E9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10" idx="1"/>
          </p:cNvCxnSpPr>
          <p:nvPr/>
        </p:nvCxnSpPr>
        <p:spPr>
          <a:xfrm>
            <a:off x="5727155" y="3405108"/>
            <a:ext cx="244663" cy="211260"/>
          </a:xfrm>
          <a:prstGeom prst="line">
            <a:avLst/>
          </a:prstGeom>
          <a:ln w="19050">
            <a:solidFill>
              <a:srgbClr val="3E5E9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6908400" y="3972750"/>
            <a:ext cx="360000" cy="0"/>
          </a:xfrm>
          <a:prstGeom prst="straightConnector1">
            <a:avLst/>
          </a:prstGeom>
          <a:ln w="19050">
            <a:solidFill>
              <a:srgbClr val="3E5E9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3547351" y="3972750"/>
            <a:ext cx="360000" cy="0"/>
          </a:xfrm>
          <a:prstGeom prst="straightConnector1">
            <a:avLst/>
          </a:prstGeom>
          <a:ln w="19050">
            <a:solidFill>
              <a:srgbClr val="3E5E9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7391400" y="3664974"/>
            <a:ext cx="807913" cy="61555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l" rtl="0" fontAlgn="ctr">
              <a:spcAft>
                <a:spcPts val="600"/>
              </a:spcAft>
            </a:pPr>
            <a:r>
              <a:rPr lang="ru" sz="1000" b="0" i="0" u="none">
                <a:solidFill>
                  <a:srgbClr val="000000"/>
                </a:solidFill>
                <a:latin typeface="Verdana"/>
              </a:rPr>
              <a:t>Geolatvija.lv</a:t>
            </a:r>
          </a:p>
          <a:p>
            <a:pPr algn="l" rtl="0" fontAlgn="ctr">
              <a:spcAft>
                <a:spcPts val="600"/>
              </a:spcAft>
            </a:pPr>
            <a:r>
              <a:rPr lang="ru" sz="1000" b="0" i="0" u="none">
                <a:solidFill>
                  <a:srgbClr val="000000"/>
                </a:solidFill>
                <a:latin typeface="Verdana"/>
              </a:rPr>
              <a:t>Latvija.lv</a:t>
            </a:r>
          </a:p>
          <a:p>
            <a:pPr algn="l" rtl="0" fontAlgn="ctr">
              <a:spcAft>
                <a:spcPts val="600"/>
              </a:spcAft>
            </a:pPr>
            <a:r>
              <a:rPr lang="ru" sz="1000" b="0" i="0" u="none">
                <a:solidFill>
                  <a:srgbClr val="000000"/>
                </a:solidFill>
                <a:latin typeface="Verdana"/>
              </a:rPr>
              <a:t>VISS.gov.lv</a:t>
            </a:r>
            <a:endParaRPr lang="ru" sz="100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90600" y="3588030"/>
            <a:ext cx="2445841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 rtl="0" fontAlgn="ctr">
              <a:spcAft>
                <a:spcPts val="600"/>
              </a:spcAft>
            </a:pPr>
            <a:r>
              <a:rPr lang="ru" sz="1000" b="0" i="0" u="none" dirty="0">
                <a:solidFill>
                  <a:srgbClr val="000000"/>
                </a:solidFill>
                <a:latin typeface="Verdana"/>
              </a:rPr>
              <a:t>Портал электронных аукционов</a:t>
            </a:r>
          </a:p>
          <a:p>
            <a:pPr algn="r" rtl="0" fontAlgn="ctr">
              <a:spcAft>
                <a:spcPts val="600"/>
              </a:spcAft>
            </a:pPr>
            <a:r>
              <a:rPr lang="ru" sz="1000" b="0" i="0" u="none" dirty="0">
                <a:solidFill>
                  <a:srgbClr val="000000"/>
                </a:solidFill>
                <a:latin typeface="Verdana"/>
              </a:rPr>
              <a:t>Tiesas.lv</a:t>
            </a:r>
          </a:p>
          <a:p>
            <a:pPr algn="r" rtl="0" fontAlgn="ctr">
              <a:spcAft>
                <a:spcPts val="600"/>
              </a:spcAft>
            </a:pPr>
            <a:r>
              <a:rPr lang="ru" sz="1000" b="0" i="0" u="none" dirty="0">
                <a:solidFill>
                  <a:srgbClr val="000000"/>
                </a:solidFill>
                <a:latin typeface="Verdana"/>
              </a:rPr>
              <a:t>Портал Государственной единой компьютеризированной земельной книги</a:t>
            </a:r>
            <a:endParaRPr lang="ru" sz="100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400" y="4743450"/>
            <a:ext cx="304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fld id="{AA35EBBE-1F32-4234-95E9-4D264E1965CC}" type="slidenum">
              <a:rPr/>
              <a:pPr algn="l" rtl="0"/>
              <a:t>7</a:t>
            </a:fld>
            <a:endParaRPr lang="r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79544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590800" y="285750"/>
            <a:ext cx="5943600" cy="777479"/>
          </a:xfrm>
        </p:spPr>
        <p:txBody>
          <a:bodyPr>
            <a:noAutofit/>
          </a:bodyPr>
          <a:lstStyle/>
          <a:p>
            <a:pPr algn="l" rtl="0"/>
            <a:r>
              <a:rPr lang="ru" sz="2400" b="1" i="0" u="none"/>
              <a:t>Преимущества единого входа в систему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fld id="{840509DB-8696-4044-837E-56D6DAF5AC71}" type="slidenum">
              <a:rPr/>
              <a:pPr/>
              <a:t>8</a:t>
            </a:fld>
            <a:endParaRPr lang="ru" altLang="en-US" smtClean="0"/>
          </a:p>
        </p:txBody>
      </p:sp>
      <p:sp>
        <p:nvSpPr>
          <p:cNvPr id="43" name="Content Placeholder 2"/>
          <p:cNvSpPr>
            <a:spLocks noGrp="1"/>
          </p:cNvSpPr>
          <p:nvPr>
            <p:ph idx="1"/>
          </p:nvPr>
        </p:nvSpPr>
        <p:spPr>
          <a:xfrm>
            <a:off x="2590800" y="1428750"/>
            <a:ext cx="5943600" cy="3543300"/>
          </a:xfrm>
        </p:spPr>
        <p:txBody>
          <a:bodyPr>
            <a:normAutofit lnSpcReduction="10000"/>
          </a:bodyPr>
          <a:lstStyle/>
          <a:p>
            <a:pPr algn="just" rtl="0">
              <a:spcBef>
                <a:spcPts val="0"/>
              </a:spcBef>
            </a:pPr>
            <a:r>
              <a:rPr lang="ru" sz="1400" b="0" i="0" u="none" dirty="0"/>
              <a:t>Удобная и надежная идентификация пользователей:</a:t>
            </a:r>
          </a:p>
          <a:p>
            <a:pPr marL="285750" indent="-285750" algn="just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" sz="1400" b="0" i="0" u="none" dirty="0"/>
              <a:t>на </a:t>
            </a:r>
            <a:r>
              <a:rPr lang="ru" sz="1400" b="0" i="0" u="none" dirty="0" smtClean="0"/>
              <a:t>Latvija.lv</a:t>
            </a:r>
            <a:r>
              <a:rPr lang="lv-LV" sz="1400" b="0" i="0" u="none" dirty="0" smtClean="0"/>
              <a:t>;</a:t>
            </a:r>
            <a:endParaRPr lang="ru" sz="1400" b="0" i="0" u="none" dirty="0"/>
          </a:p>
          <a:p>
            <a:pPr marL="285750" indent="-285750" algn="just" rtl="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" sz="1400" b="0" i="0" u="none" dirty="0"/>
              <a:t>на других порталах учреждений.</a:t>
            </a:r>
          </a:p>
          <a:p>
            <a:pPr algn="just" rtl="0">
              <a:spcBef>
                <a:spcPts val="0"/>
              </a:spcBef>
              <a:spcAft>
                <a:spcPts val="1800"/>
              </a:spcAft>
            </a:pPr>
            <a:r>
              <a:rPr lang="ru" sz="1400" b="0" i="0" u="none" dirty="0"/>
              <a:t>Нет необходимости создавать новые решения и заключать договоры сотрудничества с поставщиками идентификации.</a:t>
            </a:r>
          </a:p>
          <a:p>
            <a:pPr algn="just" rtl="0">
              <a:spcBef>
                <a:spcPts val="0"/>
              </a:spcBef>
            </a:pPr>
            <a:r>
              <a:rPr lang="ru" sz="1400" b="0" i="0" u="none" dirty="0"/>
              <a:t>Доступно два вида идентификации: </a:t>
            </a:r>
          </a:p>
          <a:p>
            <a:pPr marL="285750" indent="-285750" algn="just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" sz="1400" b="0" i="0" u="none" dirty="0"/>
              <a:t>с помощью eID-карты и е-подписи;</a:t>
            </a:r>
          </a:p>
          <a:p>
            <a:pPr marL="285750" indent="-285750" algn="just" rtl="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" sz="1400" b="0" i="0" u="none" dirty="0"/>
              <a:t>через интернет-банк (на данный момент поддерживается 7 интернет-банков).</a:t>
            </a:r>
          </a:p>
          <a:p>
            <a:pPr algn="just" rtl="0">
              <a:spcBef>
                <a:spcPts val="0"/>
              </a:spcBef>
            </a:pPr>
            <a:r>
              <a:rPr lang="ru" sz="1400" b="0" i="1" u="none" dirty="0"/>
              <a:t>Single sign-on </a:t>
            </a:r>
            <a:r>
              <a:rPr lang="ru" sz="1400" b="0" i="0" u="none" dirty="0"/>
              <a:t>— единовременная идентификация обеспечивает пользователю удобный доступ к тем порталам, в которые был интегрирован модуль единого входа в систему, использующий это решение.</a:t>
            </a:r>
            <a:endParaRPr lang="ru" sz="1400" dirty="0"/>
          </a:p>
          <a:p>
            <a:pPr algn="just" rtl="0"/>
            <a:endParaRPr lang="ru" altLang="en-US" sz="1400" dirty="0">
              <a:solidFill>
                <a:srgbClr val="FF0000"/>
              </a:solidFill>
            </a:endParaRPr>
          </a:p>
          <a:p>
            <a:pPr marL="285750" indent="-285750" algn="just" rtl="0">
              <a:buFont typeface="Arial" panose="020B0604020202020204" pitchFamily="34" charset="0"/>
              <a:buChar char="•"/>
            </a:pPr>
            <a:endParaRPr lang="ru" altLang="en-US" sz="1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8120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90800" y="133350"/>
            <a:ext cx="6096000" cy="777482"/>
          </a:xfrm>
        </p:spPr>
        <p:txBody>
          <a:bodyPr>
            <a:noAutofit/>
          </a:bodyPr>
          <a:lstStyle/>
          <a:p>
            <a:pPr algn="l" rtl="0"/>
            <a:r>
              <a:rPr lang="ru" sz="2400" b="1" i="0" u="none" dirty="0"/>
              <a:t>Запланированные на 2016 год новые решения единого входа в систему</a:t>
            </a:r>
            <a:endParaRPr lang="ru" sz="2400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590800" y="1425773"/>
            <a:ext cx="6094800" cy="647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/>
            <a:r>
              <a:rPr lang="ru" sz="1400" b="0" i="0" u="none"/>
              <a:t>Сейчас идентифицироваться могут физические лица, в 2016 году будет введена идентификация для юридических лиц:</a:t>
            </a:r>
            <a:endParaRPr lang="ru" sz="1400" dirty="0"/>
          </a:p>
        </p:txBody>
      </p:sp>
      <p:sp>
        <p:nvSpPr>
          <p:cNvPr id="7" name="Rectangle 6"/>
          <p:cNvSpPr/>
          <p:nvPr/>
        </p:nvSpPr>
        <p:spPr>
          <a:xfrm>
            <a:off x="2590800" y="4321373"/>
            <a:ext cx="6248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l" rtl="0"/>
            <a:r>
              <a:rPr lang="ru" sz="1400" b="0" i="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Планируется развивать также трансграничную идентификацию</a:t>
            </a:r>
            <a:endParaRPr lang="ru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590800" y="2271988"/>
            <a:ext cx="5590208" cy="1363585"/>
            <a:chOff x="2984995" y="1962150"/>
            <a:chExt cx="5590208" cy="1363585"/>
          </a:xfrm>
        </p:grpSpPr>
        <p:grpSp>
          <p:nvGrpSpPr>
            <p:cNvPr id="10" name="Group 9"/>
            <p:cNvGrpSpPr/>
            <p:nvPr/>
          </p:nvGrpSpPr>
          <p:grpSpPr>
            <a:xfrm>
              <a:off x="2984995" y="1962150"/>
              <a:ext cx="1800000" cy="1363585"/>
              <a:chOff x="2984995" y="1962150"/>
              <a:chExt cx="1800000" cy="1363585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2984995" y="2802515"/>
                <a:ext cx="18000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rtl="0"/>
                <a:r>
                  <a:rPr lang="ru" sz="1400" b="0" i="0" u="none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Для лиц с правом подписи</a:t>
                </a:r>
              </a:p>
            </p:txBody>
          </p:sp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44995" y="1962150"/>
                <a:ext cx="1080000" cy="900000"/>
              </a:xfrm>
              <a:prstGeom prst="rect">
                <a:avLst/>
              </a:prstGeom>
            </p:spPr>
          </p:pic>
        </p:grpSp>
        <p:grpSp>
          <p:nvGrpSpPr>
            <p:cNvPr id="11" name="Group 10"/>
            <p:cNvGrpSpPr/>
            <p:nvPr/>
          </p:nvGrpSpPr>
          <p:grpSpPr>
            <a:xfrm>
              <a:off x="4880099" y="1962150"/>
              <a:ext cx="1800000" cy="1363585"/>
              <a:chOff x="5105400" y="1962150"/>
              <a:chExt cx="1800000" cy="136358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5105400" y="2802515"/>
                <a:ext cx="18000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rtl="0"/>
                <a:r>
                  <a:rPr lang="ru" sz="1400" b="0" i="0" u="none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Для доверенных лиц</a:t>
                </a:r>
              </a:p>
            </p:txBody>
          </p:sp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65400" y="1962150"/>
                <a:ext cx="1080000" cy="900000"/>
              </a:xfrm>
              <a:prstGeom prst="rect">
                <a:avLst/>
              </a:prstGeom>
            </p:spPr>
          </p:pic>
        </p:grpSp>
        <p:grpSp>
          <p:nvGrpSpPr>
            <p:cNvPr id="12" name="Group 11"/>
            <p:cNvGrpSpPr/>
            <p:nvPr/>
          </p:nvGrpSpPr>
          <p:grpSpPr>
            <a:xfrm>
              <a:off x="6775203" y="1962150"/>
              <a:ext cx="1800000" cy="1363585"/>
              <a:chOff x="6934200" y="1962150"/>
              <a:chExt cx="1800000" cy="136358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6934200" y="2802515"/>
                <a:ext cx="18000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rtl="0"/>
                <a:r>
                  <a:rPr lang="ru" sz="1400" b="0" i="0" u="none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Для руководителей учреждений</a:t>
                </a:r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94200" y="1962150"/>
                <a:ext cx="1080000" cy="900000"/>
              </a:xfrm>
              <a:prstGeom prst="rect">
                <a:avLst/>
              </a:prstGeom>
            </p:spPr>
          </p:pic>
        </p:grpSp>
      </p:grpSp>
      <p:sp>
        <p:nvSpPr>
          <p:cNvPr id="19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400" y="4743450"/>
            <a:ext cx="304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fld id="{AA35EBBE-1F32-4234-95E9-4D264E1965CC}" type="slidenum">
              <a:rPr/>
              <a:pPr algn="l" rtl="0"/>
              <a:t>9</a:t>
            </a:fld>
            <a:endParaRPr lang="r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748703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11732</TotalTime>
  <Words>1914</Words>
  <Application>Microsoft Office PowerPoint</Application>
  <PresentationFormat>On-screen Show (16:9)</PresentationFormat>
  <Paragraphs>376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Для государственных учреждений и самоуправлений</vt:lpstr>
      <vt:lpstr>PowerPoint Presentation</vt:lpstr>
      <vt:lpstr>Что такое единый вход в систему и каковы его возможности?</vt:lpstr>
      <vt:lpstr>Единый вход в систему — часть инфраструктуры VISS </vt:lpstr>
      <vt:lpstr>PowerPoint Presentation</vt:lpstr>
      <vt:lpstr>Число аутентификаций в модуле единого входа в систему за 2015 г.</vt:lpstr>
      <vt:lpstr>Наиболее активные пользователи модуля единого входа в систему</vt:lpstr>
      <vt:lpstr>Преимущества единого входа в систему</vt:lpstr>
      <vt:lpstr>Запланированные на 2016 год новые решения единого входа в систему</vt:lpstr>
      <vt:lpstr>Каковы функции единого входа в систему?</vt:lpstr>
      <vt:lpstr>Участники внедрения модуля единого входа в систему </vt:lpstr>
      <vt:lpstr>Как работает модуль единого входа в систему?</vt:lpstr>
      <vt:lpstr>PowerPoint Presentation</vt:lpstr>
      <vt:lpstr>Как происходит внедрение единого входа в систему?</vt:lpstr>
      <vt:lpstr>1. Инициирование сотрудничества</vt:lpstr>
      <vt:lpstr>PowerPoint Presentation</vt:lpstr>
      <vt:lpstr>2. Соглашение о сотрудничестве</vt:lpstr>
      <vt:lpstr>3. Разработка*</vt:lpstr>
      <vt:lpstr>4. Приемочное тестирование</vt:lpstr>
      <vt:lpstr>5. Подписание акта приемочного тестирования</vt:lpstr>
      <vt:lpstr>6. Введение в эксплуатацию</vt:lpstr>
      <vt:lpstr>7. Обслуживание</vt:lpstr>
      <vt:lpstr>PowerPoint Presentation</vt:lpstr>
      <vt:lpstr>PowerPoint Presentation</vt:lpstr>
      <vt:lpstr>Больше информации вы найдете: </vt:lpstr>
      <vt:lpstr>PowerPoint Presentation</vt:lpstr>
      <vt:lpstr>Для государственных учреждений и самоуправлений</vt:lpstr>
      <vt:lpstr>Базовая функциональность модуля единого входа в систему</vt:lpstr>
      <vt:lpstr>Вход в систему (sign-in)</vt:lpstr>
      <vt:lpstr>Выход (sign-out)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Elina</dc:creator>
  <cp:lastModifiedBy>Elina</cp:lastModifiedBy>
  <cp:revision>683</cp:revision>
  <cp:lastPrinted>2015-11-05T12:53:38Z</cp:lastPrinted>
  <dcterms:created xsi:type="dcterms:W3CDTF">2006-08-16T00:00:00Z</dcterms:created>
  <dcterms:modified xsi:type="dcterms:W3CDTF">2015-12-28T11:28:10Z</dcterms:modified>
</cp:coreProperties>
</file>