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383" r:id="rId2"/>
    <p:sldId id="306" r:id="rId3"/>
    <p:sldId id="333" r:id="rId4"/>
    <p:sldId id="334" r:id="rId5"/>
    <p:sldId id="425" r:id="rId6"/>
    <p:sldId id="426" r:id="rId7"/>
    <p:sldId id="390" r:id="rId8"/>
    <p:sldId id="391" r:id="rId9"/>
    <p:sldId id="363" r:id="rId10"/>
    <p:sldId id="413" r:id="rId11"/>
    <p:sldId id="338" r:id="rId12"/>
    <p:sldId id="395" r:id="rId13"/>
    <p:sldId id="398" r:id="rId14"/>
    <p:sldId id="409" r:id="rId15"/>
    <p:sldId id="412" r:id="rId16"/>
    <p:sldId id="401" r:id="rId17"/>
    <p:sldId id="402" r:id="rId18"/>
    <p:sldId id="403" r:id="rId19"/>
    <p:sldId id="404" r:id="rId20"/>
    <p:sldId id="368" r:id="rId21"/>
    <p:sldId id="369" r:id="rId22"/>
    <p:sldId id="370" r:id="rId23"/>
    <p:sldId id="414" r:id="rId24"/>
    <p:sldId id="371" r:id="rId25"/>
    <p:sldId id="372" r:id="rId26"/>
    <p:sldId id="373" r:id="rId27"/>
    <p:sldId id="374" r:id="rId28"/>
    <p:sldId id="375" r:id="rId29"/>
    <p:sldId id="376" r:id="rId30"/>
    <p:sldId id="417" r:id="rId31"/>
    <p:sldId id="431" r:id="rId32"/>
    <p:sldId id="432" r:id="rId33"/>
    <p:sldId id="433" r:id="rId34"/>
    <p:sldId id="434" r:id="rId35"/>
    <p:sldId id="435" r:id="rId36"/>
    <p:sldId id="436" r:id="rId37"/>
    <p:sldId id="437" r:id="rId38"/>
    <p:sldId id="428" r:id="rId39"/>
    <p:sldId id="429" r:id="rId40"/>
    <p:sldId id="314" r:id="rId41"/>
    <p:sldId id="310" r:id="rId42"/>
    <p:sldId id="367" r:id="rId43"/>
    <p:sldId id="384" r:id="rId44"/>
    <p:sldId id="392" r:id="rId45"/>
    <p:sldId id="393" r:id="rId46"/>
    <p:sldId id="394" r:id="rId47"/>
    <p:sldId id="430" r:id="rId48"/>
    <p:sldId id="438" r:id="rId49"/>
    <p:sldId id="439" r:id="rId50"/>
    <p:sldId id="440" r:id="rId51"/>
    <p:sldId id="441" r:id="rId52"/>
    <p:sldId id="442" r:id="rId53"/>
  </p:sldIdLst>
  <p:sldSz cx="9144000" cy="5143500" type="screen16x9"/>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lze Magrica" initials="IM" lastIdx="13" clrIdx="0"/>
  <p:cmAuthor id="1" name="Inga Kovkājeva" initials="IK" lastIdx="25" clrIdx="1">
    <p:extLst/>
  </p:cmAuthor>
  <p:cmAuthor id="2" name="Egita Rudzīte" initials="ER" lastIdx="26" clrIdx="2"/>
  <p:cmAuthor id="3" name="Krista Kaziņa" initials="KK" lastIdx="2" clrIdx="3"/>
  <p:cmAuthor id="4" name="ADziluma" initials="ADziluma" lastIdx="5" clrIdx="4"/>
  <p:cmAuthor id="5" name="Oļegs Vasitovs" initials="OV" lastIdx="58" clrIdx="5"/>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5E9F"/>
    <a:srgbClr val="297B4B"/>
    <a:srgbClr val="CFD7E7"/>
    <a:srgbClr val="A9B1C1"/>
    <a:srgbClr val="ADDE61"/>
    <a:srgbClr val="A6D86E"/>
    <a:srgbClr val="F4F5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053" autoAdjust="0"/>
    <p:restoredTop sz="96047" autoAdjust="0"/>
  </p:normalViewPr>
  <p:slideViewPr>
    <p:cSldViewPr>
      <p:cViewPr varScale="1">
        <p:scale>
          <a:sx n="146" d="100"/>
          <a:sy n="146" d="100"/>
        </p:scale>
        <p:origin x="1086" y="114"/>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sz="quarter" idx="1"/>
          </p:nvPr>
        </p:nvSpPr>
        <p:spPr>
          <a:xfrm>
            <a:off x="3850444" y="1"/>
            <a:ext cx="2945659" cy="493712"/>
          </a:xfrm>
          <a:prstGeom prst="rect">
            <a:avLst/>
          </a:prstGeom>
        </p:spPr>
        <p:txBody>
          <a:bodyPr vert="horz" lIns="91440" tIns="45720" rIns="91440" bIns="45720" rtlCol="0"/>
          <a:lstStyle>
            <a:lvl1pPr algn="r">
              <a:defRPr sz="1200"/>
            </a:lvl1pPr>
          </a:lstStyle>
          <a:p>
            <a:fld id="{0F9EB181-ACBF-4BEC-9A4F-D2EE9CD323DC}" type="datetimeFigureOut">
              <a:rPr lang="lv-LV" smtClean="0"/>
              <a:pPr/>
              <a:t>2017.08.21.</a:t>
            </a:fld>
            <a:endParaRPr lang="en-GB" dirty="0"/>
          </a:p>
        </p:txBody>
      </p:sp>
      <p:sp>
        <p:nvSpPr>
          <p:cNvPr id="4" name="Footer Placeholder 3"/>
          <p:cNvSpPr>
            <a:spLocks noGrp="1"/>
          </p:cNvSpPr>
          <p:nvPr>
            <p:ph type="ftr" sz="quarter" idx="2"/>
          </p:nvPr>
        </p:nvSpPr>
        <p:spPr>
          <a:xfrm>
            <a:off x="1" y="9378825"/>
            <a:ext cx="2945659" cy="493712"/>
          </a:xfrm>
          <a:prstGeom prst="rect">
            <a:avLst/>
          </a:prstGeom>
        </p:spPr>
        <p:txBody>
          <a:bodyPr vert="horz" lIns="91440" tIns="45720" rIns="91440" bIns="45720" rtlCol="0" anchor="b"/>
          <a:lstStyle>
            <a:lvl1pPr algn="l">
              <a:defRPr sz="1200"/>
            </a:lvl1pPr>
          </a:lstStyle>
          <a:p>
            <a:endParaRPr lang="lv-LV" dirty="0"/>
          </a:p>
        </p:txBody>
      </p:sp>
      <p:sp>
        <p:nvSpPr>
          <p:cNvPr id="5" name="Slide Number Placeholder 4"/>
          <p:cNvSpPr>
            <a:spLocks noGrp="1"/>
          </p:cNvSpPr>
          <p:nvPr>
            <p:ph type="sldNum" sz="quarter" idx="3"/>
          </p:nvPr>
        </p:nvSpPr>
        <p:spPr>
          <a:xfrm>
            <a:off x="3850444" y="9378825"/>
            <a:ext cx="2945659" cy="493712"/>
          </a:xfrm>
          <a:prstGeom prst="rect">
            <a:avLst/>
          </a:prstGeom>
        </p:spPr>
        <p:txBody>
          <a:bodyPr vert="horz" lIns="91440" tIns="45720" rIns="91440" bIns="45720" rtlCol="0" anchor="b"/>
          <a:lstStyle>
            <a:lvl1pPr algn="r">
              <a:defRPr sz="1200"/>
            </a:lvl1pPr>
          </a:lstStyle>
          <a:p>
            <a:fld id="{E35B309D-FC82-48EF-9204-9A08095398EF}" type="slidenum">
              <a:rPr lang="lv-LV" smtClean="0"/>
              <a:pPr/>
              <a:t>‹#›</a:t>
            </a:fld>
            <a:endParaRPr lang="en-GB" dirty="0"/>
          </a:p>
        </p:txBody>
      </p:sp>
    </p:spTree>
    <p:extLst>
      <p:ext uri="{BB962C8B-B14F-4D97-AF65-F5344CB8AC3E}">
        <p14:creationId xmlns:p14="http://schemas.microsoft.com/office/powerpoint/2010/main" val="3908129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lv-LV" dirty="0"/>
          </a:p>
        </p:txBody>
      </p:sp>
      <p:sp>
        <p:nvSpPr>
          <p:cNvPr id="3" name="Date Placehold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EEB23C0F-8A9D-4B36-8ABE-F13C6B70781A}" type="datetimeFigureOut">
              <a:rPr lang="lv-LV" smtClean="0"/>
              <a:pPr/>
              <a:t>2017.08.21.</a:t>
            </a:fld>
            <a:endParaRPr lang="en-GB" dirty="0"/>
          </a:p>
        </p:txBody>
      </p:sp>
      <p:sp>
        <p:nvSpPr>
          <p:cNvPr id="4" name="Slide Image Placeholder 3"/>
          <p:cNvSpPr>
            <a:spLocks noGrp="1" noRot="1" noChangeAspect="1"/>
          </p:cNvSpPr>
          <p:nvPr>
            <p:ph type="sldImg" idx="2"/>
          </p:nvPr>
        </p:nvSpPr>
        <p:spPr>
          <a:xfrm>
            <a:off x="106363" y="739775"/>
            <a:ext cx="6584950" cy="3703638"/>
          </a:xfrm>
          <a:prstGeom prst="rect">
            <a:avLst/>
          </a:prstGeom>
          <a:noFill/>
          <a:ln w="12700">
            <a:solidFill>
              <a:prstClr val="black"/>
            </a:solidFill>
          </a:ln>
        </p:spPr>
        <p:txBody>
          <a:bodyPr vert="horz" lIns="91440" tIns="45720" rIns="91440" bIns="45720" rtlCol="0" anchor="ctr"/>
          <a:lstStyle/>
          <a:p>
            <a:endParaRPr lang="lv-LV" dirty="0"/>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v-LV"/>
          </a:p>
        </p:txBody>
      </p:sp>
      <p:sp>
        <p:nvSpPr>
          <p:cNvPr id="6" name="Footer Placehold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lv-LV" dirty="0"/>
          </a:p>
        </p:txBody>
      </p:sp>
      <p:sp>
        <p:nvSpPr>
          <p:cNvPr id="7" name="Slide Number Placehold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E06A59AC-E7A2-4864-B1F5-DE05CC13C6BA}" type="slidenum">
              <a:rPr lang="lv-LV" smtClean="0"/>
              <a:pPr/>
              <a:t>‹#›</a:t>
            </a:fld>
            <a:endParaRPr lang="en-GB" dirty="0"/>
          </a:p>
        </p:txBody>
      </p:sp>
    </p:spTree>
    <p:extLst>
      <p:ext uri="{BB962C8B-B14F-4D97-AF65-F5344CB8AC3E}">
        <p14:creationId xmlns:p14="http://schemas.microsoft.com/office/powerpoint/2010/main" val="1439214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The aim of this material ir to provide a short introduction in the possibilities of the payment</a:t>
            </a:r>
            <a:r>
              <a:rPr lang="en-GB" sz="1200" baseline="0" noProof="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module available to </a:t>
            </a:r>
            <a:r>
              <a:rPr lang="lv-LV" sz="1200" baseline="0" noProof="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state </a:t>
            </a:r>
            <a:r>
              <a:rPr lang="en-GB" sz="1200" baseline="0" noProof="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institutions and local governments through the VISS infrastructure.</a:t>
            </a:r>
            <a:endParaRPr lang="en-GB" sz="1200" noProof="0" dirty="0" smtClean="0">
              <a:latin typeface="Verdana" panose="020B0604030504040204" pitchFamily="34" charset="0"/>
              <a:ea typeface="Verdana" panose="020B0604030504040204" pitchFamily="34" charset="0"/>
              <a:cs typeface="Verdana" panose="020B0604030504040204" pitchFamily="34" charset="0"/>
            </a:endParaRPr>
          </a:p>
          <a:p>
            <a:endParaRPr lang="lv-LV" dirty="0" smtClean="0"/>
          </a:p>
          <a:p>
            <a:endParaRPr lang="lv-LV" dirty="0" smtClean="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a:t>
            </a:fld>
            <a:endParaRPr lang="en-GB" dirty="0"/>
          </a:p>
        </p:txBody>
      </p:sp>
    </p:spTree>
    <p:extLst>
      <p:ext uri="{BB962C8B-B14F-4D97-AF65-F5344CB8AC3E}">
        <p14:creationId xmlns:p14="http://schemas.microsoft.com/office/powerpoint/2010/main" val="2249921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The payment module is already available on 1</a:t>
            </a:r>
            <a:r>
              <a:rPr lang="en-US" dirty="0" smtClean="0"/>
              <a:t>5</a:t>
            </a:r>
            <a:r>
              <a:rPr dirty="0" smtClean="0"/>
              <a:t> portals.</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10</a:t>
            </a:fld>
            <a:endParaRPr lang="en-GB" dirty="0"/>
          </a:p>
        </p:txBody>
      </p:sp>
    </p:spTree>
    <p:extLst>
      <p:ext uri="{BB962C8B-B14F-4D97-AF65-F5344CB8AC3E}">
        <p14:creationId xmlns:p14="http://schemas.microsoft.com/office/powerpoint/2010/main" val="37165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11</a:t>
            </a:fld>
            <a:endParaRPr lang="en-GB" dirty="0"/>
          </a:p>
        </p:txBody>
      </p:sp>
    </p:spTree>
    <p:extLst>
      <p:ext uri="{BB962C8B-B14F-4D97-AF65-F5344CB8AC3E}">
        <p14:creationId xmlns:p14="http://schemas.microsoft.com/office/powerpoint/2010/main" val="41963594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Overall description of the payment module</a:t>
            </a:r>
            <a:r>
              <a:rPr lang="en-GB" baseline="0" noProof="0" dirty="0" smtClean="0"/>
              <a:t> process.</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12</a:t>
            </a:fld>
            <a:endParaRPr lang="en-GB" dirty="0"/>
          </a:p>
        </p:txBody>
      </p:sp>
    </p:spTree>
    <p:extLst>
      <p:ext uri="{BB962C8B-B14F-4D97-AF65-F5344CB8AC3E}">
        <p14:creationId xmlns:p14="http://schemas.microsoft.com/office/powerpoint/2010/main" val="820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13</a:t>
            </a:fld>
            <a:endParaRPr lang="en-GB" dirty="0"/>
          </a:p>
        </p:txBody>
      </p:sp>
    </p:spTree>
    <p:extLst>
      <p:ext uri="{BB962C8B-B14F-4D97-AF65-F5344CB8AC3E}">
        <p14:creationId xmlns:p14="http://schemas.microsoft.com/office/powerpoint/2010/main" val="377437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14</a:t>
            </a:fld>
            <a:endParaRPr lang="en-GB" dirty="0"/>
          </a:p>
        </p:txBody>
      </p:sp>
    </p:spTree>
    <p:extLst>
      <p:ext uri="{BB962C8B-B14F-4D97-AF65-F5344CB8AC3E}">
        <p14:creationId xmlns:p14="http://schemas.microsoft.com/office/powerpoint/2010/main" val="1171371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15</a:t>
            </a:fld>
            <a:endParaRPr lang="en-GB" dirty="0"/>
          </a:p>
        </p:txBody>
      </p:sp>
    </p:spTree>
    <p:extLst>
      <p:ext uri="{BB962C8B-B14F-4D97-AF65-F5344CB8AC3E}">
        <p14:creationId xmlns:p14="http://schemas.microsoft.com/office/powerpoint/2010/main" val="1993727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16</a:t>
            </a:fld>
            <a:endParaRPr lang="en-GB" dirty="0"/>
          </a:p>
        </p:txBody>
      </p:sp>
    </p:spTree>
    <p:extLst>
      <p:ext uri="{BB962C8B-B14F-4D97-AF65-F5344CB8AC3E}">
        <p14:creationId xmlns:p14="http://schemas.microsoft.com/office/powerpoint/2010/main" val="1982731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17</a:t>
            </a:fld>
            <a:endParaRPr lang="en-GB" dirty="0"/>
          </a:p>
        </p:txBody>
      </p:sp>
    </p:spTree>
    <p:extLst>
      <p:ext uri="{BB962C8B-B14F-4D97-AF65-F5344CB8AC3E}">
        <p14:creationId xmlns:p14="http://schemas.microsoft.com/office/powerpoint/2010/main" val="3158168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18</a:t>
            </a:fld>
            <a:endParaRPr lang="en-GB" dirty="0"/>
          </a:p>
        </p:txBody>
      </p:sp>
    </p:spTree>
    <p:extLst>
      <p:ext uri="{BB962C8B-B14F-4D97-AF65-F5344CB8AC3E}">
        <p14:creationId xmlns:p14="http://schemas.microsoft.com/office/powerpoint/2010/main" val="3483324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19</a:t>
            </a:fld>
            <a:endParaRPr lang="en-GB" dirty="0"/>
          </a:p>
        </p:txBody>
      </p:sp>
    </p:spTree>
    <p:extLst>
      <p:ext uri="{BB962C8B-B14F-4D97-AF65-F5344CB8AC3E}">
        <p14:creationId xmlns:p14="http://schemas.microsoft.com/office/powerpoint/2010/main" val="2577436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smtClean="0"/>
              <a:t>Take</a:t>
            </a:r>
            <a:r>
              <a:rPr lang="en-GB" baseline="0" noProof="0" dirty="0" smtClean="0"/>
              <a:t> look at the contents. The information included in this material is split into three categories:</a:t>
            </a:r>
          </a:p>
          <a:p>
            <a:pPr marL="228600" indent="-228600">
              <a:buAutoNum type="arabicParenR"/>
            </a:pPr>
            <a:r>
              <a:rPr lang="en-GB" baseline="0" noProof="0" dirty="0" smtClean="0"/>
              <a:t>Introduction – a general look at the elements of e-government;</a:t>
            </a:r>
          </a:p>
          <a:p>
            <a:pPr marL="228600" indent="-228600">
              <a:buAutoNum type="arabicParenR"/>
            </a:pPr>
            <a:r>
              <a:rPr lang="en-GB" baseline="0" noProof="0" dirty="0" smtClean="0"/>
              <a:t>Opportunities for institutions – practical information on the solutions offered by SRDA and their benefits;</a:t>
            </a:r>
          </a:p>
          <a:p>
            <a:pPr marL="228600" indent="-228600">
              <a:buAutoNum type="arabicParenR"/>
            </a:pPr>
            <a:r>
              <a:rPr lang="en-GB" baseline="0" noProof="0" dirty="0" smtClean="0"/>
              <a:t>Information – additional sources and contact information.</a:t>
            </a:r>
            <a:endParaRPr lang="en-GB" noProof="0" dirty="0" smtClean="0"/>
          </a:p>
          <a:p>
            <a:endParaRPr lang="lv-LV" dirty="0" smtClean="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a:t>
            </a:fld>
            <a:endParaRPr lang="en-GB" dirty="0"/>
          </a:p>
        </p:txBody>
      </p:sp>
    </p:spTree>
    <p:extLst>
      <p:ext uri="{BB962C8B-B14F-4D97-AF65-F5344CB8AC3E}">
        <p14:creationId xmlns:p14="http://schemas.microsoft.com/office/powerpoint/2010/main" val="32205074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In the introduction we</a:t>
            </a:r>
            <a:r>
              <a:rPr lang="en-GB" baseline="0" noProof="0" dirty="0" smtClean="0"/>
              <a:t> discussed the benefits of the module and its components. Now let us turn to practical steps  that the institutions and SRDA have to take in order to implement the payment module.</a:t>
            </a:r>
          </a:p>
        </p:txBody>
      </p:sp>
      <p:sp>
        <p:nvSpPr>
          <p:cNvPr id="4" name="Slide Number Placeholder 3"/>
          <p:cNvSpPr>
            <a:spLocks noGrp="1"/>
          </p:cNvSpPr>
          <p:nvPr>
            <p:ph type="sldNum" sz="quarter" idx="10"/>
          </p:nvPr>
        </p:nvSpPr>
        <p:spPr/>
        <p:txBody>
          <a:bodyPr/>
          <a:lstStyle/>
          <a:p>
            <a:fld id="{E06A59AC-E7A2-4864-B1F5-DE05CC13C6BA}" type="slidenum">
              <a:rPr lang="lv-LV" smtClean="0"/>
              <a:pPr/>
              <a:t>20</a:t>
            </a:fld>
            <a:endParaRPr lang="en-GB" dirty="0"/>
          </a:p>
        </p:txBody>
      </p:sp>
    </p:spTree>
    <p:extLst>
      <p:ext uri="{BB962C8B-B14F-4D97-AF65-F5344CB8AC3E}">
        <p14:creationId xmlns:p14="http://schemas.microsoft.com/office/powerpoint/2010/main" val="22739714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t>An average introduction duration is four months, of course, each case is individual. Processes, for example, a conclusion of an agreement can be performed paralelly to other steps.</a:t>
            </a:r>
            <a:endParaRPr lang="en-GB"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21</a:t>
            </a:fld>
            <a:endParaRPr lang="en-GB" dirty="0"/>
          </a:p>
        </p:txBody>
      </p:sp>
    </p:spTree>
    <p:extLst>
      <p:ext uri="{BB962C8B-B14F-4D97-AF65-F5344CB8AC3E}">
        <p14:creationId xmlns:p14="http://schemas.microsoft.com/office/powerpoint/2010/main" val="2295758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200" u="none" strike="noStrike" dirty="0" err="1" smtClean="0">
                <a:effectLst/>
              </a:rPr>
              <a:t>Please</a:t>
            </a:r>
            <a:r>
              <a:rPr lang="lv-LV" sz="1200" u="none" strike="noStrike" baseline="0" dirty="0" smtClean="0">
                <a:effectLst/>
              </a:rPr>
              <a:t> take a look at the developer documentation at the publicly available part of the VISS portal (viss.gov.lv): «Information» -&gt; «Documentation» -&gt; «Payment module». Link to resources:</a:t>
            </a:r>
            <a:endParaRPr lang="lv-LV" sz="1200" u="none" strike="noStrike"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lv-LV" sz="1200" u="none" strike="noStrike" dirty="0" smtClean="0">
                <a:effectLst/>
              </a:rPr>
              <a:t>https://viss.gov.lv/lv/Informacijai/Dokumentacija/Koplietosanas_komponentes/Maksajumu_modulis. </a:t>
            </a:r>
            <a:endParaRPr lang="lv-LV"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Before starting cooperation,</a:t>
            </a:r>
            <a:r>
              <a:rPr lang="en-GB" baseline="0" dirty="0" smtClean="0"/>
              <a:t> we invite you to have a look at payment module implementation procedure </a:t>
            </a:r>
            <a:r>
              <a:rPr lang="lv-LV" baseline="0" dirty="0" smtClean="0"/>
              <a:t>«Pieteikšanās Latvija.lv apmaksas sistēmai»:</a:t>
            </a:r>
            <a:r>
              <a:rPr lang="lv-LV" baseline="0" dirty="0" err="1" smtClean="0"/>
              <a:t>https</a:t>
            </a:r>
            <a:r>
              <a:rPr lang="lv-LV" baseline="0" dirty="0" smtClean="0"/>
              <a:t>://viss.gov.lv/lv/</a:t>
            </a:r>
            <a:r>
              <a:rPr lang="lv-LV" baseline="0" dirty="0" err="1" smtClean="0"/>
              <a:t>Informacijai</a:t>
            </a:r>
            <a:r>
              <a:rPr lang="lv-LV" baseline="0" dirty="0" smtClean="0"/>
              <a:t>/Partneriem/</a:t>
            </a:r>
            <a:r>
              <a:rPr lang="lv-LV" baseline="0" dirty="0" err="1" smtClean="0"/>
              <a:t>Sadarbibas_proceduras</a:t>
            </a:r>
            <a:r>
              <a:rPr lang="lv-LV" baseline="0" dirty="0" smtClean="0"/>
              <a:t>/</a:t>
            </a:r>
            <a:r>
              <a:rPr lang="lv-LV" baseline="0" dirty="0" err="1" smtClean="0"/>
              <a:t>kopeja_shema_MM</a:t>
            </a:r>
            <a:r>
              <a:rPr lang="lv-LV" baseline="0" dirty="0" smtClean="0"/>
              <a:t> </a:t>
            </a:r>
            <a:endParaRPr lang="lv-LV"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22</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Establishing</a:t>
            </a:r>
            <a:r>
              <a:rPr lang="en-GB" baseline="0" noProof="0" dirty="0" smtClean="0"/>
              <a:t> a connection to the developer environment is not obligatory because the institution can organise the development without a developer environment.</a:t>
            </a:r>
            <a:endParaRPr lang="en-GB" noProof="0" dirty="0" smtClean="0"/>
          </a:p>
          <a:p>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23</a:t>
            </a:fld>
            <a:endParaRPr lang="en-GB" dirty="0"/>
          </a:p>
        </p:txBody>
      </p:sp>
    </p:spTree>
    <p:extLst>
      <p:ext uri="{BB962C8B-B14F-4D97-AF65-F5344CB8AC3E}">
        <p14:creationId xmlns:p14="http://schemas.microsoft.com/office/powerpoint/2010/main" val="2658768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kern="1200" dirty="0" smtClean="0">
                <a:solidFill>
                  <a:schemeClr val="tx1"/>
                </a:solidFill>
                <a:effectLst/>
                <a:latin typeface="+mn-lt"/>
                <a:ea typeface="+mn-ea"/>
                <a:cs typeface="+mn-cs"/>
              </a:rPr>
              <a:t>More information on the Public Service</a:t>
            </a:r>
            <a:r>
              <a:rPr lang="lv-LV" sz="1200" kern="1200" baseline="0" dirty="0" smtClean="0">
                <a:solidFill>
                  <a:schemeClr val="tx1"/>
                </a:solidFill>
                <a:effectLst/>
                <a:latin typeface="+mn-lt"/>
                <a:ea typeface="+mn-ea"/>
                <a:cs typeface="+mn-cs"/>
              </a:rPr>
              <a:t> Directory: http://www.vraa.gov.lv/lv/katalogs/</a:t>
            </a:r>
            <a:endParaRPr lang="lv-LV"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24</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A developer environment is</a:t>
            </a:r>
            <a:r>
              <a:rPr lang="en-GB" baseline="0" noProof="0" dirty="0" smtClean="0"/>
              <a:t> not an obligatory requirement because the development process can be organised without</a:t>
            </a:r>
            <a:r>
              <a:rPr lang="lv-LV" baseline="0" noProof="0" dirty="0" smtClean="0"/>
              <a:t> it.</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25</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b="0" i="0" u="none" strike="noStrike" dirty="0" smtClean="0">
                <a:solidFill>
                  <a:srgbClr val="000000"/>
                </a:solidFill>
                <a:effectLst/>
                <a:latin typeface="+mn-lt"/>
              </a:rPr>
              <a:t>No notes.</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0" i="0" u="none" strike="noStrike" dirty="0" smtClean="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26</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400" noProof="0" dirty="0" smtClean="0"/>
              <a:t>SRDA records</a:t>
            </a:r>
            <a:r>
              <a:rPr lang="en-GB" sz="1400" baseline="0" noProof="0" dirty="0" smtClean="0"/>
              <a:t> the performed testing in audit notes and the institution prepares an acceptance testing act including supplementary information regarding the website.</a:t>
            </a:r>
            <a:endParaRPr lang="en-GB" sz="1400" noProof="0" dirty="0" smtClean="0"/>
          </a:p>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smtClean="0"/>
              <a:t>SRDA supplements and coordinates an act and after  it's signing invites the institution to send information for connection establishment in the production environment.</a:t>
            </a:r>
          </a:p>
          <a:p>
            <a:pPr algn="just"/>
            <a:endParaRPr lang="lv-LV" sz="1800" dirty="0" smtClean="0">
              <a:latin typeface="Verdana" panose="020B0604030504040204" pitchFamily="34" charset="0"/>
              <a:ea typeface="Verdana" panose="020B0604030504040204" pitchFamily="34" charset="0"/>
              <a:cs typeface="Verdana" panose="020B0604030504040204" pitchFamily="34" charset="0"/>
            </a:endParaRPr>
          </a:p>
          <a:p>
            <a:pPr algn="just"/>
            <a:endParaRPr lang="en-GB"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27</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Arial" panose="020B0604020202020204" pitchFamily="34" charset="0"/>
              <a:buChar char="•"/>
            </a:pPr>
            <a:r>
              <a:rPr lang="en-GB" sz="1400" noProof="0" dirty="0" smtClean="0"/>
              <a:t>If testing is completed successfully then signing</a:t>
            </a:r>
            <a:r>
              <a:rPr lang="en-GB" sz="1400" baseline="0" noProof="0" dirty="0" smtClean="0"/>
              <a:t> the acceptance testing act from both parties SRDA sends information for establishing a connection for </a:t>
            </a:r>
            <a:r>
              <a:rPr lang="en-GB" sz="1400" b="1" u="sng" baseline="0" noProof="0" dirty="0" smtClean="0"/>
              <a:t>operational</a:t>
            </a:r>
            <a:r>
              <a:rPr lang="en-GB" sz="1400" baseline="0" noProof="0" dirty="0" smtClean="0"/>
              <a:t> needs.</a:t>
            </a:r>
            <a:endParaRPr lang="en-GB" sz="1400" noProof="0" dirty="0" smtClean="0"/>
          </a:p>
          <a:p>
            <a:pPr marL="285750" indent="-285750" algn="just">
              <a:spcBef>
                <a:spcPts val="0"/>
              </a:spcBef>
              <a:spcAft>
                <a:spcPts val="600"/>
              </a:spcAft>
              <a:buFont typeface="Arial" panose="020B0604020202020204" pitchFamily="34" charset="0"/>
              <a:buChar char="•"/>
            </a:pPr>
            <a:r>
              <a:rPr lang="en-GB" sz="1400" noProof="0" dirty="0" smtClean="0"/>
              <a:t>Connection establishment term is defined by the concluded agreement between SRDA and institution</a:t>
            </a:r>
            <a:r>
              <a:rPr lang="lv-LV" sz="1400" noProof="0" dirty="0" smtClean="0"/>
              <a:t>.</a:t>
            </a:r>
            <a:endParaRPr lang="en-GB" sz="1400" noProof="0" dirty="0" smtClean="0"/>
          </a:p>
          <a:p>
            <a:pPr marL="285750" indent="-285750" algn="just">
              <a:buFont typeface="Arial" panose="020B0604020202020204" pitchFamily="34" charset="0"/>
              <a:buChar char="•"/>
            </a:pPr>
            <a:r>
              <a:rPr lang="en-GB" sz="1400" noProof="0" dirty="0" smtClean="0"/>
              <a:t>The institution informs SRDA if</a:t>
            </a:r>
            <a:r>
              <a:rPr lang="en-GB" sz="1400" baseline="0" noProof="0" dirty="0" smtClean="0"/>
              <a:t> the payment module has been called successfully and if it was possible to make a payment and receive a status regarding the completion of payment.</a:t>
            </a:r>
            <a:endParaRPr lang="en-GB" sz="1800" b="0" i="0" u="none" strike="noStrike" noProof="0" dirty="0" smtClean="0">
              <a:solidFill>
                <a:srgbClr val="000000"/>
              </a:solidFill>
              <a:effectLst/>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i="0" u="none" strike="noStrike" dirty="0" smtClean="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28</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kern="1200" dirty="0" smtClean="0">
                <a:solidFill>
                  <a:schemeClr val="tx1"/>
                </a:solidFill>
                <a:effectLst/>
                <a:latin typeface="+mn-lt"/>
                <a:ea typeface="+mn-ea"/>
                <a:cs typeface="+mn-cs"/>
              </a:rPr>
              <a:t>Work is not complete on the day the module has been introduced, the institution has to plan its maintenance and development.</a:t>
            </a:r>
            <a:endParaRPr lang="lv-LV" sz="14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29</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Before moving</a:t>
            </a:r>
            <a:r>
              <a:rPr lang="en-GB" baseline="0" noProof="0" dirty="0" smtClean="0"/>
              <a:t> on to practical steps of introducing the system, let us take a look at what is the payment module and what are it’s benefits.</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3</a:t>
            </a:fld>
            <a:endParaRPr lang="en-GB" dirty="0"/>
          </a:p>
        </p:txBody>
      </p:sp>
    </p:spTree>
    <p:extLst>
      <p:ext uri="{BB962C8B-B14F-4D97-AF65-F5344CB8AC3E}">
        <p14:creationId xmlns:p14="http://schemas.microsoft.com/office/powerpoint/2010/main" val="41963594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The introduction of the</a:t>
            </a:r>
            <a:r>
              <a:rPr lang="en-GB" baseline="0" noProof="0" dirty="0" smtClean="0"/>
              <a:t> card payment system is slightly different from the introduction of internet banking payment system.</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30</a:t>
            </a:fld>
            <a:endParaRPr lang="en-GB" dirty="0"/>
          </a:p>
        </p:txBody>
      </p:sp>
    </p:spTree>
    <p:extLst>
      <p:ext uri="{BB962C8B-B14F-4D97-AF65-F5344CB8AC3E}">
        <p14:creationId xmlns:p14="http://schemas.microsoft.com/office/powerpoint/2010/main" val="22739714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The card payment system</a:t>
            </a:r>
            <a:r>
              <a:rPr lang="en-GB" baseline="0" noProof="0" dirty="0" smtClean="0"/>
              <a:t> introduction differs because it involves the Treasury.</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31</a:t>
            </a:fld>
            <a:endParaRPr lang="lv-LV" dirty="0"/>
          </a:p>
        </p:txBody>
      </p:sp>
    </p:spTree>
    <p:extLst>
      <p:ext uri="{BB962C8B-B14F-4D97-AF65-F5344CB8AC3E}">
        <p14:creationId xmlns:p14="http://schemas.microsoft.com/office/powerpoint/2010/main" val="2295758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No notes.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32</a:t>
            </a:fld>
            <a:endParaRPr lang="en-GB" dirty="0"/>
          </a:p>
        </p:txBody>
      </p:sp>
    </p:spTree>
    <p:extLst>
      <p:ext uri="{BB962C8B-B14F-4D97-AF65-F5344CB8AC3E}">
        <p14:creationId xmlns:p14="http://schemas.microsoft.com/office/powerpoint/2010/main" val="2067387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dirty="0" smtClean="0"/>
              <a:t>No notes.</a:t>
            </a:r>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33</a:t>
            </a:fld>
            <a:endParaRPr lang="lv-LV" dirty="0"/>
          </a:p>
        </p:txBody>
      </p:sp>
    </p:spTree>
    <p:extLst>
      <p:ext uri="{BB962C8B-B14F-4D97-AF65-F5344CB8AC3E}">
        <p14:creationId xmlns:p14="http://schemas.microsoft.com/office/powerpoint/2010/main" val="18933135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34</a:t>
            </a:fld>
            <a:endParaRPr lang="lv-LV" dirty="0"/>
          </a:p>
        </p:txBody>
      </p:sp>
    </p:spTree>
    <p:extLst>
      <p:ext uri="{BB962C8B-B14F-4D97-AF65-F5344CB8AC3E}">
        <p14:creationId xmlns:p14="http://schemas.microsoft.com/office/powerpoint/2010/main" val="18933135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35</a:t>
            </a:fld>
            <a:endParaRPr lang="lv-LV" dirty="0"/>
          </a:p>
        </p:txBody>
      </p:sp>
    </p:spTree>
    <p:extLst>
      <p:ext uri="{BB962C8B-B14F-4D97-AF65-F5344CB8AC3E}">
        <p14:creationId xmlns:p14="http://schemas.microsoft.com/office/powerpoint/2010/main" val="18933135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b="0" i="0" u="none" strike="noStrike" dirty="0" smtClean="0">
                <a:solidFill>
                  <a:srgbClr val="000000"/>
                </a:solidFill>
                <a:effectLst/>
                <a:latin typeface="+mn-lt"/>
              </a:rPr>
              <a:t>No notes.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36</a:t>
            </a:fld>
            <a:endParaRPr lang="lv-LV" dirty="0"/>
          </a:p>
        </p:txBody>
      </p:sp>
    </p:spTree>
    <p:extLst>
      <p:ext uri="{BB962C8B-B14F-4D97-AF65-F5344CB8AC3E}">
        <p14:creationId xmlns:p14="http://schemas.microsoft.com/office/powerpoint/2010/main" val="1893313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sz="1400" dirty="0" smtClean="0"/>
              <a:t>No notes.</a:t>
            </a:r>
          </a:p>
          <a:p>
            <a:pPr marL="0" marR="0" indent="0" algn="l" defTabSz="914400" rtl="0" eaLnBrk="1" fontAlgn="auto" latinLnBrk="0" hangingPunct="1">
              <a:lnSpc>
                <a:spcPct val="100000"/>
              </a:lnSpc>
              <a:spcBef>
                <a:spcPts val="0"/>
              </a:spcBef>
              <a:spcAft>
                <a:spcPts val="0"/>
              </a:spcAft>
              <a:buClrTx/>
              <a:buSzTx/>
              <a:buFontTx/>
              <a:buNone/>
              <a:tabLst/>
              <a:defRPr/>
            </a:pPr>
            <a:endParaRPr lang="lv-LV" sz="1400" b="0" i="0" u="none" strike="noStrike" dirty="0" smtClean="0">
              <a:solidFill>
                <a:srgbClr val="000000"/>
              </a:solidFill>
              <a:effectLst/>
              <a:latin typeface="+mn-lt"/>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37</a:t>
            </a:fld>
            <a:endParaRPr lang="lv-LV" dirty="0"/>
          </a:p>
        </p:txBody>
      </p:sp>
    </p:spTree>
    <p:extLst>
      <p:ext uri="{BB962C8B-B14F-4D97-AF65-F5344CB8AC3E}">
        <p14:creationId xmlns:p14="http://schemas.microsoft.com/office/powerpoint/2010/main" val="18933135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lv-LV" dirty="0" smtClean="0"/>
              <a:t>No notes.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38</a:t>
            </a:fld>
            <a:endParaRPr lang="en-GB" dirty="0"/>
          </a:p>
        </p:txBody>
      </p:sp>
    </p:spTree>
    <p:extLst>
      <p:ext uri="{BB962C8B-B14F-4D97-AF65-F5344CB8AC3E}">
        <p14:creationId xmlns:p14="http://schemas.microsoft.com/office/powerpoint/2010/main" val="319227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lv-LV" dirty="0" smtClean="0"/>
              <a:t>No notes.</a:t>
            </a:r>
          </a:p>
          <a:p>
            <a:pPr marL="228600" marR="0" indent="-228600" algn="l" defTabSz="914400" rtl="0" eaLnBrk="1" fontAlgn="auto" latinLnBrk="0" hangingPunct="1">
              <a:lnSpc>
                <a:spcPct val="100000"/>
              </a:lnSpc>
              <a:spcBef>
                <a:spcPts val="0"/>
              </a:spcBef>
              <a:spcAft>
                <a:spcPts val="0"/>
              </a:spcAft>
              <a:buClrTx/>
              <a:buSzTx/>
              <a:buFontTx/>
              <a:buNone/>
              <a:tabLst/>
              <a:defRPr/>
            </a:pPr>
            <a:endParaRPr lang="en-GB"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39</a:t>
            </a:fld>
            <a:endParaRPr lang="en-GB" dirty="0"/>
          </a:p>
        </p:txBody>
      </p:sp>
    </p:spTree>
    <p:extLst>
      <p:ext uri="{BB962C8B-B14F-4D97-AF65-F5344CB8AC3E}">
        <p14:creationId xmlns:p14="http://schemas.microsoft.com/office/powerpoint/2010/main" val="319227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0" noProof="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information</a:t>
            </a:r>
            <a:r>
              <a:rPr lang="en-GB" sz="1200" b="0" baseline="0" noProof="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sharing platform is comprised of several parts:</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noProof="0"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public environment is formed by the</a:t>
            </a:r>
            <a:r>
              <a:rPr lang="en-GB" sz="1200" b="0" baseline="0" noProof="0" dirty="0" smtClean="0">
                <a:solidFill>
                  <a:schemeClr val="bg1"/>
                </a:solidFill>
                <a:latin typeface="Verdana" panose="020B0604030504040204" pitchFamily="34" charset="0"/>
                <a:ea typeface="Verdana" panose="020B0604030504040204" pitchFamily="34" charset="0"/>
                <a:cs typeface="Verdana" panose="020B0604030504040204" pitchFamily="34" charset="0"/>
              </a:rPr>
              <a:t> well-known state and local government service portal Latvija.lv, which hosts e-services and the public service directory; </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baseline="0" noProof="0" dirty="0" smtClean="0">
                <a:solidFill>
                  <a:schemeClr val="bg1"/>
                </a:solidFill>
                <a:latin typeface="Verdana" panose="020B0604030504040204" pitchFamily="34" charset="0"/>
                <a:ea typeface="Verdana" panose="020B0604030504040204" pitchFamily="34" charset="0"/>
                <a:cs typeface="Verdana" panose="020B0604030504040204" pitchFamily="34" charset="0"/>
              </a:rPr>
              <a:t>State registers and state information systems that are used for data exchange solutions and e-services</a:t>
            </a:r>
            <a:r>
              <a:rPr lang="lv-LV" sz="1200" b="0" baseline="0" noProof="0"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GB" sz="1200" b="0" baseline="0" noProof="0" dirty="0" smtClean="0">
                <a:solidFill>
                  <a:schemeClr val="bg1"/>
                </a:solidFill>
                <a:latin typeface="Verdana" panose="020B0604030504040204" pitchFamily="34" charset="0"/>
              </a:rPr>
              <a:t>State directories an</a:t>
            </a:r>
            <a:r>
              <a:rPr lang="lv-LV" sz="1200" b="0" baseline="0" noProof="0" dirty="0" smtClean="0">
                <a:solidFill>
                  <a:schemeClr val="bg1"/>
                </a:solidFill>
                <a:latin typeface="Verdana" panose="020B0604030504040204" pitchFamily="34" charset="0"/>
              </a:rPr>
              <a:t>d</a:t>
            </a:r>
            <a:r>
              <a:rPr lang="en-GB" sz="1200" b="0" baseline="0" noProof="0" dirty="0" smtClean="0">
                <a:solidFill>
                  <a:schemeClr val="bg1"/>
                </a:solidFill>
                <a:latin typeface="Verdana" panose="020B0604030504040204" pitchFamily="34" charset="0"/>
              </a:rPr>
              <a:t> State information system, that are useful when creating data exchange solutions and e-services.</a:t>
            </a:r>
            <a:endParaRPr lang="en-GB" sz="1200" b="0" noProof="0" dirty="0" smtClean="0">
              <a:solidFill>
                <a:schemeClr val="bg1"/>
              </a:solidFill>
              <a:latin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endParaRPr lang="lv-LV" sz="1200" b="0"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E06A59AC-E7A2-4864-B1F5-DE05CC13C6BA}" type="slidenum">
              <a:rPr lang="lv-LV" smtClean="0"/>
              <a:pPr/>
              <a:t>4</a:t>
            </a:fld>
            <a:endParaRPr lang="en-GB" dirty="0"/>
          </a:p>
        </p:txBody>
      </p:sp>
    </p:spTree>
    <p:extLst>
      <p:ext uri="{BB962C8B-B14F-4D97-AF65-F5344CB8AC3E}">
        <p14:creationId xmlns:p14="http://schemas.microsoft.com/office/powerpoint/2010/main" val="6344507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lv-LV"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40</a:t>
            </a:fld>
            <a:endParaRPr lang="en-GB" dirty="0"/>
          </a:p>
        </p:txBody>
      </p:sp>
    </p:spTree>
    <p:extLst>
      <p:ext uri="{BB962C8B-B14F-4D97-AF65-F5344CB8AC3E}">
        <p14:creationId xmlns:p14="http://schemas.microsoft.com/office/powerpoint/2010/main" val="2967040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1200" kern="1200" dirty="0" smtClean="0">
                <a:solidFill>
                  <a:schemeClr val="tx1"/>
                </a:solidFill>
                <a:effectLst/>
                <a:latin typeface="+mn-lt"/>
                <a:ea typeface="+mn-ea"/>
                <a:cs typeface="+mn-cs"/>
              </a:rPr>
              <a:t>More i</a:t>
            </a:r>
            <a:r>
              <a:rPr lang="en-GB" sz="1200" kern="1200" dirty="0" smtClean="0">
                <a:solidFill>
                  <a:schemeClr val="tx1"/>
                </a:solidFill>
                <a:effectLst/>
                <a:latin typeface="+mn-lt"/>
                <a:ea typeface="+mn-ea"/>
                <a:cs typeface="+mn-cs"/>
              </a:rPr>
              <a:t>nformation is available on these websites…</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41</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...if you want to cooperate or have further questions, please contact the </a:t>
            </a:r>
            <a:r>
              <a:rPr lang="en-GB" sz="1200" b="1" kern="1200" dirty="0" smtClean="0">
                <a:solidFill>
                  <a:schemeClr val="tx1"/>
                </a:solidFill>
                <a:effectLst/>
                <a:latin typeface="+mn-lt"/>
                <a:ea typeface="+mn-ea"/>
                <a:cs typeface="+mn-cs"/>
              </a:rPr>
              <a:t>SRDA specialists of the Information System Development Department </a:t>
            </a:r>
            <a:r>
              <a:rPr lang="en-GB" sz="1200" kern="1200" dirty="0" smtClean="0">
                <a:solidFill>
                  <a:schemeClr val="tx1"/>
                </a:solidFill>
                <a:effectLst/>
                <a:latin typeface="+mn-lt"/>
                <a:ea typeface="+mn-ea"/>
                <a:cs typeface="+mn-cs"/>
              </a:rPr>
              <a:t>by using the indicated contact information.</a:t>
            </a:r>
            <a:endParaRPr lang="lv-LV" sz="1200" kern="1200" dirty="0" smtClean="0">
              <a:solidFill>
                <a:schemeClr val="tx1"/>
              </a:solidFill>
              <a:effectLst/>
              <a:latin typeface="+mn-lt"/>
              <a:ea typeface="+mn-ea"/>
              <a:cs typeface="+mn-cs"/>
            </a:endParaRP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42</a:t>
            </a:fld>
            <a:endParaRPr lang="en-GB" dirty="0"/>
          </a:p>
        </p:txBody>
      </p:sp>
    </p:spTree>
    <p:extLst>
      <p:ext uri="{BB962C8B-B14F-4D97-AF65-F5344CB8AC3E}">
        <p14:creationId xmlns:p14="http://schemas.microsoft.com/office/powerpoint/2010/main" val="3164615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solidFill>
                  <a:srgbClr val="FF0000"/>
                </a:solidFill>
                <a:latin typeface="Verdana" panose="020B0604030504040204" pitchFamily="34" charset="0"/>
                <a:ea typeface="Verdana" panose="020B0604030504040204" pitchFamily="34" charset="0"/>
                <a:cs typeface="Verdana" panose="020B0604030504040204" pitchFamily="34" charset="0"/>
              </a:rPr>
              <a:t>Thank you! Any questions?</a:t>
            </a:r>
            <a:endParaRPr lang="en-GB" noProof="0" dirty="0" smtClean="0"/>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43</a:t>
            </a:fld>
            <a:endParaRPr lang="en-GB" dirty="0"/>
          </a:p>
        </p:txBody>
      </p:sp>
    </p:spTree>
    <p:extLst>
      <p:ext uri="{BB962C8B-B14F-4D97-AF65-F5344CB8AC3E}">
        <p14:creationId xmlns:p14="http://schemas.microsoft.com/office/powerpoint/2010/main" val="2249921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44</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45</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46</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47</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48</a:t>
            </a:fld>
            <a:endParaRPr lang="lv-LV" dirty="0"/>
          </a:p>
        </p:txBody>
      </p:sp>
    </p:spTree>
    <p:extLst>
      <p:ext uri="{BB962C8B-B14F-4D97-AF65-F5344CB8AC3E}">
        <p14:creationId xmlns:p14="http://schemas.microsoft.com/office/powerpoint/2010/main" val="27869293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49</a:t>
            </a:fld>
            <a:endParaRPr lang="lv-LV" dirty="0"/>
          </a:p>
        </p:txBody>
      </p:sp>
    </p:spTree>
    <p:extLst>
      <p:ext uri="{BB962C8B-B14F-4D97-AF65-F5344CB8AC3E}">
        <p14:creationId xmlns:p14="http://schemas.microsoft.com/office/powerpoint/2010/main" val="1788704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smtClean="0">
                <a:latin typeface="Verdana" panose="020B0604030504040204" pitchFamily="34" charset="0"/>
                <a:ea typeface="Verdana" panose="020B0604030504040204" pitchFamily="34" charset="0"/>
                <a:cs typeface="Verdana" panose="020B0604030504040204" pitchFamily="34" charset="0"/>
              </a:rPr>
              <a:t>A completely </a:t>
            </a:r>
            <a:r>
              <a:rPr lang="lv-LV" sz="1200" noProof="0" dirty="0" smtClean="0">
                <a:latin typeface="Verdana" panose="020B0604030504040204" pitchFamily="34" charset="0"/>
                <a:ea typeface="Verdana" panose="020B0604030504040204" pitchFamily="34" charset="0"/>
                <a:cs typeface="Verdana" panose="020B0604030504040204" pitchFamily="34" charset="0"/>
              </a:rPr>
              <a:t>integrable</a:t>
            </a:r>
            <a:r>
              <a:rPr lang="lv-LV" sz="1200" baseline="0" noProof="0" dirty="0" smtClean="0">
                <a:latin typeface="Verdana" panose="020B0604030504040204" pitchFamily="34" charset="0"/>
                <a:ea typeface="Verdana" panose="020B0604030504040204" pitchFamily="34" charset="0"/>
                <a:cs typeface="Verdana" panose="020B0604030504040204" pitchFamily="34" charset="0"/>
              </a:rPr>
              <a:t> </a:t>
            </a:r>
            <a:r>
              <a:rPr lang="en-GB" sz="1200" noProof="0" dirty="0" smtClean="0">
                <a:latin typeface="Verdana" panose="020B0604030504040204" pitchFamily="34" charset="0"/>
                <a:ea typeface="Verdana" panose="020B0604030504040204" pitchFamily="34" charset="0"/>
                <a:cs typeface="Verdana" panose="020B0604030504040204" pitchFamily="34" charset="0"/>
              </a:rPr>
              <a:t>tool is</a:t>
            </a:r>
            <a:r>
              <a:rPr lang="en-GB" sz="1200" baseline="0" noProof="0" dirty="0" smtClean="0">
                <a:latin typeface="Verdana" panose="020B0604030504040204" pitchFamily="34" charset="0"/>
                <a:ea typeface="Verdana" panose="020B0604030504040204" pitchFamily="34" charset="0"/>
                <a:cs typeface="Verdana" panose="020B0604030504040204" pitchFamily="34" charset="0"/>
              </a:rPr>
              <a:t> available for institutions – it guarantees safe connection to banking information systems and provides a useful; way of aquiring payment status.</a:t>
            </a:r>
            <a:endParaRPr lang="en-GB" noProof="0" dirty="0" smtClean="0"/>
          </a:p>
          <a:p>
            <a:endParaRPr lang="en-GB" noProof="0"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50</a:t>
            </a:fld>
            <a:endParaRPr lang="lv-LV" dirty="0"/>
          </a:p>
        </p:txBody>
      </p:sp>
    </p:spTree>
    <p:extLst>
      <p:ext uri="{BB962C8B-B14F-4D97-AF65-F5344CB8AC3E}">
        <p14:creationId xmlns:p14="http://schemas.microsoft.com/office/powerpoint/2010/main" val="154359814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51</a:t>
            </a:fld>
            <a:endParaRPr lang="lv-LV" dirty="0"/>
          </a:p>
        </p:txBody>
      </p:sp>
    </p:spTree>
    <p:extLst>
      <p:ext uri="{BB962C8B-B14F-4D97-AF65-F5344CB8AC3E}">
        <p14:creationId xmlns:p14="http://schemas.microsoft.com/office/powerpoint/2010/main" val="17047575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52</a:t>
            </a:fld>
            <a:endParaRPr lang="lv-LV" dirty="0"/>
          </a:p>
        </p:txBody>
      </p:sp>
    </p:spTree>
    <p:extLst>
      <p:ext uri="{BB962C8B-B14F-4D97-AF65-F5344CB8AC3E}">
        <p14:creationId xmlns:p14="http://schemas.microsoft.com/office/powerpoint/2010/main" val="3985218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No notes.</a:t>
            </a:r>
          </a:p>
          <a:p>
            <a:endParaRPr lang="lv-LV"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6</a:t>
            </a:fld>
            <a:endParaRPr lang="en-GB" dirty="0"/>
          </a:p>
        </p:txBody>
      </p:sp>
    </p:spTree>
    <p:extLst>
      <p:ext uri="{BB962C8B-B14F-4D97-AF65-F5344CB8AC3E}">
        <p14:creationId xmlns:p14="http://schemas.microsoft.com/office/powerpoint/2010/main" val="1893313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smtClean="0"/>
              <a:t>No notes.</a:t>
            </a:r>
          </a:p>
        </p:txBody>
      </p:sp>
      <p:sp>
        <p:nvSpPr>
          <p:cNvPr id="4" name="Slide Number Placeholder 3"/>
          <p:cNvSpPr>
            <a:spLocks noGrp="1"/>
          </p:cNvSpPr>
          <p:nvPr>
            <p:ph type="sldNum" sz="quarter" idx="10"/>
          </p:nvPr>
        </p:nvSpPr>
        <p:spPr/>
        <p:txBody>
          <a:bodyPr/>
          <a:lstStyle/>
          <a:p>
            <a:fld id="{E06A59AC-E7A2-4864-B1F5-DE05CC13C6BA}" type="slidenum">
              <a:rPr lang="lv-LV" smtClean="0"/>
              <a:pPr/>
              <a:t>7</a:t>
            </a:fld>
            <a:endParaRPr lang="en-GB" dirty="0"/>
          </a:p>
        </p:txBody>
      </p:sp>
    </p:spTree>
    <p:extLst>
      <p:ext uri="{BB962C8B-B14F-4D97-AF65-F5344CB8AC3E}">
        <p14:creationId xmlns:p14="http://schemas.microsoft.com/office/powerpoint/2010/main" val="11363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ltLang="en-US" sz="1200" dirty="0" smtClean="0"/>
              <a:t>Example of the payment module</a:t>
            </a:r>
            <a:endParaRPr lang="en-GB" dirty="0"/>
          </a:p>
        </p:txBody>
      </p:sp>
      <p:sp>
        <p:nvSpPr>
          <p:cNvPr id="4" name="Slide Number Placeholder 3"/>
          <p:cNvSpPr>
            <a:spLocks noGrp="1"/>
          </p:cNvSpPr>
          <p:nvPr>
            <p:ph type="sldNum" sz="quarter" idx="10"/>
          </p:nvPr>
        </p:nvSpPr>
        <p:spPr/>
        <p:txBody>
          <a:bodyPr/>
          <a:lstStyle/>
          <a:p>
            <a:fld id="{E06A59AC-E7A2-4864-B1F5-DE05CC13C6BA}" type="slidenum">
              <a:rPr lang="lv-LV" smtClean="0"/>
              <a:pPr/>
              <a:t>8</a:t>
            </a:fld>
            <a:endParaRPr lang="en-GB" dirty="0"/>
          </a:p>
        </p:txBody>
      </p:sp>
    </p:spTree>
    <p:extLst>
      <p:ext uri="{BB962C8B-B14F-4D97-AF65-F5344CB8AC3E}">
        <p14:creationId xmlns:p14="http://schemas.microsoft.com/office/powerpoint/2010/main" val="4131520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noProof="0" dirty="0" smtClean="0"/>
              <a:t>The slide contains the payments amount statistics over the years. Statistics contains the amount of each year from 2013, and the accumulative amount of up to 31.07.2017.</a:t>
            </a:r>
            <a:endParaRPr lang="en-GB" noProof="0" dirty="0" smtClean="0"/>
          </a:p>
        </p:txBody>
      </p:sp>
      <p:sp>
        <p:nvSpPr>
          <p:cNvPr id="4" name="Slide Number Placeholder 3"/>
          <p:cNvSpPr>
            <a:spLocks noGrp="1"/>
          </p:cNvSpPr>
          <p:nvPr>
            <p:ph type="sldNum" sz="quarter" idx="10"/>
          </p:nvPr>
        </p:nvSpPr>
        <p:spPr/>
        <p:txBody>
          <a:bodyPr/>
          <a:lstStyle/>
          <a:p>
            <a:fld id="{E06A59AC-E7A2-4864-B1F5-DE05CC13C6BA}" type="slidenum">
              <a:rPr lang="lv-LV" smtClean="0"/>
              <a:pPr/>
              <a:t>9</a:t>
            </a:fld>
            <a:endParaRPr lang="en-GB" dirty="0"/>
          </a:p>
        </p:txBody>
      </p:sp>
    </p:spTree>
    <p:extLst>
      <p:ext uri="{BB962C8B-B14F-4D97-AF65-F5344CB8AC3E}">
        <p14:creationId xmlns:p14="http://schemas.microsoft.com/office/powerpoint/2010/main" val="314014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9"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0"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6"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446E9D-E164-4A50-9FBA-F6D72EB5E507}"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06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55400" y="0"/>
            <a:ext cx="2833200" cy="312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4966097"/>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3543300"/>
            <a:ext cx="7772400" cy="777479"/>
          </a:xfrm>
          <a:prstGeom prst="rect">
            <a:avLst/>
          </a:prstGeom>
        </p:spPr>
        <p:txBody>
          <a:bodyPr lIns="70468" tIns="35234" rIns="70468" bIns="35234">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05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2628900"/>
            <a:ext cx="7772400" cy="720332"/>
          </a:xfrm>
        </p:spPr>
        <p:txBody>
          <a:bodyPr anchor="t">
            <a:normAutofit/>
          </a:bodyPr>
          <a:lstStyle>
            <a:lvl1pPr algn="ctr">
              <a:defRPr sz="2400" b="1" baseline="0">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18" name="Text Placeholder 17"/>
          <p:cNvSpPr>
            <a:spLocks noGrp="1"/>
          </p:cNvSpPr>
          <p:nvPr>
            <p:ph type="body" sz="quarter" idx="10"/>
          </p:nvPr>
        </p:nvSpPr>
        <p:spPr>
          <a:xfrm>
            <a:off x="685800" y="3543300"/>
            <a:ext cx="7772400" cy="685800"/>
          </a:xfrm>
        </p:spPr>
        <p:txBody>
          <a:bodyPr>
            <a:normAutofit/>
          </a:bodyPr>
          <a:lstStyle>
            <a:lvl1pPr marL="0" indent="0" algn="ctr">
              <a:buNone/>
              <a:defRPr sz="10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0" name="Text Placeholder 19"/>
          <p:cNvSpPr>
            <a:spLocks noGrp="1"/>
          </p:cNvSpPr>
          <p:nvPr>
            <p:ph type="body" sz="quarter" idx="11"/>
          </p:nvPr>
        </p:nvSpPr>
        <p:spPr>
          <a:xfrm>
            <a:off x="685800" y="4320778"/>
            <a:ext cx="7772400" cy="479822"/>
          </a:xfrm>
        </p:spPr>
        <p:txBody>
          <a:bodyPr>
            <a:normAutofit/>
          </a:bodyPr>
          <a:lstStyle>
            <a:lvl1pPr marL="0" indent="0" algn="ctr">
              <a:buNone/>
              <a:defRPr sz="10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Tree>
    <p:extLst>
      <p:ext uri="{BB962C8B-B14F-4D97-AF65-F5344CB8AC3E}">
        <p14:creationId xmlns:p14="http://schemas.microsoft.com/office/powerpoint/2010/main" val="1915595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1F7A94A6-8035-4886-9FF3-1BE481761DCC}"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219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668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18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5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352341" indent="0">
              <a:buNone/>
              <a:defRPr sz="1275">
                <a:solidFill>
                  <a:schemeClr val="tx1">
                    <a:tint val="75000"/>
                  </a:schemeClr>
                </a:solidFill>
              </a:defRPr>
            </a:lvl2pPr>
            <a:lvl3pPr marL="704681" indent="0">
              <a:buNone/>
              <a:defRPr sz="1200">
                <a:solidFill>
                  <a:schemeClr val="tx1">
                    <a:tint val="75000"/>
                  </a:schemeClr>
                </a:solidFill>
              </a:defRPr>
            </a:lvl3pPr>
            <a:lvl4pPr marL="1057024" indent="0">
              <a:buNone/>
              <a:defRPr sz="1050">
                <a:solidFill>
                  <a:schemeClr val="tx1">
                    <a:tint val="75000"/>
                  </a:schemeClr>
                </a:solidFill>
              </a:defRPr>
            </a:lvl4pPr>
            <a:lvl5pPr marL="1409364" indent="0">
              <a:buNone/>
              <a:defRPr sz="1050">
                <a:solidFill>
                  <a:schemeClr val="tx1">
                    <a:tint val="75000"/>
                  </a:schemeClr>
                </a:solidFill>
              </a:defRPr>
            </a:lvl5pPr>
            <a:lvl6pPr marL="1761705" indent="0">
              <a:buNone/>
              <a:defRPr sz="1050">
                <a:solidFill>
                  <a:schemeClr val="tx1">
                    <a:tint val="75000"/>
                  </a:schemeClr>
                </a:solidFill>
              </a:defRPr>
            </a:lvl6pPr>
            <a:lvl7pPr marL="2114047" indent="0">
              <a:buNone/>
              <a:defRPr sz="1050">
                <a:solidFill>
                  <a:schemeClr val="tx1">
                    <a:tint val="75000"/>
                  </a:schemeClr>
                </a:solidFill>
              </a:defRPr>
            </a:lvl7pPr>
            <a:lvl8pPr marL="2466386" indent="0">
              <a:buNone/>
              <a:defRPr sz="1050">
                <a:solidFill>
                  <a:schemeClr val="tx1">
                    <a:tint val="75000"/>
                  </a:schemeClr>
                </a:solidFill>
              </a:defRPr>
            </a:lvl8pPr>
            <a:lvl9pPr marL="2818729" indent="0">
              <a:buNone/>
              <a:defRPr sz="105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7F32E0CD-18FC-4DFF-8EA0-2A08BE6F92F0}"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106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7953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85750"/>
            <a:ext cx="6096000" cy="77748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0800" y="1314453"/>
            <a:ext cx="6096000" cy="3280180"/>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75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75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750">
                <a:latin typeface="Verdana" panose="020B0604030504040204" pitchFamily="34" charset="0"/>
              </a:defRPr>
            </a:lvl1pPr>
          </a:lstStyle>
          <a:p>
            <a:pPr>
              <a:defRPr/>
            </a:pPr>
            <a:fld id="{26751302-5A83-435F-ACC8-74594750E953}" type="slidenum">
              <a:rPr lang="en-US" altLang="en-US"/>
              <a:pPr>
                <a:defRPr/>
              </a:pPr>
              <a:t>‹#›</a:t>
            </a:fld>
            <a:endParaRPr lang="en-US" altLang="en-US"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98994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0808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1211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0391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5025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79652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0"/>
            <a:ext cx="6096000" cy="1038221"/>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smtClean="0"/>
              <a:t>Click to edit Master text styles</a:t>
            </a:r>
          </a:p>
        </p:txBody>
      </p:sp>
      <p:sp>
        <p:nvSpPr>
          <p:cNvPr id="10"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1"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pitchFamily="34" charset="0"/>
              </a:defRPr>
            </a:lvl1pPr>
          </a:lstStyle>
          <a:p>
            <a:pPr>
              <a:defRPr/>
            </a:pPr>
            <a:fld id="{F763EB68-99A7-41EE-A986-D3641D70D325}" type="slidenum">
              <a:rPr lang="en-US" altLang="en-US"/>
              <a:pPr>
                <a:defRPr/>
              </a:pPr>
              <a:t>‹#›</a:t>
            </a:fld>
            <a:endParaRPr lang="en-US" altLang="en-US" dirty="0"/>
          </a:p>
        </p:txBody>
      </p:sp>
      <p:pic>
        <p:nvPicPr>
          <p:cNvPr id="9"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96864" y="1"/>
            <a:ext cx="1321200" cy="146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425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8/21/2017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5" r:id="rId15"/>
    <p:sldLayoutId id="2147483666" r:id="rId16"/>
    <p:sldLayoutId id="2147483676" r:id="rId17"/>
    <p:sldLayoutId id="2147483677" r:id="rId18"/>
    <p:sldLayoutId id="2147483680" r:id="rId19"/>
    <p:sldLayoutId id="2147483681" r:id="rId20"/>
    <p:sldLayoutId id="2147483682" r:id="rId21"/>
    <p:sldLayoutId id="2147483683" r:id="rId22"/>
    <p:sldLayoutId id="2147483684" r:id="rId23"/>
    <p:sldLayoutId id="2147483685" r:id="rId2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2.xml"/><Relationship Id="rId1" Type="http://schemas.openxmlformats.org/officeDocument/2006/relationships/slideLayout" Target="../slideLayouts/slideLayout15.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hyperlink" Target="mailto:pakalpojumi@vraa.gov.lv" TargetMode="External"/><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image" Target="../media/image58.png"/><Relationship Id="rId5" Type="http://schemas.openxmlformats.org/officeDocument/2006/relationships/hyperlink" Target="http://www.vraa.gov.lv/uploads/e-pakapojumi/pfas_pieteikums_ppk_2014014.doc" TargetMode="Externa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5.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hyperlink" Target="https://viss.gov.lv/lv/Informacijai/Dokumentacija/Koplietosanas_komponentes/Maksajumu_moduli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58.png"/><Relationship Id="rId4" Type="http://schemas.openxmlformats.org/officeDocument/2006/relationships/hyperlink" Target="https://viss.gov.lv/lv/Informacijai/Dokumentacija/Koplietosanas_komponentes/Maksajumu_modulis"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hyperlink" Target="http://likumi.lv/doc.php?id=63545"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0.xml"/><Relationship Id="rId1" Type="http://schemas.openxmlformats.org/officeDocument/2006/relationships/slideLayout" Target="../slideLayouts/slideLayout14.xml"/><Relationship Id="rId5" Type="http://schemas.openxmlformats.org/officeDocument/2006/relationships/image" Target="../media/image67.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hyperlink" Target="https://viss.gov.lv/lv/Informacijai/Partneriem/Sadarbibas_proceduras/kopeja_shema_MM" TargetMode="External"/><Relationship Id="rId2" Type="http://schemas.openxmlformats.org/officeDocument/2006/relationships/notesSlide" Target="../notesSlides/notesSlide41.xml"/><Relationship Id="rId1" Type="http://schemas.openxmlformats.org/officeDocument/2006/relationships/slideLayout" Target="../slideLayouts/slideLayout15.xml"/><Relationship Id="rId6" Type="http://schemas.openxmlformats.org/officeDocument/2006/relationships/hyperlink" Target="https://viss.gov.lv/lv/Informacijai/Dokumentacija/Koplietosanas_komponentes/Maksajumu_modulis" TargetMode="External"/><Relationship Id="rId5" Type="http://schemas.openxmlformats.org/officeDocument/2006/relationships/hyperlink" Target="https://viss.gov.lv/lv/Informacijai/koplietosanas-pakalpojumi" TargetMode="External"/><Relationship Id="rId4" Type="http://schemas.openxmlformats.org/officeDocument/2006/relationships/hyperlink" Target="http://www.viss.gov.lv/"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mailto:epak@vraa.gov.lv" TargetMode="External"/><Relationship Id="rId2" Type="http://schemas.openxmlformats.org/officeDocument/2006/relationships/notesSlide" Target="../notesSlides/notesSlide42.xml"/><Relationship Id="rId1" Type="http://schemas.openxmlformats.org/officeDocument/2006/relationships/slideLayout" Target="../slideLayouts/slideLayout15.xml"/><Relationship Id="rId4" Type="http://schemas.openxmlformats.org/officeDocument/2006/relationships/image" Target="../media/image68.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7.png"/><Relationship Id="rId12" Type="http://schemas.openxmlformats.org/officeDocument/2006/relationships/image" Target="../media/image21.png"/><Relationship Id="rId2" Type="http://schemas.openxmlformats.org/officeDocument/2006/relationships/notesSlide" Target="../notesSlides/notesSlide5.xml"/><Relationship Id="rId16" Type="http://schemas.openxmlformats.org/officeDocument/2006/relationships/image" Target="../media/image25.jpeg"/><Relationship Id="rId1" Type="http://schemas.openxmlformats.org/officeDocument/2006/relationships/slideLayout" Target="../slideLayouts/slideLayout15.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png"/><Relationship Id="rId15" Type="http://schemas.openxmlformats.org/officeDocument/2006/relationships/image" Target="../media/image24.jpeg"/><Relationship Id="rId10" Type="http://schemas.openxmlformats.org/officeDocument/2006/relationships/image" Target="../media/image19.png"/><Relationship Id="rId4" Type="http://schemas.openxmlformats.org/officeDocument/2006/relationships/image" Target="../media/image14.png"/><Relationship Id="rId9" Type="http://schemas.openxmlformats.org/officeDocument/2006/relationships/image" Target="../media/image18.png"/><Relationship Id="rId14" Type="http://schemas.openxmlformats.org/officeDocument/2006/relationships/image" Target="../media/image23.png"/></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jpe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jpeg"/></Relationships>
</file>

<file path=ppt/slides/_rels/slide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40.png"/><Relationship Id="rId4"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43.png"/><Relationship Id="rId4" Type="http://schemas.openxmlformats.org/officeDocument/2006/relationships/image" Target="../media/image42.jpe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17.xml"/><Relationship Id="rId4" Type="http://schemas.openxmlformats.org/officeDocument/2006/relationships/image" Target="../media/image4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461021"/>
            <a:ext cx="8001000" cy="720329"/>
          </a:xfrm>
        </p:spPr>
        <p:txBody>
          <a:bodyPr>
            <a:noAutofit/>
          </a:bodyPr>
          <a:lstStyle/>
          <a:p>
            <a:r>
              <a:rPr lang="lv-LV" altLang="en-US" sz="1800" b="0" dirty="0" smtClean="0"/>
              <a:t>For state institutions and local governments</a:t>
            </a:r>
          </a:p>
        </p:txBody>
      </p:sp>
      <p:sp>
        <p:nvSpPr>
          <p:cNvPr id="7" name="Text Placeholder 2"/>
          <p:cNvSpPr txBox="1">
            <a:spLocks/>
          </p:cNvSpPr>
          <p:nvPr/>
        </p:nvSpPr>
        <p:spPr>
          <a:xfrm>
            <a:off x="838200" y="3028950"/>
            <a:ext cx="7772400" cy="883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05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b="1" dirty="0" smtClean="0"/>
              <a:t>How to introduce a payment module using VISS infrastructure?</a:t>
            </a:r>
            <a:endParaRPr lang="en-GB"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420797849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10</a:t>
            </a:fld>
            <a:endParaRPr lang="en-GB" altLang="en-US" dirty="0" smtClean="0"/>
          </a:p>
        </p:txBody>
      </p:sp>
      <p:sp>
        <p:nvSpPr>
          <p:cNvPr id="2" name="Content Placeholder 1"/>
          <p:cNvSpPr>
            <a:spLocks noGrp="1"/>
          </p:cNvSpPr>
          <p:nvPr>
            <p:ph idx="1"/>
          </p:nvPr>
        </p:nvSpPr>
        <p:spPr>
          <a:xfrm>
            <a:off x="2590800" y="1276350"/>
            <a:ext cx="6094800" cy="3505199"/>
          </a:xfrm>
        </p:spPr>
        <p:txBody>
          <a:bodyPr>
            <a:normAutofit fontScale="92500" lnSpcReduction="10000"/>
          </a:bodyPr>
          <a:lstStyle/>
          <a:p>
            <a:pPr marL="285750" indent="-285750">
              <a:spcBef>
                <a:spcPts val="0"/>
              </a:spcBef>
              <a:spcAft>
                <a:spcPts val="600"/>
              </a:spcAft>
              <a:buFont typeface="+mj-lt"/>
              <a:buAutoNum type="arabicPeriod"/>
            </a:pPr>
            <a:r>
              <a:rPr lang="lv-LV" sz="1200" dirty="0" smtClean="0"/>
              <a:t>Construction IS of the Ministry of Economics, </a:t>
            </a:r>
            <a:r>
              <a:rPr lang="lv-LV" sz="1200" b="1" dirty="0">
                <a:solidFill>
                  <a:srgbClr val="3E5E9F"/>
                </a:solidFill>
              </a:rPr>
              <a:t>bis.gov.lv</a:t>
            </a:r>
          </a:p>
          <a:p>
            <a:pPr marL="285750" indent="-285750">
              <a:spcBef>
                <a:spcPts val="0"/>
              </a:spcBef>
              <a:spcAft>
                <a:spcPts val="600"/>
              </a:spcAft>
              <a:buFont typeface="+mj-lt"/>
              <a:buAutoNum type="arabicPeriod"/>
            </a:pPr>
            <a:r>
              <a:rPr lang="lv-LV" sz="1200" dirty="0"/>
              <a:t>Latvian National Library Digital Library portal, </a:t>
            </a:r>
            <a:r>
              <a:rPr lang="lv-LV" sz="1200" b="1" dirty="0">
                <a:solidFill>
                  <a:srgbClr val="3E5E9F"/>
                </a:solidFill>
              </a:rPr>
              <a:t>digi.lndb.lv</a:t>
            </a:r>
          </a:p>
          <a:p>
            <a:pPr marL="285750" indent="-285750">
              <a:spcBef>
                <a:spcPts val="0"/>
              </a:spcBef>
              <a:spcAft>
                <a:spcPts val="600"/>
              </a:spcAft>
              <a:buFont typeface="+mj-lt"/>
              <a:buAutoNum type="arabicPeriod"/>
            </a:pPr>
            <a:r>
              <a:rPr lang="lv-LV" sz="1200" dirty="0"/>
              <a:t>E-service system of the Ministry of Agriculture, </a:t>
            </a:r>
            <a:r>
              <a:rPr lang="lv-LV" sz="1200" b="1" dirty="0">
                <a:solidFill>
                  <a:srgbClr val="3E5E9F"/>
                </a:solidFill>
              </a:rPr>
              <a:t>eps.zm.gov.lv</a:t>
            </a:r>
          </a:p>
          <a:p>
            <a:pPr marL="285750" indent="-285750">
              <a:spcBef>
                <a:spcPts val="0"/>
              </a:spcBef>
              <a:spcAft>
                <a:spcPts val="600"/>
              </a:spcAft>
              <a:buFont typeface="+mj-lt"/>
              <a:buAutoNum type="arabicPeriod"/>
            </a:pPr>
            <a:r>
              <a:rPr lang="lv-LV" sz="1200" dirty="0"/>
              <a:t>E-service portal of the Patent Office, </a:t>
            </a:r>
            <a:r>
              <a:rPr lang="lv-LV" sz="1200" b="1" dirty="0">
                <a:solidFill>
                  <a:srgbClr val="3E5E9F"/>
                </a:solidFill>
              </a:rPr>
              <a:t>eservices.lrpv.gov.lv</a:t>
            </a:r>
          </a:p>
          <a:p>
            <a:pPr marL="285750" indent="-285750">
              <a:spcBef>
                <a:spcPts val="0"/>
              </a:spcBef>
              <a:spcAft>
                <a:spcPts val="600"/>
              </a:spcAft>
              <a:buFont typeface="+mj-lt"/>
              <a:buAutoNum type="arabicPeriod"/>
            </a:pPr>
            <a:r>
              <a:rPr lang="lv-LV" sz="1200" dirty="0"/>
              <a:t>Geolatvija.lv portal, </a:t>
            </a:r>
            <a:r>
              <a:rPr lang="lv-LV" sz="1200" b="1" dirty="0">
                <a:solidFill>
                  <a:srgbClr val="3E5E9F"/>
                </a:solidFill>
              </a:rPr>
              <a:t>geolatvija.lv</a:t>
            </a:r>
          </a:p>
          <a:p>
            <a:pPr marL="285750" indent="-285750">
              <a:spcBef>
                <a:spcPts val="0"/>
              </a:spcBef>
              <a:spcAft>
                <a:spcPts val="600"/>
              </a:spcAft>
              <a:buFont typeface="+mj-lt"/>
              <a:buAutoNum type="arabicPeriod"/>
            </a:pPr>
            <a:r>
              <a:rPr lang="lv-LV" sz="1200" dirty="0"/>
              <a:t>Electronic auction portal (Court Administration), </a:t>
            </a:r>
            <a:r>
              <a:rPr lang="lv-LV" sz="1200" b="1" dirty="0">
                <a:solidFill>
                  <a:srgbClr val="3E5E9F"/>
                </a:solidFill>
              </a:rPr>
              <a:t>izsoles.ta.gov.lv</a:t>
            </a:r>
          </a:p>
          <a:p>
            <a:pPr marL="285750" indent="-285750">
              <a:spcBef>
                <a:spcPts val="0"/>
              </a:spcBef>
              <a:spcAft>
                <a:spcPts val="600"/>
              </a:spcAft>
              <a:buFont typeface="+mj-lt"/>
              <a:buAutoNum type="arabicPeriod"/>
            </a:pPr>
            <a:r>
              <a:rPr lang="lv-LV" sz="1200" dirty="0"/>
              <a:t>Portal of the National Archives, </a:t>
            </a:r>
            <a:r>
              <a:rPr lang="lv-LV" sz="1200" b="1" dirty="0" smtClean="0">
                <a:solidFill>
                  <a:srgbClr val="3E5E9F"/>
                </a:solidFill>
              </a:rPr>
              <a:t>arhivi.gov.lv</a:t>
            </a:r>
            <a:endParaRPr lang="en-GB" sz="1200" b="1" dirty="0" smtClean="0">
              <a:solidFill>
                <a:srgbClr val="3E5E9F"/>
              </a:solidFill>
            </a:endParaRPr>
          </a:p>
          <a:p>
            <a:pPr marL="285750" indent="-285750">
              <a:spcBef>
                <a:spcPts val="0"/>
              </a:spcBef>
              <a:spcAft>
                <a:spcPts val="600"/>
              </a:spcAft>
              <a:buFont typeface="+mj-lt"/>
              <a:buAutoNum type="arabicPeriod"/>
            </a:pPr>
            <a:r>
              <a:rPr lang="lv-LV" sz="1200" dirty="0" smtClean="0"/>
              <a:t>SLS portal </a:t>
            </a:r>
            <a:r>
              <a:rPr lang="lv-LV" sz="1200" b="1" dirty="0" smtClean="0">
                <a:solidFill>
                  <a:srgbClr val="3E5E9F"/>
                </a:solidFill>
              </a:rPr>
              <a:t>kadastrs.lv</a:t>
            </a:r>
          </a:p>
          <a:p>
            <a:pPr marL="285750" indent="-285750">
              <a:spcBef>
                <a:spcPts val="0"/>
              </a:spcBef>
              <a:spcAft>
                <a:spcPts val="600"/>
              </a:spcAft>
              <a:buFont typeface="+mj-lt"/>
              <a:buAutoNum type="arabicPeriod"/>
            </a:pPr>
            <a:r>
              <a:rPr lang="lv-LV" sz="1200" dirty="0" smtClean="0"/>
              <a:t>Portal </a:t>
            </a:r>
            <a:r>
              <a:rPr lang="lv-LV" sz="1200" b="1" dirty="0" smtClean="0">
                <a:solidFill>
                  <a:srgbClr val="3E5E9F"/>
                </a:solidFill>
              </a:rPr>
              <a:t>krajobligacijas.lv</a:t>
            </a:r>
            <a:endParaRPr lang="en-GB" sz="1200" b="1" dirty="0">
              <a:solidFill>
                <a:srgbClr val="3E5E9F"/>
              </a:solidFill>
            </a:endParaRPr>
          </a:p>
          <a:p>
            <a:pPr marL="285750" indent="-285750">
              <a:spcBef>
                <a:spcPts val="0"/>
              </a:spcBef>
              <a:spcAft>
                <a:spcPts val="600"/>
              </a:spcAft>
              <a:buFont typeface="+mj-lt"/>
              <a:buAutoNum type="arabicPeriod"/>
            </a:pPr>
            <a:r>
              <a:rPr lang="lv-LV" sz="1200" dirty="0" smtClean="0"/>
              <a:t>Portal </a:t>
            </a:r>
            <a:r>
              <a:rPr lang="lv-LV" sz="1200" b="1" dirty="0">
                <a:solidFill>
                  <a:srgbClr val="3E5E9F"/>
                </a:solidFill>
              </a:rPr>
              <a:t>Latvija.lv</a:t>
            </a:r>
            <a:endParaRPr lang="en-GB" sz="1200" b="1" dirty="0">
              <a:solidFill>
                <a:srgbClr val="3E5E9F"/>
              </a:solidFill>
            </a:endParaRPr>
          </a:p>
          <a:p>
            <a:pPr marL="285750" indent="-285750">
              <a:spcBef>
                <a:spcPts val="0"/>
              </a:spcBef>
              <a:spcAft>
                <a:spcPts val="600"/>
              </a:spcAft>
              <a:buFont typeface="+mj-lt"/>
              <a:buAutoNum type="arabicPeriod"/>
            </a:pPr>
            <a:r>
              <a:rPr lang="lv-LV" sz="1200" dirty="0"/>
              <a:t>Joint catalogue of national museum collection, </a:t>
            </a:r>
            <a:r>
              <a:rPr lang="lv-LV" sz="1200" b="1" dirty="0">
                <a:solidFill>
                  <a:srgbClr val="3E5E9F"/>
                </a:solidFill>
              </a:rPr>
              <a:t>nmkk.lv</a:t>
            </a:r>
            <a:endParaRPr lang="en-GB" sz="1200" b="1" dirty="0">
              <a:solidFill>
                <a:srgbClr val="3E5E9F"/>
              </a:solidFill>
            </a:endParaRPr>
          </a:p>
          <a:p>
            <a:pPr marL="285750" indent="-285750">
              <a:spcBef>
                <a:spcPts val="0"/>
              </a:spcBef>
              <a:spcAft>
                <a:spcPts val="600"/>
              </a:spcAft>
              <a:buFont typeface="+mj-lt"/>
              <a:buAutoNum type="arabicPeriod"/>
            </a:pPr>
            <a:r>
              <a:rPr sz="1200" dirty="0"/>
              <a:t>Business register portal, </a:t>
            </a:r>
            <a:r>
              <a:rPr lang="lv-LV" sz="1200" b="1" dirty="0" smtClean="0">
                <a:solidFill>
                  <a:srgbClr val="3E5E9F"/>
                </a:solidFill>
              </a:rPr>
              <a:t>ur.gov.lv </a:t>
            </a:r>
            <a:endParaRPr lang="en-GB" sz="1200" b="1" dirty="0">
              <a:solidFill>
                <a:srgbClr val="3E5E9F"/>
              </a:solidFill>
            </a:endParaRPr>
          </a:p>
          <a:p>
            <a:pPr marL="285750" indent="-285750">
              <a:spcBef>
                <a:spcPts val="0"/>
              </a:spcBef>
              <a:spcAft>
                <a:spcPts val="600"/>
              </a:spcAft>
              <a:buFont typeface="+mj-lt"/>
              <a:buAutoNum type="arabicPeriod"/>
            </a:pPr>
            <a:r>
              <a:rPr lang="lv-LV" sz="1200" dirty="0"/>
              <a:t>Portal of the State Unified Computerised Land Register, </a:t>
            </a:r>
            <a:r>
              <a:rPr lang="lv-LV" sz="1200" b="1" dirty="0" smtClean="0">
                <a:solidFill>
                  <a:srgbClr val="3E5E9F"/>
                </a:solidFill>
              </a:rPr>
              <a:t>zemesgramata.lv</a:t>
            </a:r>
            <a:endParaRPr lang="en-GB" sz="1200" b="1" dirty="0">
              <a:solidFill>
                <a:srgbClr val="3E5E9F"/>
              </a:solidFill>
            </a:endParaRPr>
          </a:p>
          <a:p>
            <a:pPr>
              <a:spcBef>
                <a:spcPts val="0"/>
              </a:spcBef>
              <a:spcAft>
                <a:spcPts val="600"/>
              </a:spcAft>
            </a:pPr>
            <a:r>
              <a:rPr lang="en-GB" sz="1200" dirty="0"/>
              <a:t>14</a:t>
            </a:r>
            <a:r>
              <a:rPr lang="en-GB" sz="1200" dirty="0" smtClean="0"/>
              <a:t>. </a:t>
            </a:r>
            <a:r>
              <a:rPr lang="en-US" sz="1200" dirty="0"/>
              <a:t>Jurmala City Council service </a:t>
            </a:r>
            <a:r>
              <a:rPr lang="en-US" sz="1200" dirty="0" smtClean="0"/>
              <a:t>portal, </a:t>
            </a:r>
            <a:r>
              <a:rPr lang="lv-LV" sz="1200" b="1" dirty="0" err="1">
                <a:solidFill>
                  <a:srgbClr val="3E5E9F"/>
                </a:solidFill>
              </a:rPr>
              <a:t>epakalpojumi.jurmala.lv</a:t>
            </a:r>
            <a:endParaRPr lang="lv-LV" sz="1200" b="1" dirty="0">
              <a:solidFill>
                <a:srgbClr val="3E5E9F"/>
              </a:solidFill>
            </a:endParaRPr>
          </a:p>
          <a:p>
            <a:pPr>
              <a:spcBef>
                <a:spcPts val="0"/>
              </a:spcBef>
              <a:spcAft>
                <a:spcPts val="600"/>
              </a:spcAft>
            </a:pPr>
            <a:r>
              <a:rPr lang="en-GB" sz="1200" dirty="0" smtClean="0"/>
              <a:t>15. </a:t>
            </a:r>
            <a:r>
              <a:rPr lang="en-GB" sz="1200" dirty="0"/>
              <a:t>SRS </a:t>
            </a:r>
            <a:r>
              <a:rPr lang="lv-LV" sz="1200" dirty="0"/>
              <a:t>Electronic declaration </a:t>
            </a:r>
            <a:r>
              <a:rPr lang="lv-LV" sz="1200" dirty="0" smtClean="0"/>
              <a:t>system</a:t>
            </a:r>
            <a:r>
              <a:rPr lang="en-US" sz="1200" dirty="0" smtClean="0"/>
              <a:t>, </a:t>
            </a:r>
            <a:r>
              <a:rPr lang="lv-LV" sz="1200" b="1" dirty="0" err="1">
                <a:solidFill>
                  <a:srgbClr val="3E5E9F"/>
                </a:solidFill>
              </a:rPr>
              <a:t>eds.vid.gov.lv</a:t>
            </a:r>
            <a:r>
              <a:rPr lang="lv-LV" sz="1200" dirty="0"/>
              <a:t> </a:t>
            </a:r>
          </a:p>
          <a:p>
            <a:pPr>
              <a:spcBef>
                <a:spcPts val="0"/>
              </a:spcBef>
              <a:spcAft>
                <a:spcPts val="600"/>
              </a:spcAft>
            </a:pPr>
            <a:endParaRPr lang="en-GB" sz="1200" dirty="0"/>
          </a:p>
          <a:p>
            <a:pPr>
              <a:spcBef>
                <a:spcPts val="0"/>
              </a:spcBef>
              <a:spcAft>
                <a:spcPts val="600"/>
              </a:spcAft>
            </a:pPr>
            <a:endParaRPr lang="en-GB" sz="1200" b="1" dirty="0" smtClean="0">
              <a:solidFill>
                <a:srgbClr val="ADDE61"/>
              </a:solidFill>
            </a:endParaRPr>
          </a:p>
        </p:txBody>
      </p:sp>
      <p:sp>
        <p:nvSpPr>
          <p:cNvPr id="10" name="Title 1"/>
          <p:cNvSpPr txBox="1">
            <a:spLocks/>
          </p:cNvSpPr>
          <p:nvPr/>
        </p:nvSpPr>
        <p:spPr>
          <a:xfrm>
            <a:off x="2590800" y="2857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a:t>The payment module is used</a:t>
            </a:r>
            <a:r>
              <a:rPr dirty="0"/>
              <a:t/>
            </a:r>
            <a:br>
              <a:rPr dirty="0"/>
            </a:br>
            <a:r>
              <a:rPr lang="lv-LV" altLang="en-US" sz="2400" dirty="0" err="1"/>
              <a:t>on</a:t>
            </a:r>
            <a:r>
              <a:rPr lang="lv-LV" altLang="en-US" sz="2400" dirty="0"/>
              <a:t> </a:t>
            </a:r>
            <a:r>
              <a:rPr lang="lv-LV" altLang="en-US" sz="2400" dirty="0" smtClean="0"/>
              <a:t>1</a:t>
            </a:r>
            <a:r>
              <a:rPr lang="en-US" altLang="en-US" sz="2400" smtClean="0"/>
              <a:t>5</a:t>
            </a:r>
            <a:r>
              <a:rPr lang="lv-LV" altLang="en-US" sz="2400" dirty="0"/>
              <a:t> portals</a:t>
            </a:r>
            <a:endParaRPr lang="en-GB" altLang="en-US" sz="2400" dirty="0" smtClean="0"/>
          </a:p>
        </p:txBody>
      </p:sp>
    </p:spTree>
    <p:extLst>
      <p:ext uri="{BB962C8B-B14F-4D97-AF65-F5344CB8AC3E}">
        <p14:creationId xmlns:p14="http://schemas.microsoft.com/office/powerpoint/2010/main" val="264029285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11</a:t>
            </a:fld>
            <a:endParaRPr lang="en-GB" altLang="en-US" dirty="0" smtClean="0"/>
          </a:p>
        </p:txBody>
      </p:sp>
      <p:pic>
        <p:nvPicPr>
          <p:cNvPr id="4" name="Picture 2" descr="C:\Users\Linda\Desktop\VRAA_ikonas_2610\VRAA_uzturesana.png"/>
          <p:cNvPicPr>
            <a:picLocks noChangeAspect="1" noChangeArrowheads="1"/>
          </p:cNvPicPr>
          <p:nvPr/>
        </p:nvPicPr>
        <p:blipFill>
          <a:blip r:embed="rId3" cstate="print"/>
          <a:srcRect/>
          <a:stretch>
            <a:fillRect/>
          </a:stretch>
        </p:blipFill>
        <p:spPr bwMode="auto">
          <a:xfrm>
            <a:off x="2590800" y="1809250"/>
            <a:ext cx="1296000" cy="1080000"/>
          </a:xfrm>
          <a:prstGeom prst="rect">
            <a:avLst/>
          </a:prstGeom>
          <a:noFill/>
        </p:spPr>
      </p:pic>
      <p:sp>
        <p:nvSpPr>
          <p:cNvPr id="7" name="Title 1"/>
          <p:cNvSpPr>
            <a:spLocks noGrp="1"/>
          </p:cNvSpPr>
          <p:nvPr>
            <p:ph type="title"/>
          </p:nvPr>
        </p:nvSpPr>
        <p:spPr>
          <a:xfrm>
            <a:off x="2590800" y="2981325"/>
            <a:ext cx="5943600" cy="1266825"/>
          </a:xfrm>
        </p:spPr>
        <p:txBody>
          <a:bodyPr>
            <a:normAutofit/>
          </a:bodyPr>
          <a:lstStyle/>
          <a:p>
            <a:r>
              <a:rPr lang="lv-LV" altLang="en-US" sz="2400" dirty="0" smtClean="0"/>
              <a:t>What is the functionality of a </a:t>
            </a:r>
            <a:r>
              <a:rPr lang="lv-LV" altLang="en-US" sz="2400" dirty="0" err="1" smtClean="0"/>
              <a:t>payment</a:t>
            </a:r>
            <a:r>
              <a:rPr lang="lv-LV" altLang="en-US" sz="2400" dirty="0" smtClean="0"/>
              <a:t> </a:t>
            </a:r>
            <a:r>
              <a:rPr lang="lv-LV" altLang="en-US" sz="2400" dirty="0" err="1" smtClean="0"/>
              <a:t>module</a:t>
            </a:r>
            <a:r>
              <a:rPr lang="lv-LV" altLang="en-US" sz="2400" dirty="0" smtClean="0"/>
              <a:t>?</a:t>
            </a:r>
            <a:endParaRPr lang="en-GB" sz="2400" dirty="0"/>
          </a:p>
        </p:txBody>
      </p:sp>
    </p:spTree>
    <p:extLst>
      <p:ext uri="{BB962C8B-B14F-4D97-AF65-F5344CB8AC3E}">
        <p14:creationId xmlns:p14="http://schemas.microsoft.com/office/powerpoint/2010/main" val="352130947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Action of the payment module</a:t>
            </a:r>
          </a:p>
        </p:txBody>
      </p:sp>
      <p:grpSp>
        <p:nvGrpSpPr>
          <p:cNvPr id="4" name="Group 3"/>
          <p:cNvGrpSpPr/>
          <p:nvPr/>
        </p:nvGrpSpPr>
        <p:grpSpPr>
          <a:xfrm>
            <a:off x="205789" y="2228856"/>
            <a:ext cx="1350050" cy="1181665"/>
            <a:chOff x="425025" y="1426311"/>
            <a:chExt cx="1350050" cy="1181665"/>
          </a:xfrm>
        </p:grpSpPr>
        <p:sp>
          <p:nvSpPr>
            <p:cNvPr id="10" name="TextBox 9"/>
            <p:cNvSpPr txBox="1"/>
            <p:nvPr/>
          </p:nvSpPr>
          <p:spPr>
            <a:xfrm>
              <a:off x="425025" y="2146311"/>
              <a:ext cx="1350050" cy="461665"/>
            </a:xfrm>
            <a:prstGeom prst="rect">
              <a:avLst/>
            </a:prstGeom>
            <a:noFill/>
          </p:spPr>
          <p:txBody>
            <a:bodyPr wrap="none" rtlCol="0">
              <a:spAutoFit/>
            </a:bodyPr>
            <a:lstStyle/>
            <a:p>
              <a:pPr algn="ctr"/>
              <a:r>
                <a:rPr lang="lv-LV" sz="1200" dirty="0" smtClean="0">
                  <a:latin typeface="Verdana" pitchFamily="34" charset="0"/>
                </a:rPr>
                <a:t>E-service</a:t>
              </a:r>
            </a:p>
            <a:p>
              <a:pPr algn="ctr"/>
              <a:r>
                <a:rPr lang="lv-LV" sz="1200" dirty="0" smtClean="0">
                  <a:latin typeface="Verdana" pitchFamily="34" charset="0"/>
                </a:rPr>
                <a:t>user</a:t>
              </a:r>
              <a:endParaRPr lang="en-GB" sz="1200" dirty="0">
                <a:latin typeface="Verdana" pitchFamily="34" charset="0"/>
                <a:ea typeface="Verdana" pitchFamily="34" charset="0"/>
                <a:cs typeface="Verdana" pitchFamily="34"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050" y="1426311"/>
              <a:ext cx="863999" cy="720000"/>
            </a:xfrm>
            <a:prstGeom prst="rect">
              <a:avLst/>
            </a:prstGeom>
          </p:spPr>
        </p:pic>
      </p:grpSp>
      <p:sp>
        <p:nvSpPr>
          <p:cNvPr id="3" name="TextBox 2"/>
          <p:cNvSpPr txBox="1"/>
          <p:nvPr/>
        </p:nvSpPr>
        <p:spPr>
          <a:xfrm>
            <a:off x="2195874" y="1448552"/>
            <a:ext cx="1245854" cy="338554"/>
          </a:xfrm>
          <a:prstGeom prst="rect">
            <a:avLst/>
          </a:prstGeom>
          <a:noFill/>
        </p:spPr>
        <p:txBody>
          <a:bodyPr wrap="none" rtlCol="0">
            <a:spAutoFit/>
          </a:bodyPr>
          <a:lstStyle/>
          <a:p>
            <a:pPr algn="ctr"/>
            <a:r>
              <a:rPr lang="lv-LV" sz="1600" dirty="0" smtClean="0">
                <a:latin typeface="Verdana" panose="020B0604030504040204" pitchFamily="34" charset="0"/>
              </a:rPr>
              <a:t>Institution</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33" name="TextBox 32"/>
          <p:cNvSpPr txBox="1"/>
          <p:nvPr/>
        </p:nvSpPr>
        <p:spPr>
          <a:xfrm>
            <a:off x="4203850" y="1448552"/>
            <a:ext cx="2577950" cy="338554"/>
          </a:xfrm>
          <a:prstGeom prst="rect">
            <a:avLst/>
          </a:prstGeom>
          <a:noFill/>
        </p:spPr>
        <p:txBody>
          <a:bodyPr wrap="none" rtlCol="0">
            <a:spAutoFit/>
          </a:bodyPr>
          <a:lstStyle/>
          <a:p>
            <a:pPr algn="ctr"/>
            <a:r>
              <a:rPr lang="lv-LV" sz="1600" dirty="0" smtClean="0">
                <a:latin typeface="Verdana" panose="020B0604030504040204" pitchFamily="34" charset="0"/>
              </a:rPr>
              <a:t>SRDA payment module</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7651740" y="1448552"/>
            <a:ext cx="700833" cy="338554"/>
          </a:xfrm>
          <a:prstGeom prst="rect">
            <a:avLst/>
          </a:prstGeom>
          <a:noFill/>
        </p:spPr>
        <p:txBody>
          <a:bodyPr wrap="none" rtlCol="0">
            <a:spAutoFit/>
          </a:bodyPr>
          <a:lstStyle/>
          <a:p>
            <a:pPr algn="ctr"/>
            <a:r>
              <a:rPr lang="lv-LV" sz="1600" dirty="0" smtClean="0">
                <a:latin typeface="Verdana" panose="020B0604030504040204" pitchFamily="34" charset="0"/>
              </a:rPr>
              <a:t>Bank</a:t>
            </a:r>
            <a:endParaRPr lang="en-GB" sz="1600" dirty="0">
              <a:latin typeface="Verdana" panose="020B0604030504040204" pitchFamily="34" charset="0"/>
              <a:ea typeface="Verdana" panose="020B0604030504040204" pitchFamily="34" charset="0"/>
              <a:cs typeface="Verdana" panose="020B0604030504040204" pitchFamily="34" charset="0"/>
            </a:endParaRPr>
          </a:p>
        </p:txBody>
      </p:sp>
      <p:sp>
        <p:nvSpPr>
          <p:cNvPr id="59" name="Rectangle 58"/>
          <p:cNvSpPr/>
          <p:nvPr/>
        </p:nvSpPr>
        <p:spPr>
          <a:xfrm>
            <a:off x="6555323" y="3464007"/>
            <a:ext cx="577986" cy="169277"/>
          </a:xfrm>
          <a:prstGeom prst="rect">
            <a:avLst/>
          </a:prstGeom>
        </p:spPr>
        <p:txBody>
          <a:bodyPr wrap="square" lIns="0" tIns="0" rIns="0" bIns="0">
            <a:spAutoFit/>
          </a:bodyPr>
          <a:lstStyle/>
          <a:p>
            <a:pPr algn="ctr"/>
            <a:r>
              <a:rPr lang="lv-LV" sz="1100" dirty="0" smtClean="0">
                <a:latin typeface="Verdana" panose="020B0604030504040204" pitchFamily="34" charset="0"/>
              </a:rPr>
              <a:t>Status</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cxnSp>
        <p:nvCxnSpPr>
          <p:cNvPr id="68" name="Straight Arrow Connector 67"/>
          <p:cNvCxnSpPr/>
          <p:nvPr/>
        </p:nvCxnSpPr>
        <p:spPr>
          <a:xfrm flipH="1">
            <a:off x="6448316" y="3633284"/>
            <a:ext cx="792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grpSp>
        <p:nvGrpSpPr>
          <p:cNvPr id="87" name="Group 86"/>
          <p:cNvGrpSpPr/>
          <p:nvPr/>
        </p:nvGrpSpPr>
        <p:grpSpPr>
          <a:xfrm>
            <a:off x="3810000" y="3404684"/>
            <a:ext cx="648000" cy="457200"/>
            <a:chOff x="3810000" y="3410732"/>
            <a:chExt cx="648000" cy="457200"/>
          </a:xfrm>
        </p:grpSpPr>
        <p:cxnSp>
          <p:nvCxnSpPr>
            <p:cNvPr id="77" name="Straight Arrow Connector 76"/>
            <p:cNvCxnSpPr/>
            <p:nvPr/>
          </p:nvCxnSpPr>
          <p:spPr>
            <a:xfrm flipH="1">
              <a:off x="3810000" y="3410732"/>
              <a:ext cx="648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H="1">
              <a:off x="3810000" y="3867932"/>
              <a:ext cx="648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9" name="Straight Arrow Connector 78"/>
          <p:cNvCxnSpPr/>
          <p:nvPr/>
        </p:nvCxnSpPr>
        <p:spPr>
          <a:xfrm>
            <a:off x="3810000" y="2370407"/>
            <a:ext cx="648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a:off x="6448316" y="2370407"/>
            <a:ext cx="792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rot="1800000" flipH="1">
            <a:off x="1261639" y="3633284"/>
            <a:ext cx="504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9800000">
            <a:off x="1261639" y="2370407"/>
            <a:ext cx="504000" cy="0"/>
          </a:xfrm>
          <a:prstGeom prst="straightConnector1">
            <a:avLst/>
          </a:prstGeom>
          <a:ln w="15875">
            <a:solidFill>
              <a:srgbClr val="A9B1C1"/>
            </a:solidFill>
            <a:tailEnd type="triangle"/>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1828800" y="1881141"/>
            <a:ext cx="1980000" cy="978532"/>
            <a:chOff x="1828800" y="1881141"/>
            <a:chExt cx="1980000" cy="978532"/>
          </a:xfrm>
        </p:grpSpPr>
        <p:sp>
          <p:nvSpPr>
            <p:cNvPr id="21" name="Rounded Rectangle 20"/>
            <p:cNvSpPr/>
            <p:nvPr/>
          </p:nvSpPr>
          <p:spPr>
            <a:xfrm>
              <a:off x="1828800" y="1881141"/>
              <a:ext cx="1980000" cy="978532"/>
            </a:xfrm>
            <a:prstGeom prst="roundRect">
              <a:avLst>
                <a:gd name="adj" fmla="val 7029"/>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t"/>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6" name="Rounded Rectangle 35"/>
            <p:cNvSpPr/>
            <p:nvPr/>
          </p:nvSpPr>
          <p:spPr>
            <a:xfrm>
              <a:off x="2368353" y="2266950"/>
              <a:ext cx="900895" cy="249318"/>
            </a:xfrm>
            <a:prstGeom prst="roundRect">
              <a:avLst>
                <a:gd name="adj" fmla="val 18596"/>
              </a:avLst>
            </a:prstGeom>
            <a:solidFill>
              <a:srgbClr val="A9B1C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lv-LV" sz="1200" dirty="0" smtClean="0">
                  <a:solidFill>
                    <a:schemeClr val="bg1"/>
                  </a:solidFill>
                  <a:latin typeface="Verdana" panose="020B0604030504040204" pitchFamily="34" charset="0"/>
                </a:rPr>
                <a:t>Pay</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5"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l="15640" t="12587" r="21381" b="11839"/>
            <a:stretch/>
          </p:blipFill>
          <p:spPr>
            <a:xfrm>
              <a:off x="3043486" y="2325768"/>
              <a:ext cx="381000" cy="381000"/>
            </a:xfrm>
            <a:prstGeom prst="rect">
              <a:avLst/>
            </a:prstGeom>
          </p:spPr>
        </p:pic>
        <p:sp>
          <p:nvSpPr>
            <p:cNvPr id="38" name="Rectangle 37"/>
            <p:cNvSpPr/>
            <p:nvPr/>
          </p:nvSpPr>
          <p:spPr>
            <a:xfrm>
              <a:off x="2077251" y="1885951"/>
              <a:ext cx="1483099" cy="261610"/>
            </a:xfrm>
            <a:prstGeom prst="rect">
              <a:avLst/>
            </a:prstGeom>
          </p:spPr>
          <p:txBody>
            <a:bodyPr wrap="none">
              <a:spAutoFit/>
            </a:bodyPr>
            <a:lstStyle/>
            <a:p>
              <a:pPr algn="ctr"/>
              <a:r>
                <a:rPr lang="lv-LV" sz="1100" dirty="0">
                  <a:solidFill>
                    <a:srgbClr val="A9B1C1"/>
                  </a:solidFill>
                  <a:latin typeface="Verdana" panose="020B0604030504040204" pitchFamily="34" charset="0"/>
                </a:rPr>
                <a:t>Payment initiated</a:t>
              </a:r>
            </a:p>
          </p:txBody>
        </p:sp>
      </p:grpSp>
      <p:grpSp>
        <p:nvGrpSpPr>
          <p:cNvPr id="93" name="Group 92"/>
          <p:cNvGrpSpPr/>
          <p:nvPr/>
        </p:nvGrpSpPr>
        <p:grpSpPr>
          <a:xfrm>
            <a:off x="4461330" y="1881141"/>
            <a:ext cx="1980000" cy="978532"/>
            <a:chOff x="4461330" y="1881141"/>
            <a:chExt cx="1980000" cy="978532"/>
          </a:xfrm>
        </p:grpSpPr>
        <p:sp>
          <p:nvSpPr>
            <p:cNvPr id="37" name="Rounded Rectangle 36"/>
            <p:cNvSpPr/>
            <p:nvPr/>
          </p:nvSpPr>
          <p:spPr>
            <a:xfrm>
              <a:off x="4461330" y="1881141"/>
              <a:ext cx="1980000" cy="978532"/>
            </a:xfrm>
            <a:prstGeom prst="roundRect">
              <a:avLst>
                <a:gd name="adj" fmla="val 7029"/>
              </a:avLst>
            </a:prstGeom>
            <a:solidFill>
              <a:schemeClr val="bg1"/>
            </a:solidFill>
            <a:ln w="19050">
              <a:solidFill>
                <a:srgbClr val="A6D86E"/>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39" name="Rectangle 38"/>
            <p:cNvSpPr/>
            <p:nvPr/>
          </p:nvSpPr>
          <p:spPr>
            <a:xfrm>
              <a:off x="4472425" y="1885951"/>
              <a:ext cx="1957810" cy="261610"/>
            </a:xfrm>
            <a:prstGeom prst="rect">
              <a:avLst/>
            </a:prstGeom>
          </p:spPr>
          <p:txBody>
            <a:bodyPr wrap="square" lIns="0" rIns="0">
              <a:spAutoFit/>
            </a:bodyPr>
            <a:lstStyle/>
            <a:p>
              <a:pPr algn="ctr"/>
              <a:r>
                <a:rPr lang="lv-LV" sz="1100" dirty="0" smtClean="0">
                  <a:solidFill>
                    <a:srgbClr val="A9B1C1"/>
                  </a:solidFill>
                  <a:latin typeface="Verdana" panose="020B0604030504040204" pitchFamily="34" charset="0"/>
                </a:rPr>
                <a:t>Payment system window</a:t>
              </a:r>
            </a:p>
          </p:txBody>
        </p:sp>
        <p:sp>
          <p:nvSpPr>
            <p:cNvPr id="40" name="Rectangle 39"/>
            <p:cNvSpPr/>
            <p:nvPr/>
          </p:nvSpPr>
          <p:spPr>
            <a:xfrm>
              <a:off x="4472425" y="2164477"/>
              <a:ext cx="1852175" cy="600164"/>
            </a:xfrm>
            <a:prstGeom prst="rect">
              <a:avLst/>
            </a:prstGeom>
          </p:spPr>
          <p:txBody>
            <a:bodyPr wrap="square">
              <a:spAutoFit/>
            </a:bodyPr>
            <a:lstStyle/>
            <a:p>
              <a:r>
                <a:rPr lang="lv-LV" sz="1100" dirty="0" smtClean="0">
                  <a:latin typeface="Verdana" panose="020B0604030504040204" pitchFamily="34" charset="0"/>
                </a:rPr>
                <a:t>Choice options:</a:t>
              </a:r>
            </a:p>
            <a:p>
              <a:pPr marL="228600" indent="-228600">
                <a:buAutoNum type="arabicParenR"/>
              </a:pPr>
              <a:r>
                <a:rPr lang="lv-LV" sz="1100" dirty="0" smtClean="0">
                  <a:latin typeface="Verdana" panose="020B0604030504040204" pitchFamily="34" charset="0"/>
                </a:rPr>
                <a:t>Internet banking</a:t>
              </a:r>
            </a:p>
            <a:p>
              <a:pPr marL="228600" indent="-228600">
                <a:buAutoNum type="arabicParenR"/>
              </a:pPr>
              <a:r>
                <a:rPr lang="lv-LV" sz="1100" dirty="0" smtClean="0">
                  <a:latin typeface="Verdana" panose="020B0604030504040204" pitchFamily="34" charset="0"/>
                </a:rPr>
                <a:t>Payment card</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94" name="Group 93"/>
          <p:cNvGrpSpPr/>
          <p:nvPr/>
        </p:nvGrpSpPr>
        <p:grpSpPr>
          <a:xfrm>
            <a:off x="7241313" y="1881141"/>
            <a:ext cx="1521687" cy="2241743"/>
            <a:chOff x="7241313" y="1881141"/>
            <a:chExt cx="1521687" cy="2241743"/>
          </a:xfrm>
        </p:grpSpPr>
        <p:sp>
          <p:nvSpPr>
            <p:cNvPr id="49" name="Rounded Rectangle 48"/>
            <p:cNvSpPr/>
            <p:nvPr/>
          </p:nvSpPr>
          <p:spPr>
            <a:xfrm>
              <a:off x="7241313" y="1881141"/>
              <a:ext cx="1521687" cy="2241743"/>
            </a:xfrm>
            <a:prstGeom prst="roundRect">
              <a:avLst>
                <a:gd name="adj" fmla="val 4049"/>
              </a:avLst>
            </a:prstGeom>
            <a:solidFill>
              <a:schemeClr val="bg1"/>
            </a:solid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50" name="Rectangle 49"/>
            <p:cNvSpPr/>
            <p:nvPr/>
          </p:nvSpPr>
          <p:spPr>
            <a:xfrm>
              <a:off x="7282156" y="1885951"/>
              <a:ext cx="1440000" cy="261610"/>
            </a:xfrm>
            <a:prstGeom prst="rect">
              <a:avLst/>
            </a:prstGeom>
          </p:spPr>
          <p:txBody>
            <a:bodyPr>
              <a:spAutoFit/>
            </a:bodyPr>
            <a:lstStyle/>
            <a:p>
              <a:pPr algn="ctr"/>
              <a:r>
                <a:rPr lang="lv-LV" sz="1100" dirty="0" smtClean="0">
                  <a:solidFill>
                    <a:srgbClr val="A9B1C1"/>
                  </a:solidFill>
                  <a:latin typeface="Verdana" panose="020B0604030504040204" pitchFamily="34" charset="0"/>
                </a:rPr>
                <a:t>Internet banking</a:t>
              </a:r>
              <a:endParaRPr lang="en-GB" sz="1100" dirty="0">
                <a:solidFill>
                  <a:srgbClr val="A9B1C1"/>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Rectangle 50"/>
            <p:cNvSpPr/>
            <p:nvPr/>
          </p:nvSpPr>
          <p:spPr>
            <a:xfrm>
              <a:off x="7282156" y="2164477"/>
              <a:ext cx="1440000" cy="430887"/>
            </a:xfrm>
            <a:prstGeom prst="rect">
              <a:avLst/>
            </a:prstGeom>
          </p:spPr>
          <p:txBody>
            <a:bodyPr>
              <a:spAutoFit/>
            </a:bodyPr>
            <a:lstStyle/>
            <a:p>
              <a:pPr algn="ctr"/>
              <a:r>
                <a:rPr lang="lv-LV" sz="1100" dirty="0" smtClean="0">
                  <a:latin typeface="Verdana" panose="020B0604030504040204" pitchFamily="34" charset="0"/>
                </a:rPr>
                <a:t>Repeated</a:t>
              </a:r>
            </a:p>
            <a:p>
              <a:pPr algn="ctr"/>
              <a:r>
                <a:rPr lang="lv-LV" sz="1100" dirty="0" smtClean="0">
                  <a:latin typeface="Verdana" panose="020B0604030504040204" pitchFamily="34" charset="0"/>
                </a:rPr>
                <a:t>authentication</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72" name="Rectangle 71"/>
            <p:cNvSpPr/>
            <p:nvPr/>
          </p:nvSpPr>
          <p:spPr>
            <a:xfrm>
              <a:off x="7282156" y="3486150"/>
              <a:ext cx="1440000" cy="261610"/>
            </a:xfrm>
            <a:prstGeom prst="rect">
              <a:avLst/>
            </a:prstGeom>
          </p:spPr>
          <p:txBody>
            <a:bodyPr>
              <a:spAutoFit/>
            </a:bodyPr>
            <a:lstStyle/>
            <a:p>
              <a:pPr algn="ctr"/>
              <a:r>
                <a:rPr lang="lv-LV" sz="1100" dirty="0" smtClean="0">
                  <a:latin typeface="Verdana" panose="020B0604030504040204" pitchFamily="34" charset="0"/>
                </a:rPr>
                <a:t>Finish action</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92" name="Group 91"/>
          <p:cNvGrpSpPr/>
          <p:nvPr/>
        </p:nvGrpSpPr>
        <p:grpSpPr>
          <a:xfrm>
            <a:off x="4462097" y="3143684"/>
            <a:ext cx="1986219" cy="979200"/>
            <a:chOff x="4462097" y="3143684"/>
            <a:chExt cx="1986219" cy="979200"/>
          </a:xfrm>
        </p:grpSpPr>
        <p:sp>
          <p:nvSpPr>
            <p:cNvPr id="70" name="Rounded Rectangle 69"/>
            <p:cNvSpPr/>
            <p:nvPr/>
          </p:nvSpPr>
          <p:spPr>
            <a:xfrm>
              <a:off x="4462097" y="3143684"/>
              <a:ext cx="1980000" cy="979200"/>
            </a:xfrm>
            <a:prstGeom prst="roundRect">
              <a:avLst>
                <a:gd name="adj" fmla="val 7029"/>
              </a:avLst>
            </a:prstGeom>
            <a:solidFill>
              <a:schemeClr val="bg1"/>
            </a:solidFill>
            <a:ln w="19050">
              <a:solidFill>
                <a:srgbClr val="A6D86E"/>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3" name="Rectangle 72"/>
            <p:cNvSpPr/>
            <p:nvPr/>
          </p:nvSpPr>
          <p:spPr>
            <a:xfrm>
              <a:off x="4472425" y="3256257"/>
              <a:ext cx="1975891" cy="769441"/>
            </a:xfrm>
            <a:prstGeom prst="rect">
              <a:avLst/>
            </a:prstGeom>
          </p:spPr>
          <p:txBody>
            <a:bodyPr wrap="square">
              <a:spAutoFit/>
            </a:bodyPr>
            <a:lstStyle/>
            <a:p>
              <a:pPr algn="ctr"/>
              <a:r>
                <a:rPr lang="lv-LV" sz="1100" dirty="0" smtClean="0">
                  <a:latin typeface="Verdana" panose="020B0604030504040204" pitchFamily="34" charset="0"/>
                </a:rPr>
                <a:t>Ensures a status</a:t>
              </a:r>
              <a:endParaRPr lang="en-GB" sz="1100" dirty="0">
                <a:latin typeface="Verdana" panose="020B0604030504040204" pitchFamily="34" charset="0"/>
                <a:ea typeface="Verdana" panose="020B0604030504040204" pitchFamily="34" charset="0"/>
                <a:cs typeface="Verdana" panose="020B0604030504040204" pitchFamily="34" charset="0"/>
              </a:endParaRPr>
            </a:p>
            <a:p>
              <a:r>
                <a:rPr lang="lv-LV" sz="1100" dirty="0" smtClean="0">
                  <a:latin typeface="Verdana" panose="020B0604030504040204" pitchFamily="34" charset="0"/>
                </a:rPr>
                <a:t>1) Finished</a:t>
              </a:r>
            </a:p>
            <a:p>
              <a:r>
                <a:rPr lang="lv-LV" sz="1100" dirty="0" smtClean="0">
                  <a:latin typeface="Verdana" panose="020B0604030504040204" pitchFamily="34" charset="0"/>
                </a:rPr>
                <a:t>2) Processing </a:t>
              </a:r>
            </a:p>
            <a:p>
              <a:r>
                <a:rPr lang="lv-LV" sz="1100" dirty="0" smtClean="0">
                  <a:latin typeface="Verdana" panose="020B0604030504040204" pitchFamily="34" charset="0"/>
                </a:rPr>
                <a:t>3) Cancelled</a:t>
              </a:r>
            </a:p>
          </p:txBody>
        </p:sp>
      </p:grpSp>
      <p:grpSp>
        <p:nvGrpSpPr>
          <p:cNvPr id="91" name="Group 90"/>
          <p:cNvGrpSpPr/>
          <p:nvPr/>
        </p:nvGrpSpPr>
        <p:grpSpPr>
          <a:xfrm>
            <a:off x="1828800" y="3143684"/>
            <a:ext cx="1980000" cy="979200"/>
            <a:chOff x="1828800" y="3143684"/>
            <a:chExt cx="1980000" cy="979200"/>
          </a:xfrm>
        </p:grpSpPr>
        <p:sp>
          <p:nvSpPr>
            <p:cNvPr id="75" name="Rounded Rectangle 74"/>
            <p:cNvSpPr/>
            <p:nvPr/>
          </p:nvSpPr>
          <p:spPr>
            <a:xfrm>
              <a:off x="1828800" y="3143684"/>
              <a:ext cx="1980000" cy="979200"/>
            </a:xfrm>
            <a:prstGeom prst="roundRect">
              <a:avLst>
                <a:gd name="adj" fmla="val 7029"/>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lIns="0" tIns="108000" rIns="0" rtlCol="0" anchor="ctr"/>
            <a:lstStyle/>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ctr"/>
              <a:endPar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76" name="Rectangle 75"/>
            <p:cNvSpPr/>
            <p:nvPr/>
          </p:nvSpPr>
          <p:spPr>
            <a:xfrm>
              <a:off x="1944199" y="3181350"/>
              <a:ext cx="1749202" cy="507831"/>
            </a:xfrm>
            <a:prstGeom prst="rect">
              <a:avLst/>
            </a:prstGeom>
          </p:spPr>
          <p:txBody>
            <a:bodyPr wrap="square" lIns="0" rIns="0">
              <a:spAutoFit/>
            </a:bodyPr>
            <a:lstStyle/>
            <a:p>
              <a:pPr>
                <a:spcAft>
                  <a:spcPts val="600"/>
                </a:spcAft>
              </a:pPr>
              <a:r>
                <a:rPr lang="lv-LV" sz="1100" dirty="0" smtClean="0">
                  <a:latin typeface="Verdana" panose="020B0604030504040204" pitchFamily="34" charset="0"/>
                </a:rPr>
                <a:t>1) for institution </a:t>
              </a:r>
            </a:p>
            <a:p>
              <a:pPr>
                <a:spcAft>
                  <a:spcPts val="600"/>
                </a:spcAft>
              </a:pPr>
              <a:r>
                <a:rPr lang="lv-LV" sz="1100" dirty="0" smtClean="0">
                  <a:latin typeface="Verdana" panose="020B0604030504040204" pitchFamily="34" charset="0"/>
                </a:rPr>
                <a:t>2) for a user</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grpSp>
      <p:sp>
        <p:nvSpPr>
          <p:cNvPr id="9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12</a:t>
            </a:r>
            <a:endParaRPr lang="en-GB" altLang="en-US" dirty="0" smtClean="0"/>
          </a:p>
        </p:txBody>
      </p:sp>
      <p:sp>
        <p:nvSpPr>
          <p:cNvPr id="52" name="Rectangle 51"/>
          <p:cNvSpPr/>
          <p:nvPr/>
        </p:nvSpPr>
        <p:spPr>
          <a:xfrm>
            <a:off x="1797234" y="3664863"/>
            <a:ext cx="1611990" cy="430887"/>
          </a:xfrm>
          <a:prstGeom prst="rect">
            <a:avLst/>
          </a:prstGeom>
        </p:spPr>
        <p:txBody>
          <a:bodyPr wrap="square">
            <a:spAutoFit/>
          </a:bodyPr>
          <a:lstStyle/>
          <a:p>
            <a:pPr algn="ctr"/>
            <a:r>
              <a:rPr lang="lv-LV" sz="1100" dirty="0" smtClean="0">
                <a:solidFill>
                  <a:schemeClr val="bg1">
                    <a:lumMod val="65000"/>
                  </a:schemeClr>
                </a:solidFill>
                <a:latin typeface="Verdana" panose="020B0604030504040204" pitchFamily="34" charset="0"/>
              </a:rPr>
              <a:t>+Payment section «My workplace»</a:t>
            </a:r>
            <a:endParaRPr lang="en-GB" sz="1100" dirty="0">
              <a:solidFill>
                <a:schemeClr val="bg1">
                  <a:lumMod val="6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43955471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lv-LV" altLang="en-US" dirty="0" smtClean="0"/>
              <a:t>13</a:t>
            </a:r>
            <a:endParaRPr lang="en-GB" altLang="en-US" dirty="0" smtClean="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600" y="1341589"/>
            <a:ext cx="6480000" cy="336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Example of internet banking payment</a:t>
            </a:r>
          </a:p>
        </p:txBody>
      </p:sp>
      <p:pic>
        <p:nvPicPr>
          <p:cNvPr id="7"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6276"/>
          <a:stretch/>
        </p:blipFill>
        <p:spPr bwMode="auto">
          <a:xfrm>
            <a:off x="2205600" y="1387162"/>
            <a:ext cx="6480000" cy="331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790612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Example of internet banking payment</a:t>
            </a:r>
          </a:p>
        </p:txBody>
      </p:sp>
      <p:sp>
        <p:nvSpPr>
          <p:cNvPr id="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14</a:t>
            </a:fld>
            <a:endParaRPr lang="en-GB" altLang="en-US" dirty="0" smtClean="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200150"/>
            <a:ext cx="5562600" cy="3543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438001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600" y="1276350"/>
            <a:ext cx="6480000" cy="2959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Example of internet banking payment</a:t>
            </a:r>
          </a:p>
        </p:txBody>
      </p:sp>
      <p:sp>
        <p:nvSpPr>
          <p:cNvPr id="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15</a:t>
            </a:fld>
            <a:endParaRPr lang="en-GB" altLang="en-US" dirty="0" smtClean="0"/>
          </a:p>
        </p:txBody>
      </p:sp>
    </p:spTree>
    <p:extLst>
      <p:ext uri="{BB962C8B-B14F-4D97-AF65-F5344CB8AC3E}">
        <p14:creationId xmlns:p14="http://schemas.microsoft.com/office/powerpoint/2010/main" val="260529821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90DA32B-AC3F-4F53-AD7A-9A460B20B27C}" type="slidenum">
              <a:rPr lang="en-US" altLang="en-US" sz="750" smtClean="0"/>
              <a:pPr/>
              <a:t>16</a:t>
            </a:fld>
            <a:endParaRPr lang="en-GB" altLang="en-US" sz="750" dirty="0" smtClean="0"/>
          </a:p>
        </p:txBody>
      </p:sp>
      <p:pic>
        <p:nvPicPr>
          <p:cNvPr id="1639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30" r="3886" b="3626"/>
          <a:stretch/>
        </p:blipFill>
        <p:spPr bwMode="auto">
          <a:xfrm>
            <a:off x="2590800" y="1228840"/>
            <a:ext cx="6094800" cy="311825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ontent Placeholder 2"/>
          <p:cNvSpPr txBox="1">
            <a:spLocks/>
          </p:cNvSpPr>
          <p:nvPr/>
        </p:nvSpPr>
        <p:spPr bwMode="auto">
          <a:xfrm>
            <a:off x="2590800" y="12001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lgn="just">
              <a:buFont typeface="Arial" charset="0"/>
              <a:buNone/>
            </a:pPr>
            <a:endParaRPr lang="lv-LV" altLang="lv-LV" sz="1200" dirty="0">
              <a:latin typeface="Verdana" pitchFamily="34" charset="0"/>
              <a:ea typeface="Verdana" pitchFamily="34" charset="0"/>
              <a:cs typeface="Verdana" pitchFamily="34" charset="0"/>
            </a:endParaRPr>
          </a:p>
        </p:txBody>
      </p:sp>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Payment card example</a:t>
            </a:r>
          </a:p>
        </p:txBody>
      </p:sp>
    </p:spTree>
    <p:extLst>
      <p:ext uri="{BB962C8B-B14F-4D97-AF65-F5344CB8AC3E}">
        <p14:creationId xmlns:p14="http://schemas.microsoft.com/office/powerpoint/2010/main" val="219251602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FA55562-A5EB-4363-93B8-CF44E0AF9466}" type="slidenum">
              <a:rPr lang="en-US" altLang="en-US" sz="750" smtClean="0"/>
              <a:pPr/>
              <a:t>17</a:t>
            </a:fld>
            <a:endParaRPr lang="en-GB" altLang="en-US" sz="750" dirty="0" smtClean="0"/>
          </a:p>
        </p:txBody>
      </p:sp>
      <p:sp>
        <p:nvSpPr>
          <p:cNvPr id="8" name="Content Placeholder 2"/>
          <p:cNvSpPr txBox="1">
            <a:spLocks/>
          </p:cNvSpPr>
          <p:nvPr/>
        </p:nvSpPr>
        <p:spPr bwMode="auto">
          <a:xfrm>
            <a:off x="2590800" y="12001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buNone/>
            </a:pPr>
            <a:r>
              <a:rPr lang="lv-LV" altLang="lv-LV" sz="1200" dirty="0">
                <a:latin typeface="Verdana" pitchFamily="34" charset="0"/>
              </a:rPr>
              <a:t>To perform a payment using a </a:t>
            </a:r>
            <a:r>
              <a:rPr lang="lv-LV" altLang="lv-LV" sz="1200" b="1" u="sng" dirty="0">
                <a:latin typeface="Verdana" pitchFamily="34" charset="0"/>
              </a:rPr>
              <a:t>card</a:t>
            </a:r>
            <a:r>
              <a:rPr lang="lv-LV" altLang="lv-LV" sz="1200" dirty="0">
                <a:latin typeface="Verdana" pitchFamily="34" charset="0"/>
              </a:rPr>
              <a:t> </a:t>
            </a:r>
            <a:r>
              <a:rPr lang="en-GB" altLang="lv-LV" sz="1200" dirty="0" smtClean="0">
                <a:latin typeface="Verdana" pitchFamily="34" charset="0"/>
              </a:rPr>
              <a:t>choose</a:t>
            </a:r>
            <a:r>
              <a:rPr lang="lv-LV" altLang="lv-LV" sz="1200" dirty="0" smtClean="0">
                <a:latin typeface="Verdana" pitchFamily="34" charset="0"/>
              </a:rPr>
              <a:t> </a:t>
            </a:r>
            <a:r>
              <a:rPr lang="lv-LV" altLang="lv-LV" sz="1200" dirty="0">
                <a:latin typeface="Verdana" pitchFamily="34" charset="0"/>
              </a:rPr>
              <a:t>the last menu</a:t>
            </a:r>
          </a:p>
        </p:txBody>
      </p:sp>
      <p:sp>
        <p:nvSpPr>
          <p:cNvPr id="9" name="Title 1"/>
          <p:cNvSpPr txBox="1">
            <a:spLocks/>
          </p:cNvSpPr>
          <p:nvPr/>
        </p:nvSpPr>
        <p:spPr>
          <a:xfrm>
            <a:off x="2590799"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Payment card example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1657349"/>
            <a:ext cx="4648200" cy="3092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25038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D6D001-698B-4F6D-8272-767166810001}" type="slidenum">
              <a:rPr lang="en-US" altLang="en-US" sz="750" smtClean="0"/>
              <a:pPr/>
              <a:t>18</a:t>
            </a:fld>
            <a:endParaRPr lang="en-GB" altLang="en-US" sz="750" dirty="0" smtClean="0"/>
          </a:p>
        </p:txBody>
      </p:sp>
      <p:pic>
        <p:nvPicPr>
          <p:cNvPr id="18439" name="Picture 1"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581150"/>
            <a:ext cx="3976688" cy="2874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txBox="1">
            <a:spLocks/>
          </p:cNvSpPr>
          <p:nvPr/>
        </p:nvSpPr>
        <p:spPr bwMode="auto">
          <a:xfrm>
            <a:off x="2590800" y="1162053"/>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buNone/>
            </a:pPr>
            <a:r>
              <a:rPr lang="lv-LV" altLang="lv-LV" sz="1200" dirty="0">
                <a:latin typeface="Verdana" pitchFamily="34" charset="0"/>
              </a:rPr>
              <a:t>Input card data and perform a payment:</a:t>
            </a:r>
          </a:p>
        </p:txBody>
      </p:sp>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Payment card example</a:t>
            </a:r>
          </a:p>
        </p:txBody>
      </p:sp>
    </p:spTree>
    <p:extLst>
      <p:ext uri="{BB962C8B-B14F-4D97-AF65-F5344CB8AC3E}">
        <p14:creationId xmlns:p14="http://schemas.microsoft.com/office/powerpoint/2010/main" val="148518323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79CBE1-4E34-4AAD-B47C-3E7A0CC5920E}" type="slidenum">
              <a:rPr lang="en-US" altLang="en-US" sz="750" smtClean="0"/>
              <a:pPr/>
              <a:t>19</a:t>
            </a:fld>
            <a:endParaRPr lang="en-GB" altLang="en-US" sz="750" dirty="0" smtClean="0"/>
          </a:p>
        </p:txBody>
      </p:sp>
      <p:pic>
        <p:nvPicPr>
          <p:cNvPr id="19462" name="Picture 2" descr="C:\Users\Olegs.Vasitovs\Pictures\karšu maksājumi un KD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314454"/>
            <a:ext cx="5040000" cy="348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590800" y="346350"/>
            <a:ext cx="6553200" cy="77760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lv-LV" altLang="en-US" sz="2400" b="1" dirty="0" smtClean="0">
                <a:latin typeface="Verdana" panose="020B0604030504040204" pitchFamily="34" charset="0"/>
              </a:rPr>
              <a:t>Card payments </a:t>
            </a:r>
            <a:r>
              <a:rPr lang="lv-LV" altLang="en-US" sz="2400" b="1" dirty="0" err="1" smtClean="0">
                <a:latin typeface="Verdana" panose="020B0604030504040204" pitchFamily="34" charset="0"/>
              </a:rPr>
              <a:t>and</a:t>
            </a:r>
            <a:r>
              <a:rPr lang="lv-LV" altLang="en-US" sz="2400" b="1" dirty="0" smtClean="0">
                <a:latin typeface="Verdana" panose="020B0604030504040204" pitchFamily="34" charset="0"/>
              </a:rPr>
              <a:t> </a:t>
            </a:r>
          </a:p>
          <a:p>
            <a:pPr marL="0" marR="0" lvl="0" indent="0" algn="l" defTabSz="914400" rtl="0" eaLnBrk="1" fontAlgn="auto" latinLnBrk="0" hangingPunct="1">
              <a:lnSpc>
                <a:spcPct val="100000"/>
              </a:lnSpc>
              <a:spcBef>
                <a:spcPct val="0"/>
              </a:spcBef>
              <a:spcAft>
                <a:spcPts val="0"/>
              </a:spcAft>
              <a:buClrTx/>
              <a:buSzTx/>
              <a:buFontTx/>
              <a:buNone/>
              <a:tabLst/>
              <a:defRPr/>
            </a:pPr>
            <a:r>
              <a:rPr lang="lv-LV" altLang="en-US" sz="2400" b="1" dirty="0" err="1" smtClean="0">
                <a:latin typeface="Verdana" panose="020B0604030504040204" pitchFamily="34" charset="0"/>
              </a:rPr>
              <a:t>client</a:t>
            </a:r>
            <a:r>
              <a:rPr lang="lv-LV" altLang="en-US" sz="2400" b="1" dirty="0" smtClean="0">
                <a:latin typeface="Verdana" panose="020B0604030504040204" pitchFamily="34" charset="0"/>
              </a:rPr>
              <a:t> workplace</a:t>
            </a:r>
            <a:endParaRPr kumimoji="0" lang="en-GB" altLang="en-US" sz="24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156317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2590800" y="1200150"/>
            <a:ext cx="6094800" cy="3048000"/>
          </a:xfrm>
        </p:spPr>
        <p:txBody>
          <a:bodyPr>
            <a:normAutofit/>
          </a:bodyPr>
          <a:lstStyle/>
          <a:p>
            <a:pPr>
              <a:spcBef>
                <a:spcPts val="0"/>
              </a:spcBef>
              <a:spcAft>
                <a:spcPts val="600"/>
              </a:spcAft>
            </a:pPr>
            <a:r>
              <a:rPr lang="lv-LV" altLang="en-US" sz="1400" b="1" dirty="0" smtClean="0"/>
              <a:t>Introduction</a:t>
            </a:r>
          </a:p>
          <a:p>
            <a:pPr marL="285750" indent="-285750">
              <a:spcBef>
                <a:spcPts val="0"/>
              </a:spcBef>
              <a:spcAft>
                <a:spcPts val="600"/>
              </a:spcAft>
              <a:buFont typeface="Arial" panose="020B0604020202020204" pitchFamily="34" charset="0"/>
              <a:buChar char="•"/>
            </a:pPr>
            <a:r>
              <a:rPr lang="lv-LV" altLang="en-US" sz="1400" dirty="0" smtClean="0"/>
              <a:t>What is the payment module and what are it's possibilities?</a:t>
            </a:r>
          </a:p>
          <a:p>
            <a:pPr marL="285750" indent="-285750">
              <a:spcBef>
                <a:spcPts val="0"/>
              </a:spcBef>
              <a:spcAft>
                <a:spcPts val="1800"/>
              </a:spcAft>
              <a:buFont typeface="Arial" panose="020B0604020202020204" pitchFamily="34" charset="0"/>
              <a:buChar char="•"/>
            </a:pPr>
            <a:r>
              <a:rPr lang="lv-LV" altLang="en-US" sz="1400" dirty="0" smtClean="0"/>
              <a:t>What is the functionality of a payment module?</a:t>
            </a:r>
            <a:endParaRPr lang="en-GB" altLang="en-US" sz="1400" b="1" dirty="0" smtClean="0"/>
          </a:p>
          <a:p>
            <a:pPr>
              <a:spcBef>
                <a:spcPts val="0"/>
              </a:spcBef>
              <a:spcAft>
                <a:spcPts val="600"/>
              </a:spcAft>
            </a:pPr>
            <a:r>
              <a:rPr lang="lv-LV" altLang="en-US" sz="1400" b="1" dirty="0" smtClean="0"/>
              <a:t>The main steps of payment module</a:t>
            </a:r>
          </a:p>
          <a:p>
            <a:pPr marL="285750" indent="-285750">
              <a:spcBef>
                <a:spcPts val="0"/>
              </a:spcBef>
              <a:spcAft>
                <a:spcPts val="600"/>
              </a:spcAft>
              <a:buFont typeface="Arial" panose="020B0604020202020204" pitchFamily="34" charset="0"/>
              <a:buChar char="•"/>
            </a:pPr>
            <a:r>
              <a:rPr lang="lv-LV" altLang="en-US" sz="1400" dirty="0" smtClean="0"/>
              <a:t>How to introduce payment module step by step?</a:t>
            </a:r>
          </a:p>
          <a:p>
            <a:pPr marL="285750" indent="-285750">
              <a:spcBef>
                <a:spcPts val="0"/>
              </a:spcBef>
              <a:spcAft>
                <a:spcPts val="1800"/>
              </a:spcAft>
              <a:buFont typeface="Arial" panose="020B0604020202020204" pitchFamily="34" charset="0"/>
              <a:buChar char="•"/>
            </a:pPr>
            <a:r>
              <a:rPr lang="lv-LV" altLang="en-US" sz="1400" dirty="0" smtClean="0"/>
              <a:t>How to introduce payment using a card?</a:t>
            </a:r>
            <a:endParaRPr lang="en-GB" altLang="en-US" sz="1400" b="1" dirty="0" smtClean="0"/>
          </a:p>
          <a:p>
            <a:pPr>
              <a:spcBef>
                <a:spcPts val="0"/>
              </a:spcBef>
              <a:spcAft>
                <a:spcPts val="600"/>
              </a:spcAft>
            </a:pPr>
            <a:r>
              <a:rPr lang="lv-LV" altLang="en-US" sz="1400" b="1" dirty="0" smtClean="0"/>
              <a:t>Frequently asked questions</a:t>
            </a:r>
          </a:p>
          <a:p>
            <a:pPr>
              <a:spcBef>
                <a:spcPts val="0"/>
              </a:spcBef>
              <a:spcAft>
                <a:spcPts val="600"/>
              </a:spcAft>
            </a:pPr>
            <a:r>
              <a:rPr lang="lv-LV" altLang="en-US" sz="1400" b="1" dirty="0" smtClean="0"/>
              <a:t>Useful information sources</a:t>
            </a:r>
          </a:p>
          <a:p>
            <a:pPr>
              <a:spcBef>
                <a:spcPts val="0"/>
              </a:spcBef>
              <a:spcAft>
                <a:spcPts val="600"/>
              </a:spcAft>
            </a:pPr>
            <a:r>
              <a:rPr lang="lv-LV" altLang="en-US" sz="1400" b="1" dirty="0" smtClean="0"/>
              <a:t>Contact information</a:t>
            </a:r>
          </a:p>
          <a:p>
            <a:pPr>
              <a:spcBef>
                <a:spcPts val="0"/>
              </a:spcBef>
            </a:pPr>
            <a:endParaRPr lang="en-GB" altLang="en-US" sz="1400" b="1"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a:t>
            </a:fld>
            <a:endParaRPr lang="en-GB" altLang="en-US" dirty="0" smtClean="0"/>
          </a:p>
        </p:txBody>
      </p:sp>
      <p:sp>
        <p:nvSpPr>
          <p:cNvPr id="9" name="Title 1"/>
          <p:cNvSpPr txBox="1">
            <a:spLocks/>
          </p:cNvSpPr>
          <p:nvPr/>
        </p:nvSpPr>
        <p:spPr>
          <a:xfrm>
            <a:off x="2590800" y="285750"/>
            <a:ext cx="6094800" cy="777479"/>
          </a:xfrm>
          <a:prstGeom prst="rect">
            <a:avLst/>
          </a:prstGeom>
        </p:spPr>
        <p:txBody>
          <a:bodyPr vert="horz" lIns="91440" tIns="45720" rIns="91440" bIns="45720" rtlCol="0" anchor="t">
            <a:norm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Contents</a:t>
            </a:r>
            <a:endParaRPr lang="en-GB" altLang="en-US" dirty="0" smtClean="0"/>
          </a:p>
        </p:txBody>
      </p:sp>
    </p:spTree>
    <p:extLst>
      <p:ext uri="{BB962C8B-B14F-4D97-AF65-F5344CB8AC3E}">
        <p14:creationId xmlns:p14="http://schemas.microsoft.com/office/powerpoint/2010/main" val="254055817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20</a:t>
            </a:fld>
            <a:endParaRPr lang="en-GB" altLang="en-US" dirty="0" smtClean="0"/>
          </a:p>
        </p:txBody>
      </p:sp>
      <p:sp>
        <p:nvSpPr>
          <p:cNvPr id="7" name="Title 1"/>
          <p:cNvSpPr txBox="1">
            <a:spLocks/>
          </p:cNvSpPr>
          <p:nvPr/>
        </p:nvSpPr>
        <p:spPr>
          <a:xfrm>
            <a:off x="2667000" y="2724150"/>
            <a:ext cx="6096000" cy="1038225"/>
          </a:xfrm>
          <a:prstGeom prst="rect">
            <a:avLst/>
          </a:prstGeom>
        </p:spPr>
        <p:txBody>
          <a:bodyPr vert="horz" lIns="91440" tIns="45720" rIns="91440" bIns="45720" rtlCol="0" anchor="t">
            <a:noAutofit/>
          </a:bodyPr>
          <a:lstStyle/>
          <a:p>
            <a:pPr>
              <a:spcBef>
                <a:spcPct val="0"/>
              </a:spcBef>
            </a:pPr>
            <a:r>
              <a:rPr lang="lv-LV" altLang="en-US" sz="2400" b="1" dirty="0" smtClean="0">
                <a:latin typeface="Verdana" pitchFamily="34" charset="0"/>
              </a:rPr>
              <a:t>How to introduce payment module step by step?</a:t>
            </a:r>
            <a:endParaRPr kumimoji="0" lang="en-GB" altLang="en-US" sz="24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44150"/>
            <a:ext cx="1296000" cy="1080000"/>
          </a:xfrm>
          <a:prstGeom prst="rect">
            <a:avLst/>
          </a:prstGeom>
        </p:spPr>
      </p:pic>
    </p:spTree>
    <p:extLst>
      <p:ext uri="{BB962C8B-B14F-4D97-AF65-F5344CB8AC3E}">
        <p14:creationId xmlns:p14="http://schemas.microsoft.com/office/powerpoint/2010/main" val="13502627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90799" y="285750"/>
            <a:ext cx="6586115" cy="777479"/>
          </a:xfrm>
        </p:spPr>
        <p:txBody>
          <a:bodyPr>
            <a:noAutofit/>
          </a:bodyPr>
          <a:lstStyle/>
          <a:p>
            <a:r>
              <a:rPr lang="lv-LV" altLang="en-US" sz="2400" dirty="0" smtClean="0"/>
              <a:t>How an introduction of payment module works:</a:t>
            </a:r>
          </a:p>
        </p:txBody>
      </p:sp>
      <p:cxnSp>
        <p:nvCxnSpPr>
          <p:cNvPr id="100" name="Straight Arrow Connector 99"/>
          <p:cNvCxnSpPr/>
          <p:nvPr/>
        </p:nvCxnSpPr>
        <p:spPr>
          <a:xfrm flipV="1">
            <a:off x="1143000" y="971551"/>
            <a:ext cx="5844680" cy="3399924"/>
          </a:xfrm>
          <a:prstGeom prst="straightConnector1">
            <a:avLst/>
          </a:prstGeom>
          <a:ln w="19050">
            <a:solidFill>
              <a:srgbClr val="A9B1C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5325150" y="1593065"/>
            <a:ext cx="792000" cy="360000"/>
            <a:chOff x="4707926" y="2008900"/>
            <a:chExt cx="792000" cy="360000"/>
          </a:xfrm>
        </p:grpSpPr>
        <p:sp>
          <p:nvSpPr>
            <p:cNvPr id="135" name="Rectangle 134"/>
            <p:cNvSpPr/>
            <p:nvPr/>
          </p:nvSpPr>
          <p:spPr>
            <a:xfrm>
              <a:off x="4707926" y="2008900"/>
              <a:ext cx="396000" cy="360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6" name="Rectangle 135"/>
            <p:cNvSpPr/>
            <p:nvPr/>
          </p:nvSpPr>
          <p:spPr>
            <a:xfrm>
              <a:off x="5103926" y="2008900"/>
              <a:ext cx="396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107" name="TextBox 106"/>
          <p:cNvSpPr txBox="1"/>
          <p:nvPr/>
        </p:nvSpPr>
        <p:spPr>
          <a:xfrm>
            <a:off x="6105900" y="1619177"/>
            <a:ext cx="2073247"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Introduction into products</a:t>
            </a:r>
          </a:p>
        </p:txBody>
      </p:sp>
      <p:sp>
        <p:nvSpPr>
          <p:cNvPr id="109" name="TextBox 108"/>
          <p:cNvSpPr txBox="1"/>
          <p:nvPr/>
        </p:nvSpPr>
        <p:spPr>
          <a:xfrm>
            <a:off x="4536469" y="2537221"/>
            <a:ext cx="1908203"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Accept testing</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12" name="TextBox 111"/>
          <p:cNvSpPr txBox="1"/>
          <p:nvPr/>
        </p:nvSpPr>
        <p:spPr>
          <a:xfrm>
            <a:off x="2221312" y="3927960"/>
            <a:ext cx="22098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Initiation of cooperation</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13" name="TextBox 112"/>
          <p:cNvSpPr txBox="1"/>
          <p:nvPr/>
        </p:nvSpPr>
        <p:spPr>
          <a:xfrm>
            <a:off x="3736369" y="2995782"/>
            <a:ext cx="16002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Development*</a:t>
            </a:r>
          </a:p>
        </p:txBody>
      </p:sp>
      <p:sp>
        <p:nvSpPr>
          <p:cNvPr id="117" name="Rectangle 116"/>
          <p:cNvSpPr/>
          <p:nvPr/>
        </p:nvSpPr>
        <p:spPr>
          <a:xfrm>
            <a:off x="2957132" y="296967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8" name="Rectangle 117"/>
          <p:cNvSpPr/>
          <p:nvPr/>
        </p:nvSpPr>
        <p:spPr>
          <a:xfrm>
            <a:off x="3749132" y="2511109"/>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2" name="TextBox 121"/>
          <p:cNvSpPr txBox="1"/>
          <p:nvPr/>
        </p:nvSpPr>
        <p:spPr>
          <a:xfrm>
            <a:off x="2957132" y="2980393"/>
            <a:ext cx="404278" cy="338554"/>
          </a:xfrm>
          <a:prstGeom prst="rect">
            <a:avLst/>
          </a:prstGeom>
          <a:noFill/>
        </p:spPr>
        <p:txBody>
          <a:bodyPr wrap="none" rtlCol="0" anchor="ctr">
            <a:spAutoFit/>
          </a:bodyPr>
          <a:lstStyle/>
          <a:p>
            <a:r>
              <a:rPr lang="en-US" sz="1600" b="1" dirty="0">
                <a:solidFill>
                  <a:schemeClr val="bg1"/>
                </a:solidFill>
                <a:latin typeface="Verdana" panose="020B0604030504040204" pitchFamily="34" charset="0"/>
              </a:rPr>
              <a:t>3</a:t>
            </a:r>
            <a:r>
              <a:rPr lang="lv-LV" sz="1600" b="1" dirty="0" smtClean="0">
                <a:solidFill>
                  <a:schemeClr val="bg1"/>
                </a:solidFill>
                <a:latin typeface="Verdana" panose="020B0604030504040204" pitchFamily="34" charset="0"/>
              </a:rPr>
              <a:t>.</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3" name="TextBox 122"/>
          <p:cNvSpPr txBox="1"/>
          <p:nvPr/>
        </p:nvSpPr>
        <p:spPr>
          <a:xfrm>
            <a:off x="3749132" y="2521832"/>
            <a:ext cx="404278" cy="338554"/>
          </a:xfrm>
          <a:prstGeom prst="rect">
            <a:avLst/>
          </a:prstGeom>
          <a:noFill/>
        </p:spPr>
        <p:txBody>
          <a:bodyPr wrap="none" rtlCol="0" anchor="ctr">
            <a:spAutoFit/>
          </a:bodyPr>
          <a:lstStyle/>
          <a:p>
            <a:r>
              <a:rPr lang="en-US" sz="1600" b="1" dirty="0">
                <a:solidFill>
                  <a:schemeClr val="bg1"/>
                </a:solidFill>
                <a:latin typeface="Verdana" panose="020B0604030504040204" pitchFamily="34" charset="0"/>
              </a:rPr>
              <a:t>4</a:t>
            </a:r>
            <a:r>
              <a:rPr lang="lv-LV" sz="1600" b="1" dirty="0" smtClean="0">
                <a:solidFill>
                  <a:schemeClr val="bg1"/>
                </a:solidFill>
                <a:latin typeface="Verdana" panose="020B0604030504040204" pitchFamily="34" charset="0"/>
              </a:rPr>
              <a:t>.</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5" name="TextBox 124"/>
          <p:cNvSpPr txBox="1"/>
          <p:nvPr/>
        </p:nvSpPr>
        <p:spPr>
          <a:xfrm>
            <a:off x="5325150" y="1604710"/>
            <a:ext cx="404278" cy="338554"/>
          </a:xfrm>
          <a:prstGeom prst="rect">
            <a:avLst/>
          </a:prstGeom>
          <a:noFill/>
        </p:spPr>
        <p:txBody>
          <a:bodyPr wrap="none" rtlCol="0" anchor="ctr">
            <a:spAutoFit/>
          </a:bodyPr>
          <a:lstStyle/>
          <a:p>
            <a:r>
              <a:rPr lang="en-US" sz="1600" b="1" dirty="0">
                <a:solidFill>
                  <a:schemeClr val="bg1"/>
                </a:solidFill>
                <a:latin typeface="Verdana" panose="020B0604030504040204" pitchFamily="34" charset="0"/>
              </a:rPr>
              <a:t>6</a:t>
            </a:r>
            <a:r>
              <a:rPr lang="lv-LV" sz="1600" b="1" dirty="0" smtClean="0">
                <a:solidFill>
                  <a:schemeClr val="bg1"/>
                </a:solidFill>
                <a:latin typeface="Verdana" panose="020B0604030504040204" pitchFamily="34" charset="0"/>
              </a:rPr>
              <a:t>.</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32" name="TextBox 131"/>
          <p:cNvSpPr txBox="1"/>
          <p:nvPr/>
        </p:nvSpPr>
        <p:spPr>
          <a:xfrm>
            <a:off x="6897900" y="1172749"/>
            <a:ext cx="17889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Maintenance</a:t>
            </a:r>
          </a:p>
        </p:txBody>
      </p:sp>
      <p:sp>
        <p:nvSpPr>
          <p:cNvPr id="133" name="Rectangle 132"/>
          <p:cNvSpPr/>
          <p:nvPr/>
        </p:nvSpPr>
        <p:spPr>
          <a:xfrm>
            <a:off x="6117150" y="1133582"/>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4" name="TextBox 133"/>
          <p:cNvSpPr txBox="1"/>
          <p:nvPr/>
        </p:nvSpPr>
        <p:spPr>
          <a:xfrm>
            <a:off x="6117150" y="1144305"/>
            <a:ext cx="404278" cy="338554"/>
          </a:xfrm>
          <a:prstGeom prst="rect">
            <a:avLst/>
          </a:prstGeom>
          <a:noFill/>
        </p:spPr>
        <p:txBody>
          <a:bodyPr wrap="none" rtlCol="0" anchor="ctr">
            <a:spAutoFit/>
          </a:bodyPr>
          <a:lstStyle/>
          <a:p>
            <a:r>
              <a:rPr lang="en-US" sz="1600" b="1" dirty="0">
                <a:solidFill>
                  <a:schemeClr val="bg1"/>
                </a:solidFill>
                <a:latin typeface="Verdana" panose="020B0604030504040204" pitchFamily="34" charset="0"/>
              </a:rPr>
              <a:t>7</a:t>
            </a:r>
            <a:r>
              <a:rPr lang="lv-LV" sz="1600" b="1" dirty="0" smtClean="0">
                <a:solidFill>
                  <a:schemeClr val="bg1"/>
                </a:solidFill>
                <a:latin typeface="Verdana" panose="020B0604030504040204" pitchFamily="34" charset="0"/>
              </a:rPr>
              <a:t>.</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1" name="TextBox 110"/>
          <p:cNvSpPr txBox="1"/>
          <p:nvPr/>
        </p:nvSpPr>
        <p:spPr>
          <a:xfrm>
            <a:off x="2971800" y="3409950"/>
            <a:ext cx="2322291" cy="360000"/>
          </a:xfrm>
          <a:prstGeom prst="rect">
            <a:avLst/>
          </a:prstGeom>
          <a:solidFill>
            <a:schemeClr val="bg1"/>
          </a:solidFill>
        </p:spPr>
        <p:txBody>
          <a:bodyPr wrap="square" lIns="36000" tIns="0" rIns="36000" bIns="0" rtlCol="0" anchor="ctr">
            <a:spAutoFit/>
          </a:bodyPr>
          <a:lstStyle/>
          <a:p>
            <a:pPr fontAlgn="b"/>
            <a:r>
              <a:rPr lang="lv-LV" sz="1400" dirty="0">
                <a:latin typeface="Verdana" panose="020B0604030504040204" pitchFamily="34" charset="0"/>
              </a:rPr>
              <a:t>Public service catalogue card making</a:t>
            </a:r>
          </a:p>
        </p:txBody>
      </p:sp>
      <p:grpSp>
        <p:nvGrpSpPr>
          <p:cNvPr id="90" name="Group 89"/>
          <p:cNvGrpSpPr/>
          <p:nvPr/>
        </p:nvGrpSpPr>
        <p:grpSpPr>
          <a:xfrm>
            <a:off x="6629400" y="3943350"/>
            <a:ext cx="1858933" cy="856252"/>
            <a:chOff x="6842930" y="4230098"/>
            <a:chExt cx="1858933" cy="856252"/>
          </a:xfrm>
        </p:grpSpPr>
        <p:sp>
          <p:nvSpPr>
            <p:cNvPr id="91" name="TextBox 90"/>
            <p:cNvSpPr txBox="1"/>
            <p:nvPr/>
          </p:nvSpPr>
          <p:spPr>
            <a:xfrm>
              <a:off x="7098347" y="4809351"/>
              <a:ext cx="1603516" cy="276999"/>
            </a:xfrm>
            <a:prstGeom prst="rect">
              <a:avLst/>
            </a:prstGeom>
            <a:noFill/>
          </p:spPr>
          <p:txBody>
            <a:bodyPr wrap="none" rtlCol="0">
              <a:spAutoFit/>
            </a:bodyPr>
            <a:lstStyle/>
            <a:p>
              <a:r>
                <a:rPr lang="lv-LV" sz="1200" dirty="0" smtClean="0">
                  <a:latin typeface="Verdana" panose="020B0604030504040204" pitchFamily="34" charset="0"/>
                </a:rPr>
                <a:t>This step can be omitted</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grpSp>
          <p:nvGrpSpPr>
            <p:cNvPr id="92" name="Group 91"/>
            <p:cNvGrpSpPr/>
            <p:nvPr/>
          </p:nvGrpSpPr>
          <p:grpSpPr>
            <a:xfrm>
              <a:off x="6912155" y="4519724"/>
              <a:ext cx="1743028" cy="276999"/>
              <a:chOff x="6912155" y="4520636"/>
              <a:chExt cx="1743028" cy="276999"/>
            </a:xfrm>
          </p:grpSpPr>
          <p:sp>
            <p:nvSpPr>
              <p:cNvPr id="97" name="TextBox 96"/>
              <p:cNvSpPr txBox="1"/>
              <p:nvPr/>
            </p:nvSpPr>
            <p:spPr>
              <a:xfrm>
                <a:off x="7098347" y="4520636"/>
                <a:ext cx="1556836" cy="276999"/>
              </a:xfrm>
              <a:prstGeom prst="rect">
                <a:avLst/>
              </a:prstGeom>
              <a:noFill/>
            </p:spPr>
            <p:txBody>
              <a:bodyPr wrap="none" rtlCol="0">
                <a:spAutoFit/>
              </a:bodyPr>
              <a:lstStyle/>
              <a:p>
                <a:r>
                  <a:rPr lang="lv-LV" sz="1200" dirty="0" smtClean="0">
                    <a:latin typeface="Verdana" panose="020B0604030504040204" pitchFamily="34" charset="0"/>
                  </a:rPr>
                  <a:t>Institution liability</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98" name="Rectangle 97"/>
              <p:cNvSpPr/>
              <p:nvPr/>
            </p:nvSpPr>
            <p:spPr>
              <a:xfrm>
                <a:off x="6912155" y="4587135"/>
                <a:ext cx="144000" cy="144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93" name="Group 92"/>
            <p:cNvGrpSpPr/>
            <p:nvPr/>
          </p:nvGrpSpPr>
          <p:grpSpPr>
            <a:xfrm>
              <a:off x="6912155" y="4230098"/>
              <a:ext cx="1510594" cy="276999"/>
              <a:chOff x="6912155" y="4230098"/>
              <a:chExt cx="1510594" cy="276999"/>
            </a:xfrm>
          </p:grpSpPr>
          <p:sp>
            <p:nvSpPr>
              <p:cNvPr id="95" name="TextBox 94"/>
              <p:cNvSpPr txBox="1"/>
              <p:nvPr/>
            </p:nvSpPr>
            <p:spPr>
              <a:xfrm>
                <a:off x="7098347" y="4230098"/>
                <a:ext cx="1324402" cy="276999"/>
              </a:xfrm>
              <a:prstGeom prst="rect">
                <a:avLst/>
              </a:prstGeom>
              <a:noFill/>
            </p:spPr>
            <p:txBody>
              <a:bodyPr wrap="none" rtlCol="0">
                <a:spAutoFit/>
              </a:bodyPr>
              <a:lstStyle/>
              <a:p>
                <a:r>
                  <a:rPr lang="lv-LV" sz="1200" dirty="0" smtClean="0">
                    <a:latin typeface="Verdana" panose="020B0604030504040204" pitchFamily="34" charset="0"/>
                  </a:rPr>
                  <a:t>SRDA liability</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96" name="Rectangle 95"/>
              <p:cNvSpPr/>
              <p:nvPr/>
            </p:nvSpPr>
            <p:spPr>
              <a:xfrm>
                <a:off x="6912155" y="4296597"/>
                <a:ext cx="144000" cy="144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94" name="TextBox 93"/>
            <p:cNvSpPr txBox="1"/>
            <p:nvPr/>
          </p:nvSpPr>
          <p:spPr>
            <a:xfrm>
              <a:off x="6842930" y="4809351"/>
              <a:ext cx="282450" cy="276999"/>
            </a:xfrm>
            <a:prstGeom prst="rect">
              <a:avLst/>
            </a:prstGeom>
            <a:noFill/>
          </p:spPr>
          <p:txBody>
            <a:bodyPr wrap="none" rtlCol="0">
              <a:spAutoFit/>
            </a:bodyPr>
            <a:lstStyle/>
            <a:p>
              <a:r>
                <a:rPr lang="lv-LV" sz="1200" dirty="0">
                  <a:latin typeface="Verdana" panose="020B0604030504040204" pitchFamily="34" charset="0"/>
                </a:rPr>
                <a:t>*</a:t>
              </a:r>
            </a:p>
          </p:txBody>
        </p:sp>
      </p:grpSp>
      <p:sp>
        <p:nvSpPr>
          <p:cNvPr id="108" name="TextBox 107"/>
          <p:cNvSpPr txBox="1"/>
          <p:nvPr/>
        </p:nvSpPr>
        <p:spPr>
          <a:xfrm>
            <a:off x="5309556" y="2124826"/>
            <a:ext cx="3377244" cy="215444"/>
          </a:xfrm>
          <a:prstGeom prst="rect">
            <a:avLst/>
          </a:prstGeom>
          <a:solidFill>
            <a:schemeClr val="bg1"/>
          </a:solidFill>
        </p:spPr>
        <p:txBody>
          <a:bodyPr wrap="square" lIns="36000" tIns="0" rIns="36000" bIns="0" rtlCol="0" anchor="ctr">
            <a:spAutoFit/>
          </a:bodyPr>
          <a:lstStyle/>
          <a:p>
            <a:pPr fontAlgn="b"/>
            <a:r>
              <a:rPr lang="lv-LV" sz="1400" dirty="0">
                <a:latin typeface="Verdana" panose="020B0604030504040204" pitchFamily="34" charset="0"/>
              </a:rPr>
              <a:t>Signing an acceptance deed</a:t>
            </a:r>
          </a:p>
        </p:txBody>
      </p:sp>
      <p:sp>
        <p:nvSpPr>
          <p:cNvPr id="101" name="Rectangle 100"/>
          <p:cNvSpPr/>
          <p:nvPr/>
        </p:nvSpPr>
        <p:spPr>
          <a:xfrm>
            <a:off x="4533150" y="2052548"/>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4" name="TextBox 123"/>
          <p:cNvSpPr txBox="1"/>
          <p:nvPr/>
        </p:nvSpPr>
        <p:spPr>
          <a:xfrm>
            <a:off x="4533150" y="2063271"/>
            <a:ext cx="404278" cy="338554"/>
          </a:xfrm>
          <a:prstGeom prst="rect">
            <a:avLst/>
          </a:prstGeom>
          <a:noFill/>
        </p:spPr>
        <p:txBody>
          <a:bodyPr wrap="none" rtlCol="0" anchor="ctr">
            <a:spAutoFit/>
          </a:bodyPr>
          <a:lstStyle/>
          <a:p>
            <a:r>
              <a:rPr lang="en-US" sz="1600" b="1" dirty="0">
                <a:solidFill>
                  <a:schemeClr val="bg1"/>
                </a:solidFill>
                <a:latin typeface="Verdana" panose="020B0604030504040204" pitchFamily="34" charset="0"/>
              </a:rPr>
              <a:t>5</a:t>
            </a:r>
            <a:r>
              <a:rPr lang="lv-LV" sz="1600" b="1" dirty="0" smtClean="0">
                <a:solidFill>
                  <a:schemeClr val="bg1"/>
                </a:solidFill>
                <a:latin typeface="Verdana" panose="020B0604030504040204" pitchFamily="34" charset="0"/>
              </a:rPr>
              <a:t>.</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14" name="Rectangle 113"/>
          <p:cNvSpPr/>
          <p:nvPr/>
        </p:nvSpPr>
        <p:spPr>
          <a:xfrm>
            <a:off x="1371600" y="388815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5" name="Rectangle 114"/>
          <p:cNvSpPr/>
          <p:nvPr/>
        </p:nvSpPr>
        <p:spPr>
          <a:xfrm>
            <a:off x="2133600" y="343095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9" name="TextBox 118"/>
          <p:cNvSpPr txBox="1"/>
          <p:nvPr/>
        </p:nvSpPr>
        <p:spPr>
          <a:xfrm>
            <a:off x="1392600" y="3924150"/>
            <a:ext cx="360000" cy="288000"/>
          </a:xfrm>
          <a:prstGeom prst="rect">
            <a:avLst/>
          </a:prstGeom>
          <a:noFill/>
        </p:spPr>
        <p:txBody>
          <a:bodyPr wrap="none" rtlCol="0" anchor="ctr">
            <a:spAutoFit/>
          </a:bodyPr>
          <a:lstStyle/>
          <a:p>
            <a:r>
              <a:rPr lang="lv-LV" sz="1600" b="1" dirty="0" smtClean="0">
                <a:solidFill>
                  <a:schemeClr val="bg1"/>
                </a:solidFill>
                <a:latin typeface="Verdana" panose="020B0604030504040204" pitchFamily="34" charset="0"/>
              </a:rPr>
              <a:t>1.</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20" name="TextBox 119"/>
          <p:cNvSpPr txBox="1"/>
          <p:nvPr/>
        </p:nvSpPr>
        <p:spPr>
          <a:xfrm>
            <a:off x="2133600" y="3461221"/>
            <a:ext cx="360000" cy="288000"/>
          </a:xfrm>
          <a:prstGeom prst="rect">
            <a:avLst/>
          </a:prstGeom>
          <a:noFill/>
        </p:spPr>
        <p:txBody>
          <a:bodyPr wrap="none" rtlCol="0" anchor="ctr">
            <a:spAutoFit/>
          </a:bodyPr>
          <a:lstStyle/>
          <a:p>
            <a:r>
              <a:rPr lang="lv-LV" sz="1600" b="1" dirty="0" smtClean="0">
                <a:solidFill>
                  <a:schemeClr val="bg1"/>
                </a:solidFill>
                <a:latin typeface="Verdana" panose="020B0604030504040204" pitchFamily="34" charset="0"/>
              </a:rPr>
              <a:t>2.</a:t>
            </a:r>
            <a:endParaRPr lang="en-GB"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21</a:t>
            </a:fld>
            <a:endParaRPr lang="en-GB" altLang="en-US" dirty="0" smtClean="0"/>
          </a:p>
        </p:txBody>
      </p:sp>
    </p:spTree>
    <p:extLst>
      <p:ext uri="{BB962C8B-B14F-4D97-AF65-F5344CB8AC3E}">
        <p14:creationId xmlns:p14="http://schemas.microsoft.com/office/powerpoint/2010/main" val="343936339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1. Initiation of cooperation</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22</a:t>
            </a:fld>
            <a:endParaRPr lang="en-GB" altLang="en-US" dirty="0" smtClean="0"/>
          </a:p>
        </p:txBody>
      </p:sp>
      <p:sp>
        <p:nvSpPr>
          <p:cNvPr id="9" name="Content Placeholder 2"/>
          <p:cNvSpPr>
            <a:spLocks noGrp="1"/>
          </p:cNvSpPr>
          <p:nvPr>
            <p:ph idx="1"/>
          </p:nvPr>
        </p:nvSpPr>
        <p:spPr>
          <a:xfrm>
            <a:off x="2590800" y="1047750"/>
            <a:ext cx="6094800" cy="3048000"/>
          </a:xfrm>
        </p:spPr>
        <p:txBody>
          <a:bodyPr>
            <a:noAutofit/>
          </a:bodyPr>
          <a:lstStyle/>
          <a:p>
            <a:pPr algn="just">
              <a:spcBef>
                <a:spcPts val="0"/>
              </a:spcBef>
              <a:spcAft>
                <a:spcPts val="600"/>
              </a:spcAft>
            </a:pPr>
            <a:r>
              <a:rPr lang="lv-LV" b="1" dirty="0" smtClean="0">
                <a:solidFill>
                  <a:srgbClr val="3E5E9F"/>
                </a:solidFill>
              </a:rPr>
              <a:t>Responsible person:</a:t>
            </a:r>
          </a:p>
          <a:p>
            <a:pPr algn="just">
              <a:spcBef>
                <a:spcPts val="0"/>
              </a:spcBef>
            </a:pPr>
            <a:r>
              <a:rPr lang="lv-LV" sz="1300" dirty="0"/>
              <a:t>Institution</a:t>
            </a:r>
          </a:p>
          <a:p>
            <a:pPr algn="just">
              <a:spcBef>
                <a:spcPts val="0"/>
              </a:spcBef>
            </a:pPr>
            <a:endParaRPr lang="en-GB" sz="1300" dirty="0" smtClean="0"/>
          </a:p>
          <a:p>
            <a:pPr algn="just">
              <a:spcBef>
                <a:spcPts val="0"/>
              </a:spcBef>
              <a:spcAft>
                <a:spcPts val="600"/>
              </a:spcAft>
            </a:pPr>
            <a:r>
              <a:rPr lang="lv-LV" b="1" dirty="0" smtClean="0">
                <a:solidFill>
                  <a:srgbClr val="3E5E9F"/>
                </a:solidFill>
              </a:rPr>
              <a:t>To be performed: </a:t>
            </a:r>
          </a:p>
          <a:p>
            <a:pPr marL="285750" lvl="0" indent="-285750">
              <a:spcBef>
                <a:spcPts val="0"/>
              </a:spcBef>
              <a:spcAft>
                <a:spcPts val="600"/>
              </a:spcAft>
              <a:buFont typeface="Arial" panose="020B0604020202020204" pitchFamily="34" charset="0"/>
              <a:buChar char="•"/>
            </a:pPr>
            <a:r>
              <a:rPr lang="lv-LV" sz="1300" dirty="0"/>
              <a:t>Institution addresses SRDA  using an e-mail motivating the usage aim and necessity</a:t>
            </a:r>
          </a:p>
          <a:p>
            <a:pPr marL="285750" indent="-285750">
              <a:spcBef>
                <a:spcPts val="0"/>
              </a:spcBef>
              <a:spcAft>
                <a:spcPts val="600"/>
              </a:spcAft>
              <a:buFont typeface="Arial" panose="020B0604020202020204" pitchFamily="34" charset="0"/>
              <a:buChar char="•"/>
            </a:pPr>
            <a:r>
              <a:rPr lang="lv-LV" sz="1300" dirty="0"/>
              <a:t>If SRDA accepts* provision of the service, an institution sends a filled in cooperation event registration blank (institution also chooses, which identification providers are necessary)</a:t>
            </a:r>
          </a:p>
          <a:p>
            <a:pPr marL="285750" lvl="0" indent="-285750">
              <a:spcBef>
                <a:spcPts val="0"/>
              </a:spcBef>
              <a:spcAft>
                <a:spcPts val="600"/>
              </a:spcAft>
              <a:buFont typeface="Arial" panose="020B0604020202020204" pitchFamily="34" charset="0"/>
              <a:buChar char="•"/>
            </a:pPr>
            <a:r>
              <a:rPr lang="lv-LV" sz="1300" dirty="0" smtClean="0"/>
              <a:t>Banks reply to SRDA or accept the cooperation with the institution </a:t>
            </a:r>
            <a:endParaRPr lang="en-GB" sz="1300" dirty="0" smtClean="0"/>
          </a:p>
          <a:p>
            <a:pPr marL="285750" lvl="0" indent="-285750">
              <a:spcBef>
                <a:spcPts val="0"/>
              </a:spcBef>
              <a:spcAft>
                <a:spcPts val="600"/>
              </a:spcAft>
              <a:buFont typeface="Arial" panose="020B0604020202020204" pitchFamily="34" charset="0"/>
              <a:buChar char="•"/>
            </a:pPr>
            <a:r>
              <a:rPr lang="lv-LV" sz="1300" dirty="0" smtClean="0"/>
              <a:t>SRDA registers the cooperation and begins together with an institution to create connections</a:t>
            </a:r>
          </a:p>
          <a:p>
            <a:pPr lvl="0">
              <a:spcBef>
                <a:spcPts val="0"/>
              </a:spcBef>
              <a:spcAft>
                <a:spcPts val="600"/>
              </a:spcAft>
            </a:pPr>
            <a:endParaRPr lang="en-GB" sz="1300" dirty="0">
              <a:solidFill>
                <a:srgbClr val="FFC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800" y="1047750"/>
            <a:ext cx="900000" cy="750000"/>
          </a:xfrm>
          <a:prstGeom prst="rect">
            <a:avLst/>
          </a:prstGeom>
        </p:spPr>
      </p:pic>
      <p:sp>
        <p:nvSpPr>
          <p:cNvPr id="3" name="Rectangle 2"/>
          <p:cNvSpPr/>
          <p:nvPr/>
        </p:nvSpPr>
        <p:spPr>
          <a:xfrm>
            <a:off x="2590800" y="4350663"/>
            <a:ext cx="5943600" cy="430887"/>
          </a:xfrm>
          <a:prstGeom prst="rect">
            <a:avLst/>
          </a:prstGeom>
        </p:spPr>
        <p:txBody>
          <a:bodyPr wrap="square">
            <a:spAutoFit/>
          </a:bodyPr>
          <a:lstStyle/>
          <a:p>
            <a:pPr algn="just">
              <a:spcBef>
                <a:spcPts val="0"/>
              </a:spcBef>
              <a:spcAft>
                <a:spcPts val="600"/>
              </a:spcAft>
            </a:pPr>
            <a:r>
              <a:rPr lang="lv-LV" sz="1100" dirty="0">
                <a:latin typeface="Verdana" panose="020B0604030504040204" pitchFamily="34" charset="0"/>
              </a:rPr>
              <a:t>*A module can be used by state institutions and municipalities that provide public service, SRDA evaluated for example the provision for corporations</a:t>
            </a:r>
          </a:p>
        </p:txBody>
      </p:sp>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p14:dur="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2590799" y="285750"/>
            <a:ext cx="6094800" cy="77747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Connection establishment</a:t>
            </a:r>
          </a:p>
        </p:txBody>
      </p:sp>
      <p:sp>
        <p:nvSpPr>
          <p:cNvPr id="3" name="Rectangle 2"/>
          <p:cNvSpPr/>
          <p:nvPr/>
        </p:nvSpPr>
        <p:spPr>
          <a:xfrm>
            <a:off x="76200" y="4456152"/>
            <a:ext cx="1751028" cy="553998"/>
          </a:xfrm>
          <a:prstGeom prst="rect">
            <a:avLst/>
          </a:prstGeom>
        </p:spPr>
        <p:txBody>
          <a:bodyPr wrap="square" lIns="0" tIns="0" rIns="0">
            <a:spAutoFit/>
          </a:bodyPr>
          <a:lstStyle/>
          <a:p>
            <a:pPr algn="r"/>
            <a:r>
              <a:rPr sz="1100" dirty="0" smtClean="0"/>
              <a:t>SRDA coordinates connection establishment and informs the institution about:</a:t>
            </a:r>
            <a:r>
              <a:rPr lang="lv-LV" sz="1100" dirty="0">
                <a:latin typeface="Verdana" panose="020B0604030504040204" pitchFamily="34" charset="0"/>
              </a:rPr>
              <a:t> </a:t>
            </a:r>
          </a:p>
        </p:txBody>
      </p:sp>
      <p:sp>
        <p:nvSpPr>
          <p:cNvPr id="7" name="Rectangle 6"/>
          <p:cNvSpPr/>
          <p:nvPr/>
        </p:nvSpPr>
        <p:spPr>
          <a:xfrm>
            <a:off x="76200" y="1818852"/>
            <a:ext cx="1788185" cy="215444"/>
          </a:xfrm>
          <a:prstGeom prst="rect">
            <a:avLst/>
          </a:prstGeom>
        </p:spPr>
        <p:txBody>
          <a:bodyPr wrap="square" lIns="0" tIns="0" rIns="0">
            <a:spAutoFit/>
          </a:bodyPr>
          <a:lstStyle/>
          <a:p>
            <a:pPr algn="r"/>
            <a:r>
              <a:rPr lang="lv-LV" sz="1100" dirty="0">
                <a:latin typeface="Verdana" panose="020B0604030504040204" pitchFamily="34" charset="0"/>
              </a:rPr>
              <a:t>An institution sends:</a:t>
            </a:r>
          </a:p>
        </p:txBody>
      </p:sp>
      <p:cxnSp>
        <p:nvCxnSpPr>
          <p:cNvPr id="10" name="Straight Connector 9"/>
          <p:cNvCxnSpPr/>
          <p:nvPr/>
        </p:nvCxnSpPr>
        <p:spPr>
          <a:xfrm flipV="1">
            <a:off x="4226585" y="1641552"/>
            <a:ext cx="0" cy="3348000"/>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512585" y="1641552"/>
            <a:ext cx="0" cy="3348000"/>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2016786" y="1818852"/>
            <a:ext cx="6705599" cy="216000"/>
          </a:xfrm>
          <a:prstGeom prst="roundRect">
            <a:avLst>
              <a:gd name="adj" fmla="val 17162"/>
            </a:avLst>
          </a:prstGeom>
          <a:solidFill>
            <a:schemeClr val="bg1"/>
          </a:solid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0" lvl="1" algn="just"/>
            <a:r>
              <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rPr>
              <a:t>IP addresses from which the Payment module will be </a:t>
            </a:r>
            <a:r>
              <a:rPr lang="en-US"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initiated</a:t>
            </a:r>
            <a:endParaRPr lang="en-US"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Rounded Rectangle 16"/>
          <p:cNvSpPr/>
          <p:nvPr/>
        </p:nvSpPr>
        <p:spPr>
          <a:xfrm>
            <a:off x="2016786" y="2103002"/>
            <a:ext cx="6705599" cy="240148"/>
          </a:xfrm>
          <a:prstGeom prst="roundRect">
            <a:avLst>
              <a:gd name="adj" fmla="val 6251"/>
            </a:avLst>
          </a:prstGeom>
          <a:solidFill>
            <a:schemeClr val="bg1"/>
          </a:solid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just"/>
            <a:r>
              <a:rPr 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Both parties have to exchange the certificates </a:t>
            </a:r>
            <a:r>
              <a:rPr sz="1200" dirty="0" smtClean="0">
                <a:latin typeface="Verdana" panose="020B0604030504040204" pitchFamily="34" charset="0"/>
                <a:ea typeface="Verdana" panose="020B0604030504040204" pitchFamily="34" charset="0"/>
                <a:cs typeface="Verdana" panose="020B0604030504040204" pitchFamily="34" charset="0"/>
              </a:rPr>
              <a:t> </a:t>
            </a:r>
          </a:p>
        </p:txBody>
      </p:sp>
      <p:sp>
        <p:nvSpPr>
          <p:cNvPr id="18" name="Rounded Rectangle 17"/>
          <p:cNvSpPr/>
          <p:nvPr/>
        </p:nvSpPr>
        <p:spPr>
          <a:xfrm>
            <a:off x="2016786" y="4553151"/>
            <a:ext cx="6705599" cy="360000"/>
          </a:xfrm>
          <a:prstGeom prst="roundRect">
            <a:avLst>
              <a:gd name="adj" fmla="val 14499"/>
            </a:avLst>
          </a:prstGeom>
          <a:solidFill>
            <a:schemeClr val="bg1"/>
          </a:solidFill>
          <a:ln w="19050">
            <a:solidFill>
              <a:srgbClr val="A6D86E"/>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marL="268288" indent="-268288" algn="just">
              <a:buFont typeface="Arial" panose="020B0604020202020204" pitchFamily="34" charset="0"/>
              <a:buChar char="•"/>
            </a:pPr>
            <a:r>
              <a:rPr lang="lv-LV" sz="1200" dirty="0">
                <a:solidFill>
                  <a:schemeClr val="tx1"/>
                </a:solidFill>
                <a:latin typeface="Verdana" panose="020B0604030504040204" pitchFamily="34" charset="0"/>
              </a:rPr>
              <a:t>SRDA P</a:t>
            </a:r>
            <a:r>
              <a:rPr lang="lv-LV" sz="1200" dirty="0" smtClean="0">
                <a:solidFill>
                  <a:schemeClr val="tx1"/>
                </a:solidFill>
                <a:latin typeface="Verdana" panose="020B0604030504040204" pitchFamily="34" charset="0"/>
              </a:rPr>
              <a:t>ayment module </a:t>
            </a:r>
            <a:r>
              <a:rPr lang="lv-LV" sz="1200" dirty="0">
                <a:solidFill>
                  <a:schemeClr val="tx1"/>
                </a:solidFill>
                <a:latin typeface="Verdana" panose="020B0604030504040204" pitchFamily="34" charset="0"/>
              </a:rPr>
              <a:t>service test environment address</a:t>
            </a:r>
          </a:p>
          <a:p>
            <a:pPr marL="268288" indent="-268288" algn="just">
              <a:buFont typeface="Arial" panose="020B0604020202020204" pitchFamily="34" charset="0"/>
              <a:buChar char="•"/>
            </a:pPr>
            <a:r>
              <a:rPr lang="lv-LV" sz="1200" dirty="0">
                <a:solidFill>
                  <a:schemeClr val="tx1"/>
                </a:solidFill>
                <a:latin typeface="Verdana" panose="020B0604030504040204" pitchFamily="34" charset="0"/>
              </a:rPr>
              <a:t>SRDA party certificates which a client has to import on their side of the servers</a:t>
            </a:r>
          </a:p>
        </p:txBody>
      </p:sp>
      <p:cxnSp>
        <p:nvCxnSpPr>
          <p:cNvPr id="19" name="Straight Connector 18"/>
          <p:cNvCxnSpPr/>
          <p:nvPr/>
        </p:nvCxnSpPr>
        <p:spPr>
          <a:xfrm flipV="1">
            <a:off x="8798585" y="1641552"/>
            <a:ext cx="0" cy="3348000"/>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940585" y="1641552"/>
            <a:ext cx="0" cy="3348000"/>
          </a:xfrm>
          <a:prstGeom prst="line">
            <a:avLst/>
          </a:prstGeom>
          <a:ln w="19050">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2016786" y="2419350"/>
            <a:ext cx="6705599" cy="216000"/>
          </a:xfrm>
          <a:prstGeom prst="roundRect">
            <a:avLst>
              <a:gd name="adj" fmla="val 17162"/>
            </a:avLst>
          </a:prstGeom>
          <a:solidFill>
            <a:schemeClr val="bg1"/>
          </a:solid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just"/>
            <a:r>
              <a:rPr lang="lv-LV" sz="1200" dirty="0" smtClean="0">
                <a:solidFill>
                  <a:schemeClr val="tx1"/>
                </a:solidFill>
                <a:latin typeface="Verdana" panose="020B0604030504040204" pitchFamily="34" charset="0"/>
                <a:ea typeface="Verdana" panose="020B0604030504040204" pitchFamily="34" charset="0"/>
                <a:cs typeface="Verdana" panose="020B0604030504040204" pitchFamily="34" charset="0"/>
              </a:rPr>
              <a:t>Person’s contacts (name, surname, phone number, e-mail)</a:t>
            </a:r>
            <a:endParaRPr lang="nn-NO" sz="12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Rounded Rectangle 21"/>
          <p:cNvSpPr/>
          <p:nvPr/>
        </p:nvSpPr>
        <p:spPr>
          <a:xfrm>
            <a:off x="6588785" y="2724150"/>
            <a:ext cx="2133599" cy="1732002"/>
          </a:xfrm>
          <a:prstGeom prst="roundRect">
            <a:avLst>
              <a:gd name="adj" fmla="val 3969"/>
            </a:avLst>
          </a:prstGeom>
          <a:solidFill>
            <a:schemeClr val="bg1"/>
          </a:solid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just"/>
            <a:r>
              <a:rPr lang="lv-LV" sz="1000" dirty="0" smtClean="0">
                <a:solidFill>
                  <a:schemeClr val="tx1"/>
                </a:solidFill>
                <a:latin typeface="Verdana" panose="020B0604030504040204" pitchFamily="34" charset="0"/>
              </a:rPr>
              <a:t>Account numbers to which the payments are going to be transferred:</a:t>
            </a:r>
          </a:p>
          <a:p>
            <a:pPr algn="just"/>
            <a:r>
              <a:rPr lang="lv-LV" sz="1000" dirty="0">
                <a:solidFill>
                  <a:schemeClr val="tx1"/>
                </a:solidFill>
                <a:latin typeface="Verdana" panose="020B0604030504040204" pitchFamily="34" charset="0"/>
              </a:rPr>
              <a:t>IBAN number, receiving bank, account owner (institution), institution registration number (necessary if Nordea bank had conceptually accepted because accounts shall be registered in this bank)</a:t>
            </a:r>
          </a:p>
        </p:txBody>
      </p:sp>
      <p:grpSp>
        <p:nvGrpSpPr>
          <p:cNvPr id="41" name="Group 40"/>
          <p:cNvGrpSpPr/>
          <p:nvPr/>
        </p:nvGrpSpPr>
        <p:grpSpPr>
          <a:xfrm>
            <a:off x="2183585" y="1172952"/>
            <a:ext cx="1800000" cy="540000"/>
            <a:chOff x="2286000" y="1117350"/>
            <a:chExt cx="1800000" cy="540000"/>
          </a:xfrm>
          <a:solidFill>
            <a:srgbClr val="3E5E9F"/>
          </a:solidFill>
        </p:grpSpPr>
        <p:sp>
          <p:nvSpPr>
            <p:cNvPr id="33" name="Rounded Rectangle 32"/>
            <p:cNvSpPr/>
            <p:nvPr/>
          </p:nvSpPr>
          <p:spPr>
            <a:xfrm>
              <a:off x="2286000" y="1117350"/>
              <a:ext cx="1800000" cy="540000"/>
            </a:xfrm>
            <a:prstGeom prst="roundRect">
              <a:avLst>
                <a:gd name="adj" fmla="val 12667"/>
              </a:avLst>
            </a:prstGeom>
            <a:grp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bg1"/>
                </a:solidFill>
              </a:endParaRPr>
            </a:p>
          </p:txBody>
        </p:sp>
        <p:sp>
          <p:nvSpPr>
            <p:cNvPr id="34" name="Rectangle 33"/>
            <p:cNvSpPr/>
            <p:nvPr/>
          </p:nvSpPr>
          <p:spPr>
            <a:xfrm>
              <a:off x="2427619" y="1233462"/>
              <a:ext cx="1516762" cy="307777"/>
            </a:xfrm>
            <a:prstGeom prst="rect">
              <a:avLst/>
            </a:prstGeom>
            <a:grpFill/>
          </p:spPr>
          <p:txBody>
            <a:bodyPr wrap="none">
              <a:spAutoFit/>
            </a:bodyPr>
            <a:lstStyle/>
            <a:p>
              <a:pPr algn="ctr"/>
              <a:r>
                <a:rPr lang="lv-LV" sz="1400" b="1" dirty="0" smtClean="0">
                  <a:solidFill>
                    <a:schemeClr val="bg1"/>
                  </a:solidFill>
                  <a:latin typeface="Verdana" panose="020B0604030504040204" pitchFamily="34" charset="0"/>
                </a:rPr>
                <a:t>Development</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2" name="Group 41"/>
          <p:cNvGrpSpPr/>
          <p:nvPr/>
        </p:nvGrpSpPr>
        <p:grpSpPr>
          <a:xfrm>
            <a:off x="4469585" y="1172952"/>
            <a:ext cx="1800000" cy="540000"/>
            <a:chOff x="4572000" y="1117350"/>
            <a:chExt cx="1800000" cy="540000"/>
          </a:xfrm>
          <a:solidFill>
            <a:srgbClr val="3E5E9F"/>
          </a:solidFill>
        </p:grpSpPr>
        <p:sp>
          <p:nvSpPr>
            <p:cNvPr id="35" name="Rounded Rectangle 34"/>
            <p:cNvSpPr/>
            <p:nvPr/>
          </p:nvSpPr>
          <p:spPr>
            <a:xfrm>
              <a:off x="4572000" y="1117350"/>
              <a:ext cx="1800000" cy="540000"/>
            </a:xfrm>
            <a:prstGeom prst="roundRect">
              <a:avLst>
                <a:gd name="adj" fmla="val 12667"/>
              </a:avLst>
            </a:prstGeom>
            <a:grp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bg1"/>
                </a:solidFill>
              </a:endParaRPr>
            </a:p>
          </p:txBody>
        </p:sp>
        <p:sp>
          <p:nvSpPr>
            <p:cNvPr id="36" name="Rectangle 35"/>
            <p:cNvSpPr/>
            <p:nvPr/>
          </p:nvSpPr>
          <p:spPr>
            <a:xfrm>
              <a:off x="5008572" y="1233462"/>
              <a:ext cx="926857" cy="307777"/>
            </a:xfrm>
            <a:prstGeom prst="rect">
              <a:avLst/>
            </a:prstGeom>
            <a:grpFill/>
          </p:spPr>
          <p:txBody>
            <a:bodyPr wrap="none">
              <a:spAutoFit/>
            </a:bodyPr>
            <a:lstStyle/>
            <a:p>
              <a:pPr algn="ctr"/>
              <a:r>
                <a:rPr lang="lv-LV" sz="1400" b="1" dirty="0" smtClean="0">
                  <a:solidFill>
                    <a:schemeClr val="bg1"/>
                  </a:solidFill>
                  <a:latin typeface="Verdana" panose="020B0604030504040204" pitchFamily="34" charset="0"/>
                </a:rPr>
                <a:t>Testing</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3" name="Group 42"/>
          <p:cNvGrpSpPr/>
          <p:nvPr/>
        </p:nvGrpSpPr>
        <p:grpSpPr>
          <a:xfrm>
            <a:off x="6755585" y="1172952"/>
            <a:ext cx="1800000" cy="540000"/>
            <a:chOff x="6874200" y="1117350"/>
            <a:chExt cx="1800000" cy="540000"/>
          </a:xfrm>
          <a:solidFill>
            <a:srgbClr val="3E5E9F"/>
          </a:solidFill>
        </p:grpSpPr>
        <p:sp>
          <p:nvSpPr>
            <p:cNvPr id="37" name="Rounded Rectangle 36"/>
            <p:cNvSpPr/>
            <p:nvPr/>
          </p:nvSpPr>
          <p:spPr>
            <a:xfrm>
              <a:off x="6874200" y="1117350"/>
              <a:ext cx="1800000" cy="540000"/>
            </a:xfrm>
            <a:prstGeom prst="roundRect">
              <a:avLst>
                <a:gd name="adj" fmla="val 12667"/>
              </a:avLst>
            </a:prstGeom>
            <a:grp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solidFill>
                  <a:schemeClr val="bg1"/>
                </a:solidFill>
              </a:endParaRPr>
            </a:p>
          </p:txBody>
        </p:sp>
        <p:sp>
          <p:nvSpPr>
            <p:cNvPr id="38" name="Rectangle 37"/>
            <p:cNvSpPr/>
            <p:nvPr/>
          </p:nvSpPr>
          <p:spPr>
            <a:xfrm>
              <a:off x="6874200" y="1125740"/>
              <a:ext cx="1800000" cy="523220"/>
            </a:xfrm>
            <a:prstGeom prst="rect">
              <a:avLst/>
            </a:prstGeom>
            <a:grpFill/>
          </p:spPr>
          <p:txBody>
            <a:bodyPr wrap="square" lIns="0" rIns="0">
              <a:spAutoFit/>
            </a:bodyPr>
            <a:lstStyle/>
            <a:p>
              <a:pPr algn="ctr"/>
              <a:r>
                <a:rPr lang="lv-LV" sz="1400" b="1" dirty="0" smtClean="0">
                  <a:solidFill>
                    <a:schemeClr val="bg1"/>
                  </a:solidFill>
                  <a:latin typeface="Verdana" panose="020B0604030504040204" pitchFamily="34" charset="0"/>
                </a:rPr>
                <a:t>Introduction into products</a:t>
              </a:r>
              <a:endParaRPr lang="en-GB"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cxnSp>
        <p:nvCxnSpPr>
          <p:cNvPr id="39" name="Straight Arrow Connector 38"/>
          <p:cNvCxnSpPr/>
          <p:nvPr/>
        </p:nvCxnSpPr>
        <p:spPr>
          <a:xfrm rot="18900000">
            <a:off x="4100585" y="1316952"/>
            <a:ext cx="252000" cy="252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rot="18900000">
            <a:off x="6386585" y="1316952"/>
            <a:ext cx="252000" cy="252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39802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2. Service card creation</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24</a:t>
            </a:fld>
            <a:endParaRPr lang="en-GB" altLang="en-US" dirty="0" smtClean="0"/>
          </a:p>
        </p:txBody>
      </p:sp>
      <p:sp>
        <p:nvSpPr>
          <p:cNvPr id="9" name="Content Placeholder 2"/>
          <p:cNvSpPr>
            <a:spLocks noGrp="1"/>
          </p:cNvSpPr>
          <p:nvPr>
            <p:ph idx="1"/>
          </p:nvPr>
        </p:nvSpPr>
        <p:spPr>
          <a:xfrm>
            <a:off x="2590800" y="1047750"/>
            <a:ext cx="6094800" cy="3581400"/>
          </a:xfrm>
        </p:spPr>
        <p:txBody>
          <a:bodyPr>
            <a:noAutofit/>
          </a:bodyPr>
          <a:lstStyle/>
          <a:p>
            <a:pPr algn="just">
              <a:spcBef>
                <a:spcPts val="0"/>
              </a:spcBef>
              <a:spcAft>
                <a:spcPts val="600"/>
              </a:spcAft>
            </a:pPr>
            <a:r>
              <a:rPr lang="lv-LV" b="1" dirty="0" smtClean="0">
                <a:solidFill>
                  <a:srgbClr val="3E5E9F"/>
                </a:solidFill>
              </a:rPr>
              <a:t>Responsible person: </a:t>
            </a:r>
          </a:p>
          <a:p>
            <a:pPr algn="just">
              <a:spcBef>
                <a:spcPts val="0"/>
              </a:spcBef>
            </a:pPr>
            <a:r>
              <a:rPr lang="lv-LV" sz="1300" dirty="0"/>
              <a:t>Institution</a:t>
            </a:r>
          </a:p>
          <a:p>
            <a:pPr algn="just">
              <a:spcBef>
                <a:spcPts val="0"/>
              </a:spcBef>
            </a:pPr>
            <a:endParaRPr lang="en-GB" sz="1300" dirty="0" smtClean="0"/>
          </a:p>
          <a:p>
            <a:pPr algn="just">
              <a:spcBef>
                <a:spcPts val="0"/>
              </a:spcBef>
              <a:spcAft>
                <a:spcPts val="600"/>
              </a:spcAft>
            </a:pPr>
            <a:r>
              <a:rPr lang="lv-LV" b="1" dirty="0" smtClean="0">
                <a:solidFill>
                  <a:srgbClr val="3E5E9F"/>
                </a:solidFill>
              </a:rPr>
              <a:t>To be performed:</a:t>
            </a:r>
          </a:p>
          <a:p>
            <a:pPr marL="268288" indent="-268288" algn="just">
              <a:spcBef>
                <a:spcPts val="0"/>
              </a:spcBef>
              <a:spcAft>
                <a:spcPts val="600"/>
              </a:spcAft>
              <a:buFont typeface="Arial" panose="020B0604020202020204" pitchFamily="34" charset="0"/>
              <a:buChar char="•"/>
            </a:pPr>
            <a:r>
              <a:rPr lang="lv-LV" sz="1300" dirty="0" smtClean="0"/>
              <a:t>In order to receive user's rights to create a public service card (PSC), a filled in blank must be sent to SRDA via mail or to </a:t>
            </a:r>
            <a:r>
              <a:rPr lang="lv-LV" sz="1300" u="sng" dirty="0" smtClean="0">
                <a:solidFill>
                  <a:srgbClr val="FF0000"/>
                </a:solidFill>
                <a:hlinkClick r:id="rId3"/>
              </a:rPr>
              <a:t>pakalpojumi@vraa.gov.lv</a:t>
            </a:r>
            <a:r>
              <a:rPr lang="lv-LV" sz="1300" dirty="0" smtClean="0">
                <a:solidFill>
                  <a:srgbClr val="FF0000"/>
                </a:solidFill>
              </a:rPr>
              <a:t> </a:t>
            </a:r>
            <a:r>
              <a:rPr lang="en-GB" sz="1300" dirty="0" smtClean="0"/>
              <a:t>including an e-signature</a:t>
            </a:r>
          </a:p>
          <a:p>
            <a:pPr marL="268288" lvl="0" indent="-268288" algn="just">
              <a:spcBef>
                <a:spcPts val="0"/>
              </a:spcBef>
              <a:spcAft>
                <a:spcPts val="600"/>
              </a:spcAft>
              <a:buFont typeface="Arial" panose="020B0604020202020204" pitchFamily="34" charset="0"/>
              <a:buChar char="•"/>
            </a:pPr>
            <a:r>
              <a:rPr lang="lv-LV" sz="1300" dirty="0" smtClean="0"/>
              <a:t>Until the testing the PSC with a payment template and a price-list shall be created, because in the request the public catalogue generated identifiers will have to be stated which identify the service and payment position</a:t>
            </a:r>
          </a:p>
          <a:p>
            <a:pPr marL="268288" lvl="0" indent="-268288" algn="just">
              <a:spcBef>
                <a:spcPts val="0"/>
              </a:spcBef>
              <a:buFont typeface="Arial" panose="020B0604020202020204" pitchFamily="34" charset="0"/>
              <a:buChar char="•"/>
            </a:pPr>
            <a:r>
              <a:rPr lang="lv-LV" sz="1300" dirty="0" smtClean="0"/>
              <a:t>PSC are supposed to be created twice:</a:t>
            </a:r>
          </a:p>
          <a:p>
            <a:pPr marL="892175" lvl="1" algn="just">
              <a:spcBef>
                <a:spcPts val="0"/>
              </a:spcBef>
              <a:buFont typeface="+mj-lt"/>
              <a:buAutoNum type="arabicParenR"/>
            </a:pPr>
            <a:r>
              <a:rPr lang="lv-LV" sz="1300" dirty="0" smtClean="0">
                <a:latin typeface="Verdana" panose="020B0604030504040204" pitchFamily="34" charset="0"/>
              </a:rPr>
              <a:t>For testing environment</a:t>
            </a:r>
          </a:p>
          <a:p>
            <a:pPr marL="892175" lvl="1" algn="just">
              <a:spcBef>
                <a:spcPts val="0"/>
              </a:spcBef>
              <a:buFont typeface="+mj-lt"/>
              <a:buAutoNum type="arabicParenR"/>
            </a:pPr>
            <a:r>
              <a:rPr lang="lv-LV" sz="1300" dirty="0" smtClean="0">
                <a:latin typeface="Verdana" panose="020B0604030504040204" pitchFamily="34" charset="0"/>
              </a:rPr>
              <a:t>For production environment</a:t>
            </a:r>
            <a:endParaRPr lang="en-GB" sz="13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2" descr="C:\Users\Linda\Desktop\VRAA_ikonas_2610\VRAA_p_kartite.png"/>
          <p:cNvPicPr>
            <a:picLocks noChangeAspect="1" noChangeArrowheads="1"/>
          </p:cNvPicPr>
          <p:nvPr/>
        </p:nvPicPr>
        <p:blipFill>
          <a:blip r:embed="rId4" cstate="print"/>
          <a:srcRect/>
          <a:stretch>
            <a:fillRect/>
          </a:stretch>
        </p:blipFill>
        <p:spPr bwMode="auto">
          <a:xfrm>
            <a:off x="1690800" y="1047750"/>
            <a:ext cx="900000" cy="750000"/>
          </a:xfrm>
          <a:prstGeom prst="rect">
            <a:avLst/>
          </a:prstGeom>
          <a:noFill/>
        </p:spPr>
      </p:pic>
      <p:sp>
        <p:nvSpPr>
          <p:cNvPr id="2" name="Rectangle 1"/>
          <p:cNvSpPr/>
          <p:nvPr/>
        </p:nvSpPr>
        <p:spPr>
          <a:xfrm>
            <a:off x="2590800" y="4401529"/>
            <a:ext cx="5943600" cy="492443"/>
          </a:xfrm>
          <a:prstGeom prst="rect">
            <a:avLst/>
          </a:prstGeom>
        </p:spPr>
        <p:txBody>
          <a:bodyPr wrap="square">
            <a:spAutoFit/>
          </a:bodyPr>
          <a:lstStyle/>
          <a:p>
            <a:pPr algn="just"/>
            <a:r>
              <a:rPr lang="lv-LV" sz="1300" dirty="0" smtClean="0">
                <a:latin typeface="Verdana" panose="020B0604030504040204" pitchFamily="34" charset="0"/>
                <a:hlinkClick r:id="rId5"/>
              </a:rPr>
              <a:t>A template of an application for obtaining the rights of a public service user</a:t>
            </a:r>
            <a:endParaRPr lang="en-GB" sz="1300"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03920" y="4361550"/>
            <a:ext cx="686880" cy="572400"/>
          </a:xfrm>
          <a:prstGeom prst="rect">
            <a:avLst/>
          </a:prstGeom>
        </p:spPr>
      </p:pic>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en-US" altLang="en-US" sz="2400" dirty="0"/>
              <a:t>3</a:t>
            </a:r>
            <a:r>
              <a:rPr lang="lv-LV" altLang="en-US" sz="2400" dirty="0" smtClean="0"/>
              <a:t>. Development*</a:t>
            </a:r>
            <a:endParaRPr lang="en-GB"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25</a:t>
            </a:fld>
            <a:endParaRPr lang="en-GB" altLang="en-US" dirty="0" smtClean="0"/>
          </a:p>
        </p:txBody>
      </p:sp>
      <p:pic>
        <p:nvPicPr>
          <p:cNvPr id="95234" name="Picture 2" descr="C:\Users\Linda\Desktop\VRAA_izstrade.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8" name="Content Placeholder 2"/>
          <p:cNvSpPr>
            <a:spLocks noGrp="1"/>
          </p:cNvSpPr>
          <p:nvPr>
            <p:ph idx="1"/>
          </p:nvPr>
        </p:nvSpPr>
        <p:spPr>
          <a:xfrm>
            <a:off x="2597426" y="1200150"/>
            <a:ext cx="6094800" cy="2892060"/>
          </a:xfrm>
        </p:spPr>
        <p:txBody>
          <a:bodyPr>
            <a:noAutofit/>
          </a:bodyPr>
          <a:lstStyle/>
          <a:p>
            <a:pPr algn="just">
              <a:spcBef>
                <a:spcPts val="0"/>
              </a:spcBef>
              <a:spcAft>
                <a:spcPts val="600"/>
              </a:spcAft>
            </a:pPr>
            <a:r>
              <a:rPr lang="lv-LV" sz="1400" b="1" dirty="0" smtClean="0">
                <a:solidFill>
                  <a:srgbClr val="3E5E9F"/>
                </a:solidFill>
              </a:rPr>
              <a:t>Responsible person:</a:t>
            </a:r>
          </a:p>
          <a:p>
            <a:pPr algn="just">
              <a:spcBef>
                <a:spcPts val="0"/>
              </a:spcBef>
            </a:pPr>
            <a:r>
              <a:rPr lang="lv-LV" sz="1400" dirty="0"/>
              <a:t>Institution</a:t>
            </a:r>
          </a:p>
          <a:p>
            <a:pPr algn="just">
              <a:spcBef>
                <a:spcPts val="0"/>
              </a:spcBef>
            </a:pPr>
            <a:endParaRPr lang="en-GB" sz="1400" dirty="0" smtClean="0"/>
          </a:p>
          <a:p>
            <a:pPr algn="just">
              <a:spcBef>
                <a:spcPts val="0"/>
              </a:spcBef>
              <a:spcAft>
                <a:spcPts val="600"/>
              </a:spcAft>
            </a:pPr>
            <a:r>
              <a:rPr lang="lv-LV" sz="1400" b="1" dirty="0" smtClean="0">
                <a:solidFill>
                  <a:srgbClr val="3E5E9F"/>
                </a:solidFill>
              </a:rPr>
              <a:t>To be performed: </a:t>
            </a:r>
          </a:p>
          <a:p>
            <a:pPr marL="285750" indent="-285750" algn="just">
              <a:spcBef>
                <a:spcPts val="0"/>
              </a:spcBef>
              <a:spcAft>
                <a:spcPts val="600"/>
              </a:spcAft>
              <a:buFont typeface="Arial" panose="020B0604020202020204" pitchFamily="34" charset="0"/>
              <a:buChar char="•"/>
            </a:pPr>
            <a:r>
              <a:rPr lang="lv-LV" sz="1400" dirty="0" smtClean="0"/>
              <a:t>An institution organizes the process of development in accordance with the integration instruction of SRDA </a:t>
            </a:r>
          </a:p>
          <a:p>
            <a:pPr marL="285750" indent="-285750" algn="just">
              <a:spcBef>
                <a:spcPts val="0"/>
              </a:spcBef>
              <a:spcAft>
                <a:spcPts val="600"/>
              </a:spcAft>
              <a:buFont typeface="Arial" panose="020B0604020202020204" pitchFamily="34" charset="0"/>
              <a:buChar char="•"/>
            </a:pPr>
            <a:r>
              <a:rPr lang="lv-LV" sz="1400" dirty="0" smtClean="0"/>
              <a:t>SRDA provides consultative support</a:t>
            </a:r>
          </a:p>
          <a:p>
            <a:pPr marL="285750" indent="-285750" algn="just">
              <a:spcBef>
                <a:spcPts val="0"/>
              </a:spcBef>
              <a:buFont typeface="Arial" panose="020B0604020202020204" pitchFamily="34" charset="0"/>
              <a:buChar char="•"/>
            </a:pPr>
            <a:endParaRPr lang="en-GB" sz="1400" dirty="0"/>
          </a:p>
          <a:p>
            <a:pPr marL="285750" indent="-285750" algn="just">
              <a:spcBef>
                <a:spcPts val="0"/>
              </a:spcBef>
              <a:buFont typeface="Arial" panose="020B0604020202020204" pitchFamily="34" charset="0"/>
              <a:buChar char="•"/>
            </a:pPr>
            <a:endParaRPr lang="en-GB" sz="1400" dirty="0" smtClean="0"/>
          </a:p>
          <a:p>
            <a:pPr marL="285750" indent="-285750" algn="just">
              <a:spcBef>
                <a:spcPts val="0"/>
              </a:spcBef>
              <a:buFont typeface="Arial" panose="020B0604020202020204" pitchFamily="34" charset="0"/>
              <a:buChar char="•"/>
            </a:pPr>
            <a:endParaRPr lang="en-GB" sz="1400" dirty="0"/>
          </a:p>
          <a:p>
            <a:pPr marL="285750" indent="-285750" algn="just">
              <a:spcBef>
                <a:spcPts val="0"/>
              </a:spcBef>
              <a:buFont typeface="Arial" panose="020B0604020202020204" pitchFamily="34" charset="0"/>
              <a:buChar char="•"/>
            </a:pPr>
            <a:endParaRPr lang="en-GB" sz="1400" dirty="0" smtClean="0"/>
          </a:p>
          <a:p>
            <a:pPr marL="285750" indent="-285750" algn="just">
              <a:spcBef>
                <a:spcPts val="0"/>
              </a:spcBef>
              <a:buFont typeface="Arial" panose="020B0604020202020204" pitchFamily="34" charset="0"/>
              <a:buChar char="•"/>
            </a:pPr>
            <a:endParaRPr lang="en-GB" sz="1400" dirty="0"/>
          </a:p>
          <a:p>
            <a:pPr marL="285750" indent="-285750" algn="just">
              <a:spcBef>
                <a:spcPts val="0"/>
              </a:spcBef>
              <a:buFont typeface="Arial" panose="020B0604020202020204" pitchFamily="34" charset="0"/>
              <a:buChar char="•"/>
            </a:pPr>
            <a:endParaRPr lang="en-GB" sz="1400" dirty="0" smtClean="0"/>
          </a:p>
          <a:p>
            <a:pPr algn="just">
              <a:spcBef>
                <a:spcPts val="0"/>
              </a:spcBef>
            </a:pPr>
            <a:endParaRPr lang="en-GB" sz="1400" dirty="0" smtClean="0"/>
          </a:p>
        </p:txBody>
      </p:sp>
      <p:grpSp>
        <p:nvGrpSpPr>
          <p:cNvPr id="3" name="Group 2"/>
          <p:cNvGrpSpPr/>
          <p:nvPr/>
        </p:nvGrpSpPr>
        <p:grpSpPr>
          <a:xfrm>
            <a:off x="1903920" y="4031944"/>
            <a:ext cx="6630480" cy="572400"/>
            <a:chOff x="1903920" y="4361550"/>
            <a:chExt cx="6630480" cy="572400"/>
          </a:xfrm>
        </p:grpSpPr>
        <p:sp>
          <p:nvSpPr>
            <p:cNvPr id="2" name="Rectangle 1"/>
            <p:cNvSpPr/>
            <p:nvPr/>
          </p:nvSpPr>
          <p:spPr>
            <a:xfrm>
              <a:off x="2590800" y="4401529"/>
              <a:ext cx="5943600" cy="492443"/>
            </a:xfrm>
            <a:prstGeom prst="rect">
              <a:avLst/>
            </a:prstGeom>
          </p:spPr>
          <p:txBody>
            <a:bodyPr wrap="square">
              <a:spAutoFit/>
            </a:bodyPr>
            <a:lstStyle/>
            <a:p>
              <a:pPr algn="just"/>
              <a:r>
                <a:rPr lang="lv-LV" sz="1300" dirty="0" smtClean="0">
                  <a:latin typeface="Verdana" panose="020B0604030504040204" pitchFamily="34" charset="0"/>
                  <a:hlinkClick r:id="rId4"/>
                </a:rPr>
                <a:t>Integration </a:t>
              </a:r>
              <a:r>
                <a:rPr lang="lv-LV" sz="1300" dirty="0">
                  <a:latin typeface="Verdana" panose="020B0604030504040204" pitchFamily="34" charset="0"/>
                  <a:hlinkClick r:id="rId4"/>
                </a:rPr>
                <a:t>instruction (Payment module and Resident payment provision)</a:t>
              </a:r>
              <a:endParaRPr lang="en-GB" sz="1300" dirty="0">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920" y="4361550"/>
              <a:ext cx="686880" cy="572400"/>
            </a:xfrm>
            <a:prstGeom prst="rect">
              <a:avLst/>
            </a:prstGeom>
          </p:spPr>
        </p:pic>
      </p:grpSp>
      <p:sp>
        <p:nvSpPr>
          <p:cNvPr id="13" name="TextBox 12"/>
          <p:cNvSpPr txBox="1"/>
          <p:nvPr/>
        </p:nvSpPr>
        <p:spPr>
          <a:xfrm>
            <a:off x="6324600" y="4476750"/>
            <a:ext cx="1701300" cy="276999"/>
          </a:xfrm>
          <a:prstGeom prst="rect">
            <a:avLst/>
          </a:prstGeom>
          <a:noFill/>
        </p:spPr>
        <p:txBody>
          <a:bodyPr wrap="none" rtlCol="0">
            <a:spAutoFit/>
          </a:bodyPr>
          <a:lstStyle/>
          <a:p>
            <a:r>
              <a:rPr lang="lv-LV" sz="1200" dirty="0" smtClean="0">
                <a:latin typeface="Verdana" panose="020B0604030504040204" pitchFamily="34" charset="0"/>
              </a:rPr>
              <a:t>*This step can be omitted</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en-US" altLang="en-US" sz="2400" dirty="0"/>
              <a:t>4</a:t>
            </a:r>
            <a:r>
              <a:rPr lang="lv-LV" altLang="en-US" sz="2400" dirty="0" smtClean="0"/>
              <a:t>. Accept testing</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26</a:t>
            </a:fld>
            <a:endParaRPr lang="en-GB" altLang="en-US" dirty="0" smtClean="0"/>
          </a:p>
        </p:txBody>
      </p:sp>
      <p:sp>
        <p:nvSpPr>
          <p:cNvPr id="9" name="Content Placeholder 2"/>
          <p:cNvSpPr>
            <a:spLocks noGrp="1"/>
          </p:cNvSpPr>
          <p:nvPr>
            <p:ph idx="1"/>
          </p:nvPr>
        </p:nvSpPr>
        <p:spPr>
          <a:xfrm>
            <a:off x="2590800" y="1200150"/>
            <a:ext cx="6094800" cy="3581400"/>
          </a:xfrm>
        </p:spPr>
        <p:txBody>
          <a:bodyPr>
            <a:noAutofit/>
          </a:bodyPr>
          <a:lstStyle/>
          <a:p>
            <a:pPr algn="just">
              <a:spcBef>
                <a:spcPts val="0"/>
              </a:spcBef>
              <a:spcAft>
                <a:spcPts val="600"/>
              </a:spcAft>
            </a:pPr>
            <a:r>
              <a:rPr lang="lv-LV" b="1" dirty="0" smtClean="0">
                <a:solidFill>
                  <a:srgbClr val="3E5E9F"/>
                </a:solidFill>
              </a:rPr>
              <a:t>Responsible person:</a:t>
            </a:r>
          </a:p>
          <a:p>
            <a:pPr algn="just">
              <a:spcBef>
                <a:spcPts val="0"/>
              </a:spcBef>
            </a:pPr>
            <a:r>
              <a:rPr lang="lv-LV" sz="1300" dirty="0"/>
              <a:t>Institution</a:t>
            </a:r>
          </a:p>
          <a:p>
            <a:pPr algn="just">
              <a:spcBef>
                <a:spcPts val="0"/>
              </a:spcBef>
            </a:pPr>
            <a:endParaRPr lang="en-GB" sz="1300" dirty="0" smtClean="0"/>
          </a:p>
          <a:p>
            <a:pPr algn="just">
              <a:spcBef>
                <a:spcPts val="0"/>
              </a:spcBef>
              <a:spcAft>
                <a:spcPts val="600"/>
              </a:spcAft>
            </a:pPr>
            <a:r>
              <a:rPr lang="lv-LV" b="1" dirty="0" smtClean="0">
                <a:solidFill>
                  <a:srgbClr val="3E5E9F"/>
                </a:solidFill>
              </a:rPr>
              <a:t>To be performed: </a:t>
            </a:r>
          </a:p>
          <a:p>
            <a:pPr marL="285750" indent="-285750" algn="just">
              <a:spcBef>
                <a:spcPts val="0"/>
              </a:spcBef>
              <a:buFont typeface="Arial" panose="020B0604020202020204" pitchFamily="34" charset="0"/>
              <a:buChar char="•"/>
            </a:pPr>
            <a:r>
              <a:rPr lang="lv-LV" sz="1300" dirty="0" smtClean="0"/>
              <a:t>If an institution has successfully initiated Payment module, made a payment and received payment status, SRDA is informed indicating:</a:t>
            </a:r>
          </a:p>
          <a:p>
            <a:pPr lvl="1" algn="just">
              <a:spcBef>
                <a:spcPts val="0"/>
              </a:spcBef>
              <a:buFont typeface="Arial" panose="020B0604020202020204" pitchFamily="34" charset="0"/>
              <a:buChar char="•"/>
            </a:pPr>
            <a:r>
              <a:rPr lang="lv-LV" sz="1300" dirty="0">
                <a:latin typeface="Verdana" pitchFamily="34" charset="0"/>
              </a:rPr>
              <a:t>successful payment time (date and time)</a:t>
            </a:r>
          </a:p>
          <a:p>
            <a:pPr lvl="1" algn="just">
              <a:spcBef>
                <a:spcPts val="0"/>
              </a:spcBef>
              <a:buFont typeface="Arial" panose="020B0604020202020204" pitchFamily="34" charset="0"/>
              <a:buChar char="•"/>
            </a:pPr>
            <a:r>
              <a:rPr lang="lv-LV" sz="1300" dirty="0">
                <a:latin typeface="Verdana" pitchFamily="34" charset="0"/>
              </a:rPr>
              <a:t>to perform a payment for service step title and unique number for which it is asked to be performed</a:t>
            </a:r>
          </a:p>
          <a:p>
            <a:pPr lvl="1" algn="just">
              <a:spcBef>
                <a:spcPts val="0"/>
              </a:spcBef>
              <a:spcAft>
                <a:spcPts val="600"/>
              </a:spcAft>
              <a:buFont typeface="Arial" panose="020B0604020202020204" pitchFamily="34" charset="0"/>
              <a:buChar char="•"/>
            </a:pPr>
            <a:r>
              <a:rPr lang="lv-LV" sz="1300" dirty="0">
                <a:latin typeface="Verdana" pitchFamily="34" charset="0"/>
              </a:rPr>
              <a:t>payment for the payment title within which the payment has been performed</a:t>
            </a:r>
          </a:p>
          <a:p>
            <a:pPr marL="285750" indent="-285750" algn="just">
              <a:spcBef>
                <a:spcPts val="0"/>
              </a:spcBef>
              <a:spcAft>
                <a:spcPts val="600"/>
              </a:spcAft>
              <a:buFont typeface="Arial" panose="020B0604020202020204" pitchFamily="34" charset="0"/>
              <a:buChar char="•"/>
            </a:pPr>
            <a:r>
              <a:rPr lang="lv-LV" sz="1300" dirty="0" smtClean="0"/>
              <a:t>SRDA VISS test environment perform the verification - if during the indicated time by the institution there have been payment attempts and at least one has been processed, an institution can prepare an acceptance test act</a:t>
            </a:r>
          </a:p>
          <a:p>
            <a:pPr algn="just">
              <a:spcBef>
                <a:spcPts val="0"/>
              </a:spcBef>
              <a:spcAft>
                <a:spcPts val="600"/>
              </a:spcAft>
            </a:pPr>
            <a:endParaRPr lang="en-GB" sz="1300" dirty="0" smtClean="0"/>
          </a:p>
        </p:txBody>
      </p:sp>
      <p:pic>
        <p:nvPicPr>
          <p:cNvPr id="96258" name="Picture 2" descr="C:\Users\Linda\Desktop\VRAA_testesana_black.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en-US" altLang="en-US" sz="2400" dirty="0"/>
              <a:t>5</a:t>
            </a:r>
            <a:r>
              <a:rPr lang="lv-LV" altLang="en-US" sz="2400" dirty="0" smtClean="0"/>
              <a:t>. </a:t>
            </a:r>
            <a:r>
              <a:rPr lang="lv-LV" sz="2400" dirty="0" smtClean="0"/>
              <a:t>Signing an acceptance deed</a:t>
            </a:r>
            <a:endParaRPr lang="en-GB"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27</a:t>
            </a:fld>
            <a:endParaRPr lang="en-GB" altLang="en-US" dirty="0" smtClean="0"/>
          </a:p>
        </p:txBody>
      </p:sp>
      <p:sp>
        <p:nvSpPr>
          <p:cNvPr id="9" name="Content Placeholder 2"/>
          <p:cNvSpPr>
            <a:spLocks noGrp="1"/>
          </p:cNvSpPr>
          <p:nvPr>
            <p:ph idx="1"/>
          </p:nvPr>
        </p:nvSpPr>
        <p:spPr>
          <a:xfrm>
            <a:off x="2597426" y="1200150"/>
            <a:ext cx="6094800" cy="3276600"/>
          </a:xfrm>
        </p:spPr>
        <p:txBody>
          <a:bodyPr>
            <a:noAutofit/>
          </a:bodyPr>
          <a:lstStyle/>
          <a:p>
            <a:pPr algn="just">
              <a:spcBef>
                <a:spcPts val="0"/>
              </a:spcBef>
              <a:spcAft>
                <a:spcPts val="600"/>
              </a:spcAft>
            </a:pPr>
            <a:r>
              <a:rPr lang="lv-LV" sz="1400" b="1" dirty="0" smtClean="0">
                <a:solidFill>
                  <a:srgbClr val="3E5E9F"/>
                </a:solidFill>
              </a:rPr>
              <a:t>Responsible person:</a:t>
            </a:r>
          </a:p>
          <a:p>
            <a:pPr algn="just">
              <a:spcBef>
                <a:spcPts val="0"/>
              </a:spcBef>
            </a:pPr>
            <a:r>
              <a:rPr lang="lv-LV" sz="1400" dirty="0"/>
              <a:t>Institution</a:t>
            </a:r>
          </a:p>
          <a:p>
            <a:pPr algn="just">
              <a:spcBef>
                <a:spcPts val="0"/>
              </a:spcBef>
            </a:pPr>
            <a:endParaRPr lang="en-GB" sz="1400" dirty="0" smtClean="0"/>
          </a:p>
          <a:p>
            <a:pPr algn="just">
              <a:spcBef>
                <a:spcPts val="0"/>
              </a:spcBef>
              <a:spcAft>
                <a:spcPts val="600"/>
              </a:spcAft>
            </a:pPr>
            <a:r>
              <a:rPr lang="lv-LV" sz="1400" b="1" dirty="0" smtClean="0">
                <a:solidFill>
                  <a:srgbClr val="3E5E9F"/>
                </a:solidFill>
              </a:rPr>
              <a:t>To be performed: </a:t>
            </a:r>
          </a:p>
          <a:p>
            <a:pPr marL="285750" indent="-285750" algn="just">
              <a:spcBef>
                <a:spcPts val="0"/>
              </a:spcBef>
              <a:buFont typeface="Arial" panose="020B0604020202020204" pitchFamily="34" charset="0"/>
              <a:buChar char="•"/>
            </a:pPr>
            <a:r>
              <a:rPr lang="lv-LV" sz="1400" dirty="0" smtClean="0"/>
              <a:t>An institution prepares acceptance testing act</a:t>
            </a:r>
          </a:p>
          <a:p>
            <a:pPr marL="285750" indent="-285750" algn="just">
              <a:spcBef>
                <a:spcPts val="0"/>
              </a:spcBef>
              <a:spcAft>
                <a:spcPts val="600"/>
              </a:spcAft>
              <a:buFont typeface="Arial" panose="020B0604020202020204" pitchFamily="34" charset="0"/>
              <a:buChar char="•"/>
            </a:pPr>
            <a:r>
              <a:rPr lang="lv-LV" sz="1400" dirty="0" smtClean="0"/>
              <a:t>SRDA complements, coordinates an act and after  it's signing invites the institution to send information for connection establishment in the production environment</a:t>
            </a:r>
          </a:p>
        </p:txBody>
      </p:sp>
      <p:pic>
        <p:nvPicPr>
          <p:cNvPr id="97282" name="Picture 2" descr="C:\Users\Linda\Desktop\VRAA_paraksts.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6" name="Rectangle 5"/>
          <p:cNvSpPr/>
          <p:nvPr/>
        </p:nvSpPr>
        <p:spPr>
          <a:xfrm>
            <a:off x="2590800" y="4577756"/>
            <a:ext cx="5943600" cy="292388"/>
          </a:xfrm>
          <a:prstGeom prst="rect">
            <a:avLst/>
          </a:prstGeom>
        </p:spPr>
        <p:txBody>
          <a:bodyPr wrap="square">
            <a:spAutoFit/>
          </a:bodyPr>
          <a:lstStyle/>
          <a:p>
            <a:r>
              <a:rPr lang="lv-LV" sz="1300" dirty="0">
                <a:latin typeface="Verdana" panose="020B0604030504040204" pitchFamily="34" charset="0"/>
                <a:hlinkClick r:id="rId4"/>
              </a:rPr>
              <a:t>Act for E-service «Unifide payment module» integration </a:t>
            </a:r>
            <a:endParaRPr lang="en-GB" sz="1300" dirty="0">
              <a:latin typeface="Verdana" panose="020B0604030504040204" pitchFamily="34" charset="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3920" y="4437750"/>
            <a:ext cx="686880" cy="572400"/>
          </a:xfrm>
          <a:prstGeom prst="rect">
            <a:avLst/>
          </a:prstGeom>
        </p:spPr>
      </p:pic>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fontAlgn="b"/>
            <a:r>
              <a:rPr lang="en-US" altLang="en-US" sz="2400" dirty="0"/>
              <a:t>6</a:t>
            </a:r>
            <a:r>
              <a:rPr lang="lv-LV" altLang="en-US" sz="2400" dirty="0" smtClean="0"/>
              <a:t>. Introduction into products</a:t>
            </a:r>
            <a:endParaRPr lang="en-GB"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28</a:t>
            </a:fld>
            <a:endParaRPr lang="en-GB" altLang="en-US" dirty="0" smtClean="0"/>
          </a:p>
        </p:txBody>
      </p:sp>
      <p:sp>
        <p:nvSpPr>
          <p:cNvPr id="9" name="Content Placeholder 2"/>
          <p:cNvSpPr>
            <a:spLocks noGrp="1"/>
          </p:cNvSpPr>
          <p:nvPr>
            <p:ph idx="1"/>
          </p:nvPr>
        </p:nvSpPr>
        <p:spPr>
          <a:xfrm>
            <a:off x="2590800" y="1200150"/>
            <a:ext cx="6094800" cy="3124200"/>
          </a:xfrm>
        </p:spPr>
        <p:txBody>
          <a:bodyPr>
            <a:noAutofit/>
          </a:bodyPr>
          <a:lstStyle/>
          <a:p>
            <a:pPr algn="just">
              <a:spcBef>
                <a:spcPts val="0"/>
              </a:spcBef>
              <a:spcAft>
                <a:spcPts val="600"/>
              </a:spcAft>
            </a:pPr>
            <a:r>
              <a:rPr lang="lv-LV" sz="1400" b="1" dirty="0" smtClean="0">
                <a:solidFill>
                  <a:srgbClr val="3E5E9F"/>
                </a:solidFill>
              </a:rPr>
              <a:t>Responsible person:</a:t>
            </a:r>
          </a:p>
          <a:p>
            <a:pPr algn="just">
              <a:spcBef>
                <a:spcPts val="0"/>
              </a:spcBef>
            </a:pPr>
            <a:r>
              <a:rPr lang="lv-LV" sz="1400" dirty="0" smtClean="0"/>
              <a:t>SRDA and an institution</a:t>
            </a:r>
          </a:p>
          <a:p>
            <a:pPr algn="just">
              <a:spcBef>
                <a:spcPts val="0"/>
              </a:spcBef>
            </a:pPr>
            <a:endParaRPr lang="en-GB" sz="1400" dirty="0" smtClean="0"/>
          </a:p>
          <a:p>
            <a:pPr algn="just">
              <a:spcBef>
                <a:spcPts val="0"/>
              </a:spcBef>
              <a:spcAft>
                <a:spcPts val="600"/>
              </a:spcAft>
            </a:pPr>
            <a:r>
              <a:rPr lang="lv-LV" sz="1400" b="1" dirty="0" smtClean="0">
                <a:solidFill>
                  <a:srgbClr val="3E5E9F"/>
                </a:solidFill>
              </a:rPr>
              <a:t>To be performed: </a:t>
            </a:r>
          </a:p>
          <a:p>
            <a:pPr marL="285750" indent="-285750" algn="just">
              <a:spcBef>
                <a:spcPts val="0"/>
              </a:spcBef>
              <a:spcAft>
                <a:spcPts val="600"/>
              </a:spcAft>
              <a:buFont typeface="Arial" panose="020B0604020202020204" pitchFamily="34" charset="0"/>
              <a:buChar char="•"/>
            </a:pPr>
            <a:r>
              <a:rPr lang="lv-LV" sz="1400" dirty="0" smtClean="0"/>
              <a:t>Connection establishment term is defined by the concluded agreement between SRDA and institution</a:t>
            </a:r>
          </a:p>
          <a:p>
            <a:pPr algn="just"/>
            <a:endParaRPr lang="en-GB" sz="1400" dirty="0" smtClean="0"/>
          </a:p>
        </p:txBody>
      </p:sp>
      <p:pic>
        <p:nvPicPr>
          <p:cNvPr id="98306" name="Picture 2" descr="C:\Users\Linda\Desktop\VRAA_publicesana_balck.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fontAlgn="b"/>
            <a:r>
              <a:rPr lang="en-US" sz="2400" dirty="0"/>
              <a:t>7</a:t>
            </a:r>
            <a:r>
              <a:rPr lang="lv-LV" sz="2400" dirty="0" smtClean="0"/>
              <a:t>. Maintenance</a:t>
            </a:r>
            <a:endParaRPr lang="en-GB"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29</a:t>
            </a:fld>
            <a:endParaRPr lang="en-GB" altLang="en-US" dirty="0" smtClean="0"/>
          </a:p>
        </p:txBody>
      </p:sp>
      <p:sp>
        <p:nvSpPr>
          <p:cNvPr id="9" name="Content Placeholder 2"/>
          <p:cNvSpPr>
            <a:spLocks noGrp="1"/>
          </p:cNvSpPr>
          <p:nvPr>
            <p:ph idx="1"/>
          </p:nvPr>
        </p:nvSpPr>
        <p:spPr>
          <a:xfrm>
            <a:off x="2590800" y="1200150"/>
            <a:ext cx="6094800" cy="3581400"/>
          </a:xfrm>
        </p:spPr>
        <p:txBody>
          <a:bodyPr>
            <a:noAutofit/>
          </a:bodyPr>
          <a:lstStyle/>
          <a:p>
            <a:pPr algn="just">
              <a:spcBef>
                <a:spcPts val="0"/>
              </a:spcBef>
              <a:spcAft>
                <a:spcPts val="600"/>
              </a:spcAft>
            </a:pPr>
            <a:r>
              <a:rPr lang="lv-LV" sz="1400" b="1" dirty="0" smtClean="0">
                <a:solidFill>
                  <a:srgbClr val="3E5E9F"/>
                </a:solidFill>
              </a:rPr>
              <a:t>Responsible person:</a:t>
            </a:r>
          </a:p>
          <a:p>
            <a:pPr algn="just">
              <a:spcBef>
                <a:spcPts val="0"/>
              </a:spcBef>
            </a:pPr>
            <a:r>
              <a:rPr lang="lv-LV" sz="1400" dirty="0" smtClean="0"/>
              <a:t>Institution</a:t>
            </a:r>
          </a:p>
          <a:p>
            <a:pPr algn="just">
              <a:spcBef>
                <a:spcPts val="0"/>
              </a:spcBef>
            </a:pPr>
            <a:endParaRPr lang="en-GB" sz="1400" dirty="0" smtClean="0"/>
          </a:p>
          <a:p>
            <a:pPr algn="just">
              <a:spcBef>
                <a:spcPts val="0"/>
              </a:spcBef>
              <a:spcAft>
                <a:spcPts val="600"/>
              </a:spcAft>
            </a:pPr>
            <a:r>
              <a:rPr lang="lv-LV" sz="1400" b="1" dirty="0" smtClean="0">
                <a:solidFill>
                  <a:srgbClr val="3E5E9F"/>
                </a:solidFill>
              </a:rPr>
              <a:t>To be performed:</a:t>
            </a:r>
          </a:p>
          <a:p>
            <a:pPr marL="285750" indent="-285750" algn="just">
              <a:spcBef>
                <a:spcPts val="0"/>
              </a:spcBef>
              <a:spcAft>
                <a:spcPts val="600"/>
              </a:spcAft>
              <a:buFont typeface="Arial" panose="020B0604020202020204" pitchFamily="34" charset="0"/>
              <a:buChar char="•"/>
            </a:pPr>
            <a:r>
              <a:rPr lang="lv-LV" sz="1400" dirty="0" smtClean="0"/>
              <a:t>An institution is responsible for the introduced solution action control</a:t>
            </a:r>
          </a:p>
          <a:p>
            <a:pPr marL="285750" indent="-285750" algn="just">
              <a:spcBef>
                <a:spcPts val="0"/>
              </a:spcBef>
              <a:spcAft>
                <a:spcPts val="600"/>
              </a:spcAft>
              <a:buFont typeface="Arial" panose="020B0604020202020204" pitchFamily="34" charset="0"/>
              <a:buChar char="•"/>
            </a:pPr>
            <a:r>
              <a:rPr lang="lv-LV" sz="1400" dirty="0" smtClean="0"/>
              <a:t>SRDA can if necessary provide consultative support</a:t>
            </a:r>
          </a:p>
        </p:txBody>
      </p:sp>
      <p:pic>
        <p:nvPicPr>
          <p:cNvPr id="99330" name="Picture 2" descr="C:\Users\Linda\Desktop\VRAA_uzturesana.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590800" y="2981325"/>
            <a:ext cx="5943600" cy="1038225"/>
          </a:xfrm>
        </p:spPr>
        <p:txBody>
          <a:bodyPr>
            <a:normAutofit/>
          </a:bodyPr>
          <a:lstStyle/>
          <a:p>
            <a:r>
              <a:rPr lang="lv-LV" altLang="en-US" sz="2400" dirty="0" smtClean="0"/>
              <a:t>What is the payment module and what are it's benefits?</a:t>
            </a:r>
          </a:p>
        </p:txBody>
      </p:sp>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a:t>
            </a:fld>
            <a:endParaRPr lang="en-GB" altLang="en-US"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720850"/>
            <a:ext cx="1295400" cy="1079500"/>
          </a:xfrm>
          <a:prstGeom prst="rect">
            <a:avLst/>
          </a:prstGeom>
        </p:spPr>
      </p:pic>
    </p:spTree>
    <p:extLst>
      <p:ext uri="{BB962C8B-B14F-4D97-AF65-F5344CB8AC3E}">
        <p14:creationId xmlns:p14="http://schemas.microsoft.com/office/powerpoint/2010/main" val="310693643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30</a:t>
            </a:fld>
            <a:endParaRPr lang="en-GB" altLang="en-US" dirty="0" smtClean="0"/>
          </a:p>
        </p:txBody>
      </p:sp>
      <p:sp>
        <p:nvSpPr>
          <p:cNvPr id="7" name="Title 1"/>
          <p:cNvSpPr txBox="1">
            <a:spLocks/>
          </p:cNvSpPr>
          <p:nvPr/>
        </p:nvSpPr>
        <p:spPr>
          <a:xfrm>
            <a:off x="2667000" y="2724150"/>
            <a:ext cx="5638800" cy="1038225"/>
          </a:xfrm>
          <a:prstGeom prst="rect">
            <a:avLst/>
          </a:prstGeom>
        </p:spPr>
        <p:txBody>
          <a:bodyPr vert="horz" lIns="91440" tIns="45720" rIns="91440" bIns="45720" rtlCol="0" anchor="t">
            <a:noAutofit/>
          </a:bodyPr>
          <a:lstStyle/>
          <a:p>
            <a:pPr>
              <a:spcBef>
                <a:spcPct val="0"/>
              </a:spcBef>
            </a:pPr>
            <a:r>
              <a:rPr lang="lv-LV" altLang="en-US" sz="2400" b="1" dirty="0" smtClean="0">
                <a:latin typeface="Verdana" pitchFamily="34" charset="0"/>
              </a:rPr>
              <a:t>How to introduce payment using a card?</a:t>
            </a:r>
            <a:endParaRPr kumimoji="0" lang="en-GB" altLang="en-US" sz="24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1644150"/>
            <a:ext cx="1296000" cy="1080000"/>
          </a:xfrm>
          <a:prstGeom prst="rect">
            <a:avLst/>
          </a:prstGeom>
        </p:spPr>
      </p:pic>
    </p:spTree>
    <p:extLst>
      <p:ext uri="{BB962C8B-B14F-4D97-AF65-F5344CB8AC3E}">
        <p14:creationId xmlns:p14="http://schemas.microsoft.com/office/powerpoint/2010/main" val="408534721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0" name="Straight Arrow Connector 99"/>
          <p:cNvCxnSpPr/>
          <p:nvPr/>
        </p:nvCxnSpPr>
        <p:spPr>
          <a:xfrm flipV="1">
            <a:off x="2057400" y="1352550"/>
            <a:ext cx="4267200" cy="2514600"/>
          </a:xfrm>
          <a:prstGeom prst="straightConnector1">
            <a:avLst/>
          </a:prstGeom>
          <a:ln w="19050">
            <a:solidFill>
              <a:srgbClr val="A9B1C1"/>
            </a:solidFill>
            <a:prstDash val="solid"/>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3810000" y="2495550"/>
            <a:ext cx="2379437" cy="360000"/>
            <a:chOff x="3722452" y="2584858"/>
            <a:chExt cx="2379437" cy="360000"/>
          </a:xfrm>
        </p:grpSpPr>
        <p:sp>
          <p:nvSpPr>
            <p:cNvPr id="113" name="TextBox 112"/>
            <p:cNvSpPr txBox="1"/>
            <p:nvPr/>
          </p:nvSpPr>
          <p:spPr>
            <a:xfrm>
              <a:off x="4501689" y="2610970"/>
              <a:ext cx="16002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Development</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17" name="Rectangle 116"/>
            <p:cNvSpPr/>
            <p:nvPr/>
          </p:nvSpPr>
          <p:spPr>
            <a:xfrm>
              <a:off x="3722452" y="2584858"/>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2" name="TextBox 121"/>
            <p:cNvSpPr txBox="1"/>
            <p:nvPr/>
          </p:nvSpPr>
          <p:spPr>
            <a:xfrm>
              <a:off x="3722452" y="2595581"/>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3</a:t>
              </a:r>
              <a:r>
                <a:rPr lang="lv-LV"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5" name="Group 4"/>
          <p:cNvGrpSpPr/>
          <p:nvPr/>
        </p:nvGrpSpPr>
        <p:grpSpPr>
          <a:xfrm>
            <a:off x="4543460" y="2059350"/>
            <a:ext cx="2695540" cy="360000"/>
            <a:chOff x="4442972" y="2140973"/>
            <a:chExt cx="2695540" cy="360000"/>
          </a:xfrm>
        </p:grpSpPr>
        <p:sp>
          <p:nvSpPr>
            <p:cNvPr id="109" name="TextBox 108"/>
            <p:cNvSpPr txBox="1"/>
            <p:nvPr/>
          </p:nvSpPr>
          <p:spPr>
            <a:xfrm>
              <a:off x="5230309" y="2167085"/>
              <a:ext cx="1908203" cy="307777"/>
            </a:xfrm>
            <a:prstGeom prst="rect">
              <a:avLst/>
            </a:prstGeom>
            <a:noFill/>
          </p:spPr>
          <p:txBody>
            <a:bodyPr wrap="square" lIns="36000" rIns="36000" rtlCol="0" anchor="ctr">
              <a:spAutoFit/>
            </a:bodyPr>
            <a:lstStyle/>
            <a:p>
              <a:pPr fontAlgn="b"/>
              <a:r>
                <a:rPr lang="lv-LV" sz="1400" dirty="0" smtClean="0">
                  <a:latin typeface="Verdana" panose="020B0604030504040204" pitchFamily="34" charset="0"/>
                </a:rPr>
                <a:t>Testing</a:t>
              </a: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18" name="Rectangle 117"/>
            <p:cNvSpPr/>
            <p:nvPr/>
          </p:nvSpPr>
          <p:spPr>
            <a:xfrm>
              <a:off x="4442972" y="2140973"/>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23" name="TextBox 122"/>
            <p:cNvSpPr txBox="1"/>
            <p:nvPr/>
          </p:nvSpPr>
          <p:spPr>
            <a:xfrm>
              <a:off x="4442972" y="2151696"/>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4</a:t>
              </a:r>
              <a:r>
                <a:rPr lang="lv-LV"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3"/>
          <p:cNvGrpSpPr/>
          <p:nvPr/>
        </p:nvGrpSpPr>
        <p:grpSpPr>
          <a:xfrm>
            <a:off x="5325150" y="1593065"/>
            <a:ext cx="3590250" cy="360000"/>
            <a:chOff x="5325150" y="1593065"/>
            <a:chExt cx="3590250" cy="360000"/>
          </a:xfrm>
        </p:grpSpPr>
        <p:grpSp>
          <p:nvGrpSpPr>
            <p:cNvPr id="102" name="Group 101"/>
            <p:cNvGrpSpPr/>
            <p:nvPr/>
          </p:nvGrpSpPr>
          <p:grpSpPr>
            <a:xfrm>
              <a:off x="5325150" y="1593065"/>
              <a:ext cx="792000" cy="360000"/>
              <a:chOff x="4707926" y="2008900"/>
              <a:chExt cx="792000" cy="360000"/>
            </a:xfrm>
          </p:grpSpPr>
          <p:sp>
            <p:nvSpPr>
              <p:cNvPr id="135" name="Rectangle 134"/>
              <p:cNvSpPr/>
              <p:nvPr/>
            </p:nvSpPr>
            <p:spPr>
              <a:xfrm>
                <a:off x="4707926" y="2008900"/>
                <a:ext cx="396000" cy="360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36" name="Rectangle 135"/>
              <p:cNvSpPr/>
              <p:nvPr/>
            </p:nvSpPr>
            <p:spPr>
              <a:xfrm>
                <a:off x="5103926" y="2008900"/>
                <a:ext cx="396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107" name="TextBox 106"/>
            <p:cNvSpPr txBox="1"/>
            <p:nvPr/>
          </p:nvSpPr>
          <p:spPr>
            <a:xfrm>
              <a:off x="6105900" y="1619177"/>
              <a:ext cx="2809500"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Introduction into products</a:t>
              </a:r>
            </a:p>
          </p:txBody>
        </p:sp>
        <p:sp>
          <p:nvSpPr>
            <p:cNvPr id="125" name="TextBox 124"/>
            <p:cNvSpPr txBox="1"/>
            <p:nvPr/>
          </p:nvSpPr>
          <p:spPr>
            <a:xfrm>
              <a:off x="5325150" y="1604710"/>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5</a:t>
              </a:r>
              <a:r>
                <a:rPr lang="lv-LV"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9" name="Group 8"/>
          <p:cNvGrpSpPr/>
          <p:nvPr/>
        </p:nvGrpSpPr>
        <p:grpSpPr>
          <a:xfrm>
            <a:off x="2269958" y="3390750"/>
            <a:ext cx="3649192" cy="360000"/>
            <a:chOff x="590850" y="4345350"/>
            <a:chExt cx="3649192" cy="360000"/>
          </a:xfrm>
        </p:grpSpPr>
        <p:sp>
          <p:nvSpPr>
            <p:cNvPr id="112" name="TextBox 111"/>
            <p:cNvSpPr txBox="1"/>
            <p:nvPr/>
          </p:nvSpPr>
          <p:spPr>
            <a:xfrm>
              <a:off x="1371600" y="4371462"/>
              <a:ext cx="2868442"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Initiation of cooperation</a:t>
              </a:r>
              <a:endParaRPr lang="en-GB" sz="1400" dirty="0">
                <a:latin typeface="Verdana" panose="020B0604030504040204" pitchFamily="34" charset="0"/>
                <a:ea typeface="Verdana" panose="020B0604030504040204" pitchFamily="34" charset="0"/>
                <a:cs typeface="Verdana" panose="020B0604030504040204" pitchFamily="34" charset="0"/>
              </a:endParaRPr>
            </a:p>
          </p:txBody>
        </p:sp>
        <p:sp>
          <p:nvSpPr>
            <p:cNvPr id="114" name="Rectangle 113"/>
            <p:cNvSpPr/>
            <p:nvPr/>
          </p:nvSpPr>
          <p:spPr>
            <a:xfrm>
              <a:off x="590850" y="4345350"/>
              <a:ext cx="792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9" name="TextBox 118"/>
            <p:cNvSpPr txBox="1"/>
            <p:nvPr/>
          </p:nvSpPr>
          <p:spPr>
            <a:xfrm>
              <a:off x="590850" y="4381350"/>
              <a:ext cx="360000" cy="288000"/>
            </a:xfrm>
            <a:prstGeom prst="rect">
              <a:avLst/>
            </a:prstGeom>
            <a:noFill/>
          </p:spPr>
          <p:txBody>
            <a:bodyPr wrap="none" rtlCol="0" anchor="ctr">
              <a:spAutoFit/>
            </a:bodyPr>
            <a:lstStyle/>
            <a:p>
              <a:r>
                <a:rPr lang="lv-LV"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1.</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7"/>
          <p:cNvGrpSpPr/>
          <p:nvPr/>
        </p:nvGrpSpPr>
        <p:grpSpPr>
          <a:xfrm>
            <a:off x="3048406" y="2952750"/>
            <a:ext cx="3504794" cy="360000"/>
            <a:chOff x="2103600" y="3409950"/>
            <a:chExt cx="3504794" cy="360000"/>
          </a:xfrm>
        </p:grpSpPr>
        <p:sp>
          <p:nvSpPr>
            <p:cNvPr id="110" name="TextBox 109"/>
            <p:cNvSpPr txBox="1"/>
            <p:nvPr/>
          </p:nvSpPr>
          <p:spPr>
            <a:xfrm>
              <a:off x="2945882" y="3454343"/>
              <a:ext cx="2662512" cy="307777"/>
            </a:xfrm>
            <a:prstGeom prst="rect">
              <a:avLst/>
            </a:prstGeom>
            <a:noFill/>
          </p:spPr>
          <p:txBody>
            <a:bodyPr wrap="square" lIns="36000" rIns="36000" rtlCol="0" anchor="ctr">
              <a:spAutoFit/>
            </a:bodyPr>
            <a:lstStyle/>
            <a:p>
              <a:pPr fontAlgn="b"/>
              <a:r>
                <a:rPr lang="lv-LV" sz="1400" dirty="0">
                  <a:latin typeface="Verdana" panose="020B0604030504040204" pitchFamily="34" charset="0"/>
                </a:rPr>
                <a:t>Co-operation agreement</a:t>
              </a:r>
            </a:p>
          </p:txBody>
        </p:sp>
        <p:grpSp>
          <p:nvGrpSpPr>
            <p:cNvPr id="80" name="Group 79"/>
            <p:cNvGrpSpPr/>
            <p:nvPr/>
          </p:nvGrpSpPr>
          <p:grpSpPr>
            <a:xfrm>
              <a:off x="2103600" y="3409950"/>
              <a:ext cx="792000" cy="360000"/>
              <a:chOff x="4707926" y="2008900"/>
              <a:chExt cx="792000" cy="360000"/>
            </a:xfrm>
          </p:grpSpPr>
          <p:sp>
            <p:nvSpPr>
              <p:cNvPr id="81" name="Rectangle 80"/>
              <p:cNvSpPr/>
              <p:nvPr/>
            </p:nvSpPr>
            <p:spPr>
              <a:xfrm>
                <a:off x="4707926" y="2008900"/>
                <a:ext cx="396000" cy="360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82" name="Rectangle 81"/>
              <p:cNvSpPr/>
              <p:nvPr/>
            </p:nvSpPr>
            <p:spPr>
              <a:xfrm>
                <a:off x="5103926" y="2008900"/>
                <a:ext cx="396000" cy="360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83" name="TextBox 82"/>
            <p:cNvSpPr txBox="1"/>
            <p:nvPr/>
          </p:nvSpPr>
          <p:spPr>
            <a:xfrm>
              <a:off x="2109313" y="3427258"/>
              <a:ext cx="404278" cy="338554"/>
            </a:xfrm>
            <a:prstGeom prst="rect">
              <a:avLst/>
            </a:prstGeom>
            <a:noFill/>
          </p:spPr>
          <p:txBody>
            <a:bodyPr wrap="none" rtlCol="0" anchor="ctr">
              <a:spAutoFit/>
            </a:bodyPr>
            <a:lstStyle/>
            <a:p>
              <a:r>
                <a:rPr lang="lv-LV" sz="1600" b="1" dirty="0">
                  <a:solidFill>
                    <a:schemeClr val="bg1"/>
                  </a:solidFill>
                  <a:latin typeface="Verdana" panose="020B0604030504040204" pitchFamily="34" charset="0"/>
                  <a:ea typeface="Verdana" panose="020B0604030504040204" pitchFamily="34" charset="0"/>
                  <a:cs typeface="Verdana" panose="020B0604030504040204" pitchFamily="34" charset="0"/>
                </a:rPr>
                <a:t>2</a:t>
              </a:r>
              <a:r>
                <a:rPr lang="lv-LV" sz="1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lv-LV"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6" name="Title 1"/>
          <p:cNvSpPr txBox="1">
            <a:spLocks/>
          </p:cNvSpPr>
          <p:nvPr/>
        </p:nvSpPr>
        <p:spPr>
          <a:xfrm>
            <a:off x="2590800" y="285750"/>
            <a:ext cx="5867400" cy="777479"/>
          </a:xfrm>
          <a:prstGeom prst="rect">
            <a:avLst/>
          </a:prstGeom>
        </p:spPr>
        <p:txBody>
          <a:bodyPr vert="horz" lIns="91440" tIns="45720" rIns="91440" bIns="45720" rtlCol="0" anchor="t">
            <a:noAutofit/>
          </a:bodyPr>
          <a:lstStyle/>
          <a:p>
            <a:pPr lvl="0">
              <a:spcBef>
                <a:spcPct val="0"/>
              </a:spcBef>
            </a:pPr>
            <a:r>
              <a:rPr lang="lv-LV" altLang="en-US" sz="2400" b="1" dirty="0" smtClean="0">
                <a:latin typeface="Verdana" pitchFamily="34" charset="0"/>
              </a:rPr>
              <a:t>How an introduction of payment card payments works:</a:t>
            </a:r>
            <a:endParaRPr kumimoji="0" lang="en-GB" altLang="en-US" sz="2400" b="1" i="0" u="none" strike="noStrike" kern="1200" cap="none" spc="0" normalizeH="0" baseline="0" noProof="0" dirty="0" smtClean="0">
              <a:ln>
                <a:noFill/>
              </a:ln>
              <a:solidFill>
                <a:schemeClr val="tx1"/>
              </a:solidFill>
              <a:effectLst/>
              <a:uLnTx/>
              <a:uFillTx/>
              <a:latin typeface="Verdana" pitchFamily="34" charset="0"/>
              <a:ea typeface="Verdana" pitchFamily="34" charset="0"/>
              <a:cs typeface="Verdana" pitchFamily="34" charset="0"/>
            </a:endParaRPr>
          </a:p>
        </p:txBody>
      </p:sp>
      <p:grpSp>
        <p:nvGrpSpPr>
          <p:cNvPr id="37" name="Group 36"/>
          <p:cNvGrpSpPr/>
          <p:nvPr/>
        </p:nvGrpSpPr>
        <p:grpSpPr>
          <a:xfrm>
            <a:off x="6698625" y="3943350"/>
            <a:ext cx="1743028" cy="566625"/>
            <a:chOff x="6912155" y="4230098"/>
            <a:chExt cx="1743028" cy="566625"/>
          </a:xfrm>
        </p:grpSpPr>
        <p:grpSp>
          <p:nvGrpSpPr>
            <p:cNvPr id="39" name="Group 38"/>
            <p:cNvGrpSpPr/>
            <p:nvPr/>
          </p:nvGrpSpPr>
          <p:grpSpPr>
            <a:xfrm>
              <a:off x="6912155" y="4519724"/>
              <a:ext cx="1743028" cy="276999"/>
              <a:chOff x="6912155" y="4520636"/>
              <a:chExt cx="1743028" cy="276999"/>
            </a:xfrm>
          </p:grpSpPr>
          <p:sp>
            <p:nvSpPr>
              <p:cNvPr id="44" name="TextBox 43"/>
              <p:cNvSpPr txBox="1"/>
              <p:nvPr/>
            </p:nvSpPr>
            <p:spPr>
              <a:xfrm>
                <a:off x="7098347" y="4520636"/>
                <a:ext cx="1556836" cy="276999"/>
              </a:xfrm>
              <a:prstGeom prst="rect">
                <a:avLst/>
              </a:prstGeom>
              <a:noFill/>
            </p:spPr>
            <p:txBody>
              <a:bodyPr wrap="none" rtlCol="0">
                <a:spAutoFit/>
              </a:bodyPr>
              <a:lstStyle/>
              <a:p>
                <a:r>
                  <a:rPr lang="lv-LV" sz="1200" dirty="0" smtClean="0">
                    <a:latin typeface="Verdana" panose="020B0604030504040204" pitchFamily="34" charset="0"/>
                  </a:rPr>
                  <a:t>Institution liability</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45" name="Rectangle 44"/>
              <p:cNvSpPr/>
              <p:nvPr/>
            </p:nvSpPr>
            <p:spPr>
              <a:xfrm>
                <a:off x="6912155" y="4587135"/>
                <a:ext cx="144000" cy="144000"/>
              </a:xfrm>
              <a:prstGeom prst="rect">
                <a:avLst/>
              </a:prstGeom>
              <a:solidFill>
                <a:srgbClr val="3E5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nvGrpSpPr>
            <p:cNvPr id="40" name="Group 39"/>
            <p:cNvGrpSpPr/>
            <p:nvPr/>
          </p:nvGrpSpPr>
          <p:grpSpPr>
            <a:xfrm>
              <a:off x="6912155" y="4230098"/>
              <a:ext cx="1510594" cy="276999"/>
              <a:chOff x="6912155" y="4230098"/>
              <a:chExt cx="1510594" cy="276999"/>
            </a:xfrm>
          </p:grpSpPr>
          <p:sp>
            <p:nvSpPr>
              <p:cNvPr id="42" name="TextBox 41"/>
              <p:cNvSpPr txBox="1"/>
              <p:nvPr/>
            </p:nvSpPr>
            <p:spPr>
              <a:xfrm>
                <a:off x="7098347" y="4230098"/>
                <a:ext cx="1324402" cy="276999"/>
              </a:xfrm>
              <a:prstGeom prst="rect">
                <a:avLst/>
              </a:prstGeom>
              <a:noFill/>
            </p:spPr>
            <p:txBody>
              <a:bodyPr wrap="none" rtlCol="0">
                <a:spAutoFit/>
              </a:bodyPr>
              <a:lstStyle/>
              <a:p>
                <a:r>
                  <a:rPr lang="lv-LV" sz="1200" dirty="0" smtClean="0">
                    <a:latin typeface="Verdana" panose="020B0604030504040204" pitchFamily="34" charset="0"/>
                  </a:rPr>
                  <a:t>SRDA liability</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43" name="Rectangle 42"/>
              <p:cNvSpPr/>
              <p:nvPr/>
            </p:nvSpPr>
            <p:spPr>
              <a:xfrm>
                <a:off x="6912155" y="4296597"/>
                <a:ext cx="144000" cy="144000"/>
              </a:xfrm>
              <a:prstGeom prst="rect">
                <a:avLst/>
              </a:prstGeom>
              <a:solidFill>
                <a:srgbClr val="A6D8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sp>
        <p:nvSpPr>
          <p:cNvPr id="38"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31</a:t>
            </a:fld>
            <a:endParaRPr lang="en-GB" altLang="en-US" dirty="0" smtClean="0"/>
          </a:p>
        </p:txBody>
      </p:sp>
    </p:spTree>
    <p:extLst>
      <p:ext uri="{BB962C8B-B14F-4D97-AF65-F5344CB8AC3E}">
        <p14:creationId xmlns:p14="http://schemas.microsoft.com/office/powerpoint/2010/main" val="2967385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Preconditions for implementing credit card payment functionality</a:t>
            </a:r>
            <a:endParaRPr lang="en-GB" dirty="0"/>
          </a:p>
        </p:txBody>
      </p:sp>
      <p:sp>
        <p:nvSpPr>
          <p:cNvPr id="7" name="Rectangle 31"/>
          <p:cNvSpPr/>
          <p:nvPr/>
        </p:nvSpPr>
        <p:spPr>
          <a:xfrm>
            <a:off x="4724005" y="1641665"/>
            <a:ext cx="3200795" cy="407804"/>
          </a:xfrm>
          <a:prstGeom prst="rect">
            <a:avLst/>
          </a:prstGeom>
        </p:spPr>
        <p:txBody>
          <a:bodyPr wrap="square" tIns="0" bIns="0" anchor="ctr">
            <a:spAutoFit/>
          </a:bodyPr>
          <a:lstStyle/>
          <a:p>
            <a:pPr marL="173038" indent="-173038" algn="just">
              <a:spcAft>
                <a:spcPts val="300"/>
              </a:spcAft>
              <a:buFont typeface="Arial"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Connected payment module</a:t>
            </a:r>
          </a:p>
          <a:p>
            <a:pPr marL="173038" indent="-173038" algn="just">
              <a:spcAft>
                <a:spcPts val="300"/>
              </a:spcAft>
              <a:buFont typeface="Arial"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Defined PSD service card</a:t>
            </a:r>
          </a:p>
        </p:txBody>
      </p:sp>
      <p:sp>
        <p:nvSpPr>
          <p:cNvPr id="8" name="Rounded Rectangle 7"/>
          <p:cNvSpPr/>
          <p:nvPr/>
        </p:nvSpPr>
        <p:spPr>
          <a:xfrm>
            <a:off x="2667000" y="1657350"/>
            <a:ext cx="1872000" cy="578897"/>
          </a:xfrm>
          <a:prstGeom prst="roundRect">
            <a:avLst>
              <a:gd name="adj" fmla="val 12667"/>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On external portals</a:t>
            </a:r>
          </a:p>
        </p:txBody>
      </p:sp>
      <p:sp>
        <p:nvSpPr>
          <p:cNvPr id="9" name="Rectangle 32"/>
          <p:cNvSpPr/>
          <p:nvPr/>
        </p:nvSpPr>
        <p:spPr>
          <a:xfrm>
            <a:off x="4704346" y="2556614"/>
            <a:ext cx="4211054" cy="777136"/>
          </a:xfrm>
          <a:prstGeom prst="rect">
            <a:avLst/>
          </a:prstGeom>
        </p:spPr>
        <p:txBody>
          <a:bodyPr wrap="square" tIns="0" bIns="0" anchor="ctr">
            <a:spAutoFit/>
          </a:bodyPr>
          <a:lstStyle/>
          <a:p>
            <a:pPr marL="173038" indent="-173038" algn="just">
              <a:spcAft>
                <a:spcPts val="300"/>
              </a:spcAft>
              <a:buFont typeface="Arial"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Paid service in Latvija.lv test or production environment</a:t>
            </a:r>
          </a:p>
          <a:p>
            <a:pPr marL="173038" indent="-173038" algn="just">
              <a:spcAft>
                <a:spcPts val="300"/>
              </a:spcAft>
              <a:buFont typeface="Arial"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Defined PSD service card in test or production environment</a:t>
            </a:r>
          </a:p>
        </p:txBody>
      </p:sp>
      <p:sp>
        <p:nvSpPr>
          <p:cNvPr id="10" name="Rounded Rectangle 9"/>
          <p:cNvSpPr/>
          <p:nvPr/>
        </p:nvSpPr>
        <p:spPr>
          <a:xfrm>
            <a:off x="2667000" y="2579148"/>
            <a:ext cx="1872000" cy="578897"/>
          </a:xfrm>
          <a:prstGeom prst="roundRect">
            <a:avLst>
              <a:gd name="adj" fmla="val 1266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In Latvija.lv </a:t>
            </a:r>
            <a:endParaRPr lang="lv-LV" sz="1100" b="1" dirty="0" smtClean="0">
              <a:solidFill>
                <a:srgbClr val="3E5E9F"/>
              </a:solidFill>
              <a:latin typeface="Verdana" panose="020B0604030504040204" pitchFamily="34" charset="0"/>
              <a:ea typeface="Verdana" panose="020B0604030504040204" pitchFamily="34" charset="0"/>
              <a:cs typeface="Verdana" panose="020B0604030504040204" pitchFamily="34" charset="0"/>
            </a:endParaRPr>
          </a:p>
          <a:p>
            <a:pPr algn="ctr">
              <a:spcAft>
                <a:spcPts val="0"/>
              </a:spcAft>
            </a:pPr>
            <a:r>
              <a:rPr lang="lv-LV" sz="1100" b="1" dirty="0" smtClean="0">
                <a:solidFill>
                  <a:srgbClr val="3E5E9F"/>
                </a:solidFill>
                <a:latin typeface="Verdana" panose="020B0604030504040204" pitchFamily="34" charset="0"/>
                <a:ea typeface="Verdana" panose="020B0604030504040204" pitchFamily="34" charset="0"/>
                <a:cs typeface="Verdana" panose="020B0604030504040204" pitchFamily="34" charset="0"/>
              </a:rPr>
              <a:t>e-services</a:t>
            </a:r>
            <a:endPar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ectangle 33"/>
          <p:cNvSpPr/>
          <p:nvPr/>
        </p:nvSpPr>
        <p:spPr>
          <a:xfrm>
            <a:off x="4704346" y="3528300"/>
            <a:ext cx="4134854" cy="369332"/>
          </a:xfrm>
          <a:prstGeom prst="rect">
            <a:avLst/>
          </a:prstGeom>
        </p:spPr>
        <p:txBody>
          <a:bodyPr wrap="square" tIns="0" bIns="0" anchor="ctr">
            <a:spAutoFit/>
          </a:bodyPr>
          <a:lstStyle/>
          <a:p>
            <a:pPr marL="173038" indent="-173038" algn="just">
              <a:spcAft>
                <a:spcPts val="300"/>
              </a:spcAft>
              <a:buFont typeface="Arial" pitchFamily="34" charset="0"/>
              <a:buChar char="•"/>
            </a:pPr>
            <a:r>
              <a:rPr lang="en-US" sz="1200" dirty="0">
                <a:latin typeface="Verdana" panose="020B0604030504040204" pitchFamily="34" charset="0"/>
                <a:ea typeface="Verdana" panose="020B0604030504040204" pitchFamily="34" charset="0"/>
                <a:cs typeface="Verdana" panose="020B0604030504040204" pitchFamily="34" charset="0"/>
              </a:rPr>
              <a:t>Defined PSD service card in test or production environment</a:t>
            </a:r>
          </a:p>
        </p:txBody>
      </p:sp>
      <p:sp>
        <p:nvSpPr>
          <p:cNvPr id="12" name="Rounded Rectangle 11"/>
          <p:cNvSpPr/>
          <p:nvPr/>
        </p:nvSpPr>
        <p:spPr>
          <a:xfrm>
            <a:off x="2667000" y="3493548"/>
            <a:ext cx="1872000" cy="578897"/>
          </a:xfrm>
          <a:prstGeom prst="roundRect">
            <a:avLst>
              <a:gd name="adj" fmla="val 12667"/>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lv-LV" sz="1100" b="1" dirty="0">
                <a:solidFill>
                  <a:srgbClr val="3E5E9F"/>
                </a:solidFill>
                <a:latin typeface="Verdana" panose="020B0604030504040204" pitchFamily="34" charset="0"/>
                <a:ea typeface="Verdana" panose="020B0604030504040204" pitchFamily="34" charset="0"/>
                <a:cs typeface="Verdana" panose="020B0604030504040204" pitchFamily="34" charset="0"/>
              </a:rPr>
              <a:t>Latvija.lv PSD</a:t>
            </a:r>
          </a:p>
        </p:txBody>
      </p:sp>
      <p:sp>
        <p:nvSpPr>
          <p:cNvPr id="14" name="Slide Number Placeholder 5"/>
          <p:cNvSpPr>
            <a:spLocks noGrp="1"/>
          </p:cNvSpPr>
          <p:nvPr>
            <p:ph type="sldNum" sz="quarter" idx="13"/>
          </p:nvPr>
        </p:nvSpPr>
        <p:spPr bwMode="auto">
          <a:xfrm>
            <a:off x="8534400" y="47053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32</a:t>
            </a:fld>
            <a:endParaRPr lang="en-GB" altLang="en-US" dirty="0" smtClean="0"/>
          </a:p>
        </p:txBody>
      </p:sp>
    </p:spTree>
    <p:extLst>
      <p:ext uri="{BB962C8B-B14F-4D97-AF65-F5344CB8AC3E}">
        <p14:creationId xmlns:p14="http://schemas.microsoft.com/office/powerpoint/2010/main" val="3076121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1. </a:t>
            </a:r>
            <a:r>
              <a:rPr lang="lv-LV" altLang="en-US" sz="2400" dirty="0"/>
              <a:t>Initiation of cooperation</a:t>
            </a:r>
            <a:br>
              <a:rPr lang="lv-LV" altLang="en-US" sz="2400" dirty="0"/>
            </a:br>
            <a:endParaRPr lang="lv-LV"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33</a:t>
            </a:fld>
            <a:endParaRPr lang="en-US" altLang="en-US" dirty="0" smtClean="0"/>
          </a:p>
        </p:txBody>
      </p:sp>
      <p:sp>
        <p:nvSpPr>
          <p:cNvPr id="9" name="Content Placeholder 2"/>
          <p:cNvSpPr>
            <a:spLocks noGrp="1"/>
          </p:cNvSpPr>
          <p:nvPr>
            <p:ph idx="1"/>
          </p:nvPr>
        </p:nvSpPr>
        <p:spPr>
          <a:xfrm>
            <a:off x="2590800" y="1200150"/>
            <a:ext cx="6094800" cy="3048000"/>
          </a:xfrm>
        </p:spPr>
        <p:txBody>
          <a:bodyPr>
            <a:noAutofit/>
          </a:bodyPr>
          <a:lstStyle/>
          <a:p>
            <a:pPr algn="just">
              <a:spcBef>
                <a:spcPts val="0"/>
              </a:spcBef>
              <a:spcAft>
                <a:spcPts val="600"/>
              </a:spcAft>
            </a:pPr>
            <a:r>
              <a:rPr lang="lv-LV" b="1" dirty="0">
                <a:solidFill>
                  <a:srgbClr val="3E5E9F"/>
                </a:solidFill>
              </a:rPr>
              <a:t>Responsible person:</a:t>
            </a:r>
          </a:p>
          <a:p>
            <a:pPr algn="just">
              <a:spcBef>
                <a:spcPts val="0"/>
              </a:spcBef>
            </a:pPr>
            <a:r>
              <a:rPr lang="lv-LV" sz="1400" dirty="0"/>
              <a:t>Institution</a:t>
            </a:r>
            <a:endParaRPr lang="lv-LV" sz="1300" dirty="0"/>
          </a:p>
          <a:p>
            <a:pPr algn="just">
              <a:spcBef>
                <a:spcPts val="0"/>
              </a:spcBef>
            </a:pPr>
            <a:endParaRPr lang="en-GB" sz="1300" dirty="0"/>
          </a:p>
          <a:p>
            <a:pPr algn="just">
              <a:spcBef>
                <a:spcPts val="0"/>
              </a:spcBef>
              <a:spcAft>
                <a:spcPts val="600"/>
              </a:spcAft>
            </a:pPr>
            <a:r>
              <a:rPr lang="lv-LV" b="1" dirty="0">
                <a:solidFill>
                  <a:srgbClr val="3E5E9F"/>
                </a:solidFill>
              </a:rPr>
              <a:t>To be performed: </a:t>
            </a:r>
          </a:p>
          <a:p>
            <a:pPr marL="285750" lvl="0" indent="-285750">
              <a:spcBef>
                <a:spcPts val="0"/>
              </a:spcBef>
              <a:spcAft>
                <a:spcPts val="600"/>
              </a:spcAft>
              <a:buFont typeface="Arial" panose="020B0604020202020204" pitchFamily="34" charset="0"/>
              <a:buChar char="•"/>
            </a:pPr>
            <a:r>
              <a:rPr lang="en-US" sz="1400" dirty="0"/>
              <a:t>Institution sends a request, SRDA hands over for review to State Treasury - of accepted determines the type of agreement - bilateral or tripartite</a:t>
            </a:r>
          </a:p>
          <a:p>
            <a:pPr lvl="0">
              <a:spcBef>
                <a:spcPts val="0"/>
              </a:spcBef>
              <a:spcAft>
                <a:spcPts val="600"/>
              </a:spcAft>
            </a:pPr>
            <a:endParaRPr lang="lv-LV" sz="1300" dirty="0">
              <a:solidFill>
                <a:srgbClr val="FFC00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0800" y="1200150"/>
            <a:ext cx="900000" cy="750000"/>
          </a:xfrm>
          <a:prstGeom prst="rect">
            <a:avLst/>
          </a:prstGeom>
        </p:spPr>
      </p:pic>
    </p:spTree>
    <p:extLst>
      <p:ext uri="{BB962C8B-B14F-4D97-AF65-F5344CB8AC3E}">
        <p14:creationId xmlns:p14="http://schemas.microsoft.com/office/powerpoint/2010/main" val="168433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2</a:t>
            </a:r>
            <a:r>
              <a:rPr lang="lv-LV" altLang="en-US" sz="2400" dirty="0" smtClean="0"/>
              <a:t>. </a:t>
            </a:r>
            <a:r>
              <a:rPr lang="lv-LV" altLang="en-US" sz="2400" dirty="0"/>
              <a:t>Co-operation agreement</a:t>
            </a:r>
            <a:br>
              <a:rPr lang="lv-LV" altLang="en-US" sz="2400" dirty="0"/>
            </a:br>
            <a:endParaRPr lang="lv-LV"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34</a:t>
            </a:fld>
            <a:endParaRPr lang="en-US" altLang="en-US" dirty="0" smtClean="0"/>
          </a:p>
        </p:txBody>
      </p:sp>
      <p:pic>
        <p:nvPicPr>
          <p:cNvPr id="6" name="Picture 2" descr="C:\Users\Linda\Desktop\VRAA_sadarbibas_uzsaksana.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7" name="Content Placeholder 2"/>
          <p:cNvSpPr txBox="1">
            <a:spLocks/>
          </p:cNvSpPr>
          <p:nvPr/>
        </p:nvSpPr>
        <p:spPr>
          <a:xfrm>
            <a:off x="2590800" y="1200150"/>
            <a:ext cx="6094800" cy="3581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spcBef>
                <a:spcPct val="20000"/>
              </a:spcBef>
              <a:buFont typeface="Arial" pitchFamily="34" charset="0"/>
              <a:buChar char="»"/>
              <a:defRPr sz="15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spcBef>
                <a:spcPts val="0"/>
              </a:spcBef>
              <a:spcAft>
                <a:spcPts val="600"/>
              </a:spcAft>
            </a:pPr>
            <a:r>
              <a:rPr lang="lv-LV" sz="1400" b="1" dirty="0" smtClean="0">
                <a:solidFill>
                  <a:srgbClr val="3E5E9F"/>
                </a:solidFill>
              </a:rPr>
              <a:t>Responsible person: </a:t>
            </a:r>
          </a:p>
          <a:p>
            <a:pPr algn="just">
              <a:spcBef>
                <a:spcPts val="0"/>
              </a:spcBef>
            </a:pPr>
            <a:r>
              <a:rPr lang="lv-LV" sz="1400" dirty="0" smtClean="0"/>
              <a:t>SRDA and an institution</a:t>
            </a:r>
          </a:p>
          <a:p>
            <a:pPr algn="just">
              <a:spcBef>
                <a:spcPts val="0"/>
              </a:spcBef>
            </a:pPr>
            <a:endParaRPr lang="en-GB" sz="1400" dirty="0" smtClean="0"/>
          </a:p>
          <a:p>
            <a:pPr algn="just">
              <a:spcBef>
                <a:spcPts val="0"/>
              </a:spcBef>
              <a:spcAft>
                <a:spcPts val="600"/>
              </a:spcAft>
            </a:pPr>
            <a:r>
              <a:rPr lang="lv-LV" sz="1400" b="1" dirty="0" smtClean="0">
                <a:solidFill>
                  <a:srgbClr val="3E5E9F"/>
                </a:solidFill>
              </a:rPr>
              <a:t>To be performed:</a:t>
            </a:r>
          </a:p>
          <a:p>
            <a:pPr marL="171450" indent="-171450" algn="just">
              <a:spcBef>
                <a:spcPts val="0"/>
              </a:spcBef>
              <a:buFont typeface="Arial" pitchFamily="34" charset="0"/>
              <a:buChar char="•"/>
            </a:pPr>
            <a:r>
              <a:rPr lang="lv-LV" sz="1400" dirty="0" smtClean="0"/>
              <a:t>Before e-service introduction of the unified authentication it is necessary to conclude a cooperation agreement between the institution* and SRDA using the typical interagency agreement form provided </a:t>
            </a:r>
            <a:r>
              <a:rPr lang="lv-LV" sz="1400" dirty="0" err="1" smtClean="0"/>
              <a:t>by</a:t>
            </a:r>
            <a:r>
              <a:rPr lang="lv-LV" sz="1400" dirty="0" smtClean="0"/>
              <a:t> SRDA</a:t>
            </a:r>
            <a:endParaRPr lang="en-GB" sz="1400" dirty="0" smtClean="0"/>
          </a:p>
        </p:txBody>
      </p:sp>
      <p:sp>
        <p:nvSpPr>
          <p:cNvPr id="9" name="Rectangle 8"/>
          <p:cNvSpPr/>
          <p:nvPr/>
        </p:nvSpPr>
        <p:spPr>
          <a:xfrm>
            <a:off x="2590800" y="4363819"/>
            <a:ext cx="6096000" cy="646331"/>
          </a:xfrm>
          <a:prstGeom prst="rect">
            <a:avLst/>
          </a:prstGeom>
        </p:spPr>
        <p:txBody>
          <a:bodyPr wrap="square">
            <a:spAutoFit/>
          </a:bodyPr>
          <a:lstStyle/>
          <a:p>
            <a:pPr algn="just"/>
            <a:r>
              <a:rPr lang="lv-LV" sz="1200" dirty="0" smtClean="0">
                <a:latin typeface="Verdana" panose="020B0604030504040204" pitchFamily="34" charset="0"/>
              </a:rPr>
              <a:t>*In accordance with </a:t>
            </a:r>
            <a:r>
              <a:rPr lang="lv-LV" sz="1200" dirty="0" smtClean="0">
                <a:latin typeface="Verdana" panose="020B0604030504040204" pitchFamily="34" charset="0"/>
                <a:hlinkClick r:id="rId4"/>
              </a:rPr>
              <a:t>State Administration Structure Law</a:t>
            </a:r>
            <a:r>
              <a:rPr lang="lv-LV" sz="1200" dirty="0" smtClean="0">
                <a:latin typeface="Verdana" panose="020B0604030504040204" pitchFamily="34" charset="0"/>
              </a:rPr>
              <a:t> </a:t>
            </a:r>
            <a:r>
              <a:rPr lang="en-US" sz="1200" dirty="0" smtClean="0">
                <a:latin typeface="Verdana" panose="020B0604030504040204" pitchFamily="34" charset="0"/>
              </a:rPr>
              <a:t>	</a:t>
            </a:r>
            <a:r>
              <a:rPr lang="lv-LV" sz="1200" dirty="0" smtClean="0">
                <a:latin typeface="Verdana" panose="020B0604030504040204" pitchFamily="34" charset="0"/>
              </a:rPr>
              <a:t>interagency agreement institution has to be agreed upon with it's superior institution (ministry), that is why this process intends more time</a:t>
            </a:r>
          </a:p>
        </p:txBody>
      </p:sp>
    </p:spTree>
    <p:extLst>
      <p:ext uri="{BB962C8B-B14F-4D97-AF65-F5344CB8AC3E}">
        <p14:creationId xmlns:p14="http://schemas.microsoft.com/office/powerpoint/2010/main" val="1986368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3</a:t>
            </a:r>
            <a:r>
              <a:rPr lang="lv-LV" altLang="en-US" sz="2400" dirty="0" smtClean="0"/>
              <a:t>. </a:t>
            </a:r>
            <a:r>
              <a:rPr lang="lv-LV" altLang="en-US" sz="2400" dirty="0"/>
              <a:t>Development</a:t>
            </a:r>
            <a:br>
              <a:rPr lang="lv-LV" altLang="en-US" sz="2400" dirty="0"/>
            </a:br>
            <a:endParaRPr lang="lv-LV"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35</a:t>
            </a:fld>
            <a:endParaRPr lang="en-US" altLang="en-US" dirty="0" smtClean="0"/>
          </a:p>
        </p:txBody>
      </p:sp>
      <p:pic>
        <p:nvPicPr>
          <p:cNvPr id="95234" name="Picture 2" descr="C:\Users\Linda\Desktop\VRAA_izstrade.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
        <p:nvSpPr>
          <p:cNvPr id="8" name="Content Placeholder 2"/>
          <p:cNvSpPr>
            <a:spLocks noGrp="1"/>
          </p:cNvSpPr>
          <p:nvPr>
            <p:ph idx="1"/>
          </p:nvPr>
        </p:nvSpPr>
        <p:spPr>
          <a:xfrm>
            <a:off x="2597426" y="1200150"/>
            <a:ext cx="6094800" cy="2892060"/>
          </a:xfrm>
        </p:spPr>
        <p:txBody>
          <a:bodyPr>
            <a:noAutofit/>
          </a:bodyPr>
          <a:lstStyle/>
          <a:p>
            <a:pPr algn="just">
              <a:spcBef>
                <a:spcPts val="0"/>
              </a:spcBef>
              <a:spcAft>
                <a:spcPts val="600"/>
              </a:spcAft>
            </a:pPr>
            <a:r>
              <a:rPr lang="en-US" sz="1400" b="1" dirty="0">
                <a:solidFill>
                  <a:srgbClr val="3E5E9F"/>
                </a:solidFill>
              </a:rPr>
              <a:t>Responsible person:</a:t>
            </a:r>
          </a:p>
          <a:p>
            <a:pPr algn="just">
              <a:spcBef>
                <a:spcPts val="0"/>
              </a:spcBef>
              <a:spcAft>
                <a:spcPts val="600"/>
              </a:spcAft>
            </a:pPr>
            <a:r>
              <a:rPr lang="en-US" sz="1400" dirty="0"/>
              <a:t>Institution</a:t>
            </a:r>
          </a:p>
          <a:p>
            <a:pPr algn="just">
              <a:spcBef>
                <a:spcPts val="0"/>
              </a:spcBef>
              <a:spcAft>
                <a:spcPts val="600"/>
              </a:spcAft>
            </a:pPr>
            <a:endParaRPr lang="en-US" sz="1400" b="1" dirty="0">
              <a:solidFill>
                <a:srgbClr val="3E5E9F"/>
              </a:solidFill>
            </a:endParaRPr>
          </a:p>
          <a:p>
            <a:pPr algn="just">
              <a:spcBef>
                <a:spcPts val="0"/>
              </a:spcBef>
              <a:spcAft>
                <a:spcPts val="600"/>
              </a:spcAft>
            </a:pPr>
            <a:r>
              <a:rPr lang="en-US" sz="1400" b="1" dirty="0">
                <a:solidFill>
                  <a:srgbClr val="3E5E9F"/>
                </a:solidFill>
              </a:rPr>
              <a:t>To be performed: </a:t>
            </a:r>
          </a:p>
          <a:p>
            <a:pPr marL="285750" indent="-285750" algn="just">
              <a:spcBef>
                <a:spcPts val="0"/>
              </a:spcBef>
              <a:spcAft>
                <a:spcPts val="600"/>
              </a:spcAft>
              <a:buFont typeface="Arial" panose="020B0604020202020204" pitchFamily="34" charset="0"/>
              <a:buChar char="•"/>
            </a:pPr>
            <a:r>
              <a:rPr lang="en-US" sz="1400" dirty="0"/>
              <a:t>Institution creates card payment request in PSD test environment, which is reviewed by </a:t>
            </a:r>
            <a:r>
              <a:rPr lang="en-US" sz="1400" dirty="0" smtClean="0"/>
              <a:t>SRDA, modeling State Treasury activities</a:t>
            </a:r>
            <a:endParaRPr lang="lv-LV" sz="1400" dirty="0" smtClean="0"/>
          </a:p>
          <a:p>
            <a:pPr marL="285750" indent="-285750" algn="just">
              <a:spcBef>
                <a:spcPts val="0"/>
              </a:spcBef>
              <a:spcAft>
                <a:spcPts val="600"/>
              </a:spcAft>
              <a:buFont typeface="Arial" panose="020B0604020202020204" pitchFamily="34" charset="0"/>
              <a:buChar char="•"/>
            </a:pPr>
            <a:r>
              <a:rPr lang="en-US" sz="1400" dirty="0" smtClean="0"/>
              <a:t>In </a:t>
            </a:r>
            <a:r>
              <a:rPr lang="en-US" sz="1400" dirty="0"/>
              <a:t>case of approval a card payment feature is included in the payment </a:t>
            </a:r>
            <a:r>
              <a:rPr lang="en-US" sz="1400" dirty="0" smtClean="0"/>
              <a:t>window</a:t>
            </a:r>
            <a:endParaRPr lang="en-US" sz="1400" dirty="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smtClean="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smtClean="0"/>
          </a:p>
          <a:p>
            <a:pPr marL="285750" indent="-285750" algn="just">
              <a:spcBef>
                <a:spcPts val="0"/>
              </a:spcBef>
              <a:buFont typeface="Arial" panose="020B0604020202020204" pitchFamily="34" charset="0"/>
              <a:buChar char="•"/>
            </a:pPr>
            <a:endParaRPr lang="lv-LV" sz="1400" dirty="0"/>
          </a:p>
          <a:p>
            <a:pPr marL="285750" indent="-285750" algn="just">
              <a:spcBef>
                <a:spcPts val="0"/>
              </a:spcBef>
              <a:buFont typeface="Arial" panose="020B0604020202020204" pitchFamily="34" charset="0"/>
              <a:buChar char="•"/>
            </a:pPr>
            <a:endParaRPr lang="lv-LV" sz="1400" dirty="0" smtClean="0"/>
          </a:p>
          <a:p>
            <a:pPr algn="just">
              <a:spcBef>
                <a:spcPts val="0"/>
              </a:spcBef>
            </a:pPr>
            <a:endParaRPr lang="lv-LV" sz="1400" dirty="0" smtClean="0"/>
          </a:p>
        </p:txBody>
      </p:sp>
    </p:spTree>
    <p:extLst>
      <p:ext uri="{BB962C8B-B14F-4D97-AF65-F5344CB8AC3E}">
        <p14:creationId xmlns:p14="http://schemas.microsoft.com/office/powerpoint/2010/main" val="4221062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a:t>4</a:t>
            </a:r>
            <a:r>
              <a:rPr lang="lv-LV" altLang="en-US" sz="2400" dirty="0" smtClean="0"/>
              <a:t>. </a:t>
            </a:r>
            <a:r>
              <a:rPr lang="lv-LV" altLang="en-US" sz="2400" dirty="0"/>
              <a:t>Testing</a:t>
            </a:r>
            <a:endParaRPr lang="lv-LV"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36</a:t>
            </a:fld>
            <a:endParaRPr lang="en-US" altLang="en-US" dirty="0" smtClean="0"/>
          </a:p>
        </p:txBody>
      </p:sp>
      <p:sp>
        <p:nvSpPr>
          <p:cNvPr id="9" name="Content Placeholder 2"/>
          <p:cNvSpPr>
            <a:spLocks noGrp="1"/>
          </p:cNvSpPr>
          <p:nvPr>
            <p:ph idx="1"/>
          </p:nvPr>
        </p:nvSpPr>
        <p:spPr>
          <a:xfrm>
            <a:off x="2590800" y="1200150"/>
            <a:ext cx="6094800" cy="3581400"/>
          </a:xfrm>
        </p:spPr>
        <p:txBody>
          <a:bodyPr>
            <a:noAutofit/>
          </a:bodyPr>
          <a:lstStyle/>
          <a:p>
            <a:pPr algn="just">
              <a:spcBef>
                <a:spcPts val="0"/>
              </a:spcBef>
              <a:spcAft>
                <a:spcPts val="600"/>
              </a:spcAft>
            </a:pPr>
            <a:r>
              <a:rPr lang="en-US" sz="1400" b="1" dirty="0">
                <a:solidFill>
                  <a:srgbClr val="3E5E9F"/>
                </a:solidFill>
              </a:rPr>
              <a:t>Responsible person:</a:t>
            </a:r>
          </a:p>
          <a:p>
            <a:pPr algn="just">
              <a:spcBef>
                <a:spcPts val="0"/>
              </a:spcBef>
              <a:spcAft>
                <a:spcPts val="600"/>
              </a:spcAft>
            </a:pPr>
            <a:r>
              <a:rPr lang="en-US" sz="1400" dirty="0"/>
              <a:t>Institution</a:t>
            </a:r>
          </a:p>
          <a:p>
            <a:pPr algn="just">
              <a:spcBef>
                <a:spcPts val="0"/>
              </a:spcBef>
              <a:spcAft>
                <a:spcPts val="600"/>
              </a:spcAft>
            </a:pPr>
            <a:endParaRPr lang="en-US" sz="1400" b="1" dirty="0">
              <a:solidFill>
                <a:srgbClr val="3E5E9F"/>
              </a:solidFill>
            </a:endParaRPr>
          </a:p>
          <a:p>
            <a:pPr algn="just">
              <a:spcBef>
                <a:spcPts val="0"/>
              </a:spcBef>
              <a:spcAft>
                <a:spcPts val="600"/>
              </a:spcAft>
            </a:pPr>
            <a:r>
              <a:rPr lang="en-US" sz="1400" b="1" dirty="0">
                <a:solidFill>
                  <a:srgbClr val="3E5E9F"/>
                </a:solidFill>
              </a:rPr>
              <a:t>To be performed: </a:t>
            </a:r>
          </a:p>
          <a:p>
            <a:pPr marL="285750" indent="-285750" algn="just">
              <a:spcBef>
                <a:spcPts val="0"/>
              </a:spcBef>
              <a:buFont typeface="Arial" panose="020B0604020202020204" pitchFamily="34" charset="0"/>
              <a:buChar char="•"/>
            </a:pPr>
            <a:r>
              <a:rPr lang="en-US" sz="1400" dirty="0"/>
              <a:t>If testing performed by institution is successful then without acceptance act it can be introduced in </a:t>
            </a:r>
            <a:r>
              <a:rPr lang="en-US" sz="1400" dirty="0" smtClean="0"/>
              <a:t>production</a:t>
            </a:r>
            <a:endParaRPr lang="en-US" sz="1400" dirty="0"/>
          </a:p>
          <a:p>
            <a:pPr algn="just">
              <a:spcBef>
                <a:spcPts val="0"/>
              </a:spcBef>
              <a:spcAft>
                <a:spcPts val="600"/>
              </a:spcAft>
            </a:pPr>
            <a:endParaRPr lang="lv-LV" sz="1400" dirty="0" smtClean="0"/>
          </a:p>
        </p:txBody>
      </p:sp>
      <p:pic>
        <p:nvPicPr>
          <p:cNvPr id="96258" name="Picture 2" descr="C:\Users\Linda\Desktop\VRAA_testesana_black.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1786512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fontAlgn="b"/>
            <a:r>
              <a:rPr lang="lv-LV" altLang="en-US" sz="2400" dirty="0"/>
              <a:t>5</a:t>
            </a:r>
            <a:r>
              <a:rPr lang="lv-LV" altLang="en-US" sz="2400" dirty="0" smtClean="0"/>
              <a:t>. </a:t>
            </a:r>
            <a:r>
              <a:rPr lang="lv-LV" altLang="en-US" sz="2400" dirty="0"/>
              <a:t>Introduction into products</a:t>
            </a:r>
            <a:br>
              <a:rPr lang="lv-LV" altLang="en-US" sz="2400" dirty="0"/>
            </a:br>
            <a:endParaRPr lang="lv-LV" sz="2400" dirty="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37</a:t>
            </a:fld>
            <a:endParaRPr lang="en-US" altLang="en-US" dirty="0" smtClean="0"/>
          </a:p>
        </p:txBody>
      </p:sp>
      <p:sp>
        <p:nvSpPr>
          <p:cNvPr id="9" name="Content Placeholder 2"/>
          <p:cNvSpPr>
            <a:spLocks noGrp="1"/>
          </p:cNvSpPr>
          <p:nvPr>
            <p:ph idx="1"/>
          </p:nvPr>
        </p:nvSpPr>
        <p:spPr>
          <a:xfrm>
            <a:off x="2590800" y="1200150"/>
            <a:ext cx="6094800" cy="3124200"/>
          </a:xfrm>
        </p:spPr>
        <p:txBody>
          <a:bodyPr>
            <a:noAutofit/>
          </a:bodyPr>
          <a:lstStyle/>
          <a:p>
            <a:pPr algn="just">
              <a:spcBef>
                <a:spcPts val="0"/>
              </a:spcBef>
              <a:spcAft>
                <a:spcPts val="600"/>
              </a:spcAft>
            </a:pPr>
            <a:r>
              <a:rPr lang="en-US" sz="1400" b="1" dirty="0">
                <a:solidFill>
                  <a:srgbClr val="3E5E9F"/>
                </a:solidFill>
              </a:rPr>
              <a:t>Responsible person: </a:t>
            </a:r>
          </a:p>
          <a:p>
            <a:pPr algn="just">
              <a:spcBef>
                <a:spcPts val="0"/>
              </a:spcBef>
              <a:spcAft>
                <a:spcPts val="600"/>
              </a:spcAft>
            </a:pPr>
            <a:r>
              <a:rPr lang="en-US" sz="1400" dirty="0"/>
              <a:t>SRDA and an institution</a:t>
            </a:r>
          </a:p>
          <a:p>
            <a:pPr algn="just">
              <a:spcBef>
                <a:spcPts val="0"/>
              </a:spcBef>
              <a:spcAft>
                <a:spcPts val="600"/>
              </a:spcAft>
            </a:pPr>
            <a:endParaRPr lang="en-US" sz="1400" b="1" dirty="0">
              <a:solidFill>
                <a:srgbClr val="3E5E9F"/>
              </a:solidFill>
            </a:endParaRPr>
          </a:p>
          <a:p>
            <a:pPr algn="just">
              <a:spcBef>
                <a:spcPts val="0"/>
              </a:spcBef>
              <a:spcAft>
                <a:spcPts val="600"/>
              </a:spcAft>
            </a:pPr>
            <a:r>
              <a:rPr lang="en-US" sz="1400" b="1" dirty="0">
                <a:solidFill>
                  <a:srgbClr val="3E5E9F"/>
                </a:solidFill>
              </a:rPr>
              <a:t>To be performed:</a:t>
            </a:r>
          </a:p>
          <a:p>
            <a:pPr marL="285750" indent="-285750" algn="just">
              <a:spcBef>
                <a:spcPts val="0"/>
              </a:spcBef>
              <a:spcAft>
                <a:spcPts val="600"/>
              </a:spcAft>
              <a:buFont typeface="Arial" panose="020B0604020202020204" pitchFamily="34" charset="0"/>
              <a:buChar char="•"/>
            </a:pPr>
            <a:r>
              <a:rPr lang="en-US" sz="1400" dirty="0"/>
              <a:t>Institution creates card payment request in PSD test environment, which is reviewed by State </a:t>
            </a:r>
            <a:r>
              <a:rPr lang="en-US" sz="1400" dirty="0" smtClean="0"/>
              <a:t>Treasury </a:t>
            </a:r>
            <a:endParaRPr lang="lv-LV" sz="1400" dirty="0" smtClean="0"/>
          </a:p>
          <a:p>
            <a:pPr marL="285750" indent="-285750" algn="just">
              <a:spcBef>
                <a:spcPts val="0"/>
              </a:spcBef>
              <a:spcAft>
                <a:spcPts val="600"/>
              </a:spcAft>
              <a:buFont typeface="Arial" panose="020B0604020202020204" pitchFamily="34" charset="0"/>
              <a:buChar char="•"/>
            </a:pPr>
            <a:r>
              <a:rPr lang="en-US" sz="1400" dirty="0" smtClean="0"/>
              <a:t>In </a:t>
            </a:r>
            <a:r>
              <a:rPr lang="en-US" sz="1400" dirty="0"/>
              <a:t>case of approval a card payment feature is included in the payment </a:t>
            </a:r>
            <a:r>
              <a:rPr lang="en-US" sz="1400" dirty="0" smtClean="0"/>
              <a:t>window</a:t>
            </a:r>
            <a:endParaRPr lang="en-US" sz="1400" dirty="0"/>
          </a:p>
          <a:p>
            <a:pPr algn="just"/>
            <a:endParaRPr lang="lv-LV" sz="1400" dirty="0" smtClean="0"/>
          </a:p>
        </p:txBody>
      </p:sp>
      <p:pic>
        <p:nvPicPr>
          <p:cNvPr id="98306" name="Picture 2" descr="C:\Users\Linda\Desktop\VRAA_publicesana_balck.png"/>
          <p:cNvPicPr>
            <a:picLocks noChangeAspect="1" noChangeArrowheads="1"/>
          </p:cNvPicPr>
          <p:nvPr/>
        </p:nvPicPr>
        <p:blipFill>
          <a:blip r:embed="rId3" cstate="print"/>
          <a:srcRect/>
          <a:stretch>
            <a:fillRect/>
          </a:stretch>
        </p:blipFill>
        <p:spPr bwMode="auto">
          <a:xfrm>
            <a:off x="1690800" y="1200150"/>
            <a:ext cx="900000" cy="750000"/>
          </a:xfrm>
          <a:prstGeom prst="rect">
            <a:avLst/>
          </a:prstGeom>
          <a:noFill/>
        </p:spPr>
      </p:pic>
    </p:spTree>
    <p:extLst>
      <p:ext uri="{BB962C8B-B14F-4D97-AF65-F5344CB8AC3E}">
        <p14:creationId xmlns:p14="http://schemas.microsoft.com/office/powerpoint/2010/main" val="1487510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p:cNvSpPr txBox="1">
            <a:spLocks/>
          </p:cNvSpPr>
          <p:nvPr/>
        </p:nvSpPr>
        <p:spPr>
          <a:xfrm>
            <a:off x="2590800" y="285750"/>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The most common problems</a:t>
            </a:r>
            <a:endParaRPr lang="en-GB" sz="2400" dirty="0"/>
          </a:p>
        </p:txBody>
      </p:sp>
      <p:grpSp>
        <p:nvGrpSpPr>
          <p:cNvPr id="2" name="Group 5"/>
          <p:cNvGrpSpPr>
            <a:grpSpLocks noChangeAspect="1"/>
          </p:cNvGrpSpPr>
          <p:nvPr/>
        </p:nvGrpSpPr>
        <p:grpSpPr>
          <a:xfrm>
            <a:off x="1992600" y="1779606"/>
            <a:ext cx="522000" cy="435000"/>
            <a:chOff x="1334715" y="6334950"/>
            <a:chExt cx="604800" cy="504000"/>
          </a:xfrm>
        </p:grpSpPr>
        <p:sp>
          <p:nvSpPr>
            <p:cNvPr id="7" name="Oval 6"/>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3" name="Group 8"/>
          <p:cNvGrpSpPr/>
          <p:nvPr/>
        </p:nvGrpSpPr>
        <p:grpSpPr>
          <a:xfrm>
            <a:off x="2034000" y="1256761"/>
            <a:ext cx="439200" cy="439200"/>
            <a:chOff x="1676400" y="2582250"/>
            <a:chExt cx="360000" cy="360000"/>
          </a:xfrm>
        </p:grpSpPr>
        <p:sp>
          <p:nvSpPr>
            <p:cNvPr id="10" name="Oval 9"/>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 name="TextBox 10"/>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smtClean="0">
                  <a:solidFill>
                    <a:schemeClr val="bg1"/>
                  </a:solidFill>
                  <a:latin typeface="Verdana" panose="020B0604030504040204" pitchFamily="34" charset="0"/>
                </a:rPr>
                <a:t>!</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2" name="TextBox 21"/>
          <p:cNvSpPr txBox="1"/>
          <p:nvPr/>
        </p:nvSpPr>
        <p:spPr>
          <a:xfrm>
            <a:off x="2590800" y="1657350"/>
            <a:ext cx="6094800" cy="692497"/>
          </a:xfrm>
          <a:prstGeom prst="rect">
            <a:avLst/>
          </a:prstGeom>
          <a:noFill/>
        </p:spPr>
        <p:txBody>
          <a:bodyPr wrap="square" rtlCol="0">
            <a:spAutoFit/>
          </a:bodyPr>
          <a:lstStyle/>
          <a:p>
            <a:pPr algn="just"/>
            <a:r>
              <a:rPr lang="lv-LV" sz="1300" dirty="0" smtClean="0">
                <a:latin typeface="Verdana" pitchFamily="34" charset="0"/>
              </a:rPr>
              <a:t>In order to ensure payment module operation, PSD with payment template and price list have to be prepared, payment data is validated with PSD data.</a:t>
            </a:r>
            <a:endParaRPr lang="en-GB" sz="1300" dirty="0">
              <a:latin typeface="Verdana" pitchFamily="34" charset="0"/>
              <a:ea typeface="Verdana" pitchFamily="34" charset="0"/>
              <a:cs typeface="Verdana" pitchFamily="34" charset="0"/>
            </a:endParaRPr>
          </a:p>
        </p:txBody>
      </p:sp>
      <p:sp>
        <p:nvSpPr>
          <p:cNvPr id="21" name="Rectangle 20"/>
          <p:cNvSpPr/>
          <p:nvPr/>
        </p:nvSpPr>
        <p:spPr>
          <a:xfrm>
            <a:off x="2590800" y="1314779"/>
            <a:ext cx="6094800" cy="323165"/>
          </a:xfrm>
          <a:prstGeom prst="rect">
            <a:avLst/>
          </a:prstGeom>
        </p:spPr>
        <p:txBody>
          <a:bodyPr anchor="ctr">
            <a:spAutoFit/>
          </a:bodyPr>
          <a:lstStyle/>
          <a:p>
            <a:pPr algn="just">
              <a:spcAft>
                <a:spcPts val="1800"/>
              </a:spcAft>
            </a:pPr>
            <a:r>
              <a:rPr lang="lv-LV" sz="1500" b="1" dirty="0" smtClean="0">
                <a:solidFill>
                  <a:srgbClr val="3E5E9F"/>
                </a:solidFill>
                <a:latin typeface="Verdana" pitchFamily="34" charset="0"/>
              </a:rPr>
              <a:t>Public service card is not created</a:t>
            </a:r>
          </a:p>
        </p:txBody>
      </p:sp>
      <p:grpSp>
        <p:nvGrpSpPr>
          <p:cNvPr id="24" name="Group 5"/>
          <p:cNvGrpSpPr>
            <a:grpSpLocks noChangeAspect="1"/>
          </p:cNvGrpSpPr>
          <p:nvPr/>
        </p:nvGrpSpPr>
        <p:grpSpPr>
          <a:xfrm>
            <a:off x="1992600" y="3036906"/>
            <a:ext cx="522000" cy="435000"/>
            <a:chOff x="1334715" y="6334950"/>
            <a:chExt cx="604800" cy="504000"/>
          </a:xfrm>
        </p:grpSpPr>
        <p:sp>
          <p:nvSpPr>
            <p:cNvPr id="25" name="Oval 24"/>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27" name="Group 8"/>
          <p:cNvGrpSpPr/>
          <p:nvPr/>
        </p:nvGrpSpPr>
        <p:grpSpPr>
          <a:xfrm>
            <a:off x="2034000" y="2533650"/>
            <a:ext cx="439200" cy="439200"/>
            <a:chOff x="1676400" y="2582250"/>
            <a:chExt cx="360000" cy="360000"/>
          </a:xfrm>
        </p:grpSpPr>
        <p:sp>
          <p:nvSpPr>
            <p:cNvPr id="28" name="Oval 27"/>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9" name="TextBox 28"/>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smtClean="0">
                  <a:solidFill>
                    <a:schemeClr val="bg1"/>
                  </a:solidFill>
                  <a:latin typeface="Verdana" panose="020B0604030504040204" pitchFamily="34" charset="0"/>
                </a:rPr>
                <a:t>!</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0" name="TextBox 29"/>
          <p:cNvSpPr txBox="1"/>
          <p:nvPr/>
        </p:nvSpPr>
        <p:spPr>
          <a:xfrm>
            <a:off x="2590800" y="2914650"/>
            <a:ext cx="6094800" cy="692497"/>
          </a:xfrm>
          <a:prstGeom prst="rect">
            <a:avLst/>
          </a:prstGeom>
          <a:noFill/>
        </p:spPr>
        <p:txBody>
          <a:bodyPr wrap="square" rtlCol="0">
            <a:spAutoFit/>
          </a:bodyPr>
          <a:lstStyle/>
          <a:p>
            <a:pPr algn="just"/>
            <a:r>
              <a:rPr lang="lv-LV" sz="1300" dirty="0" smtClean="0">
                <a:latin typeface="Verdana" pitchFamily="34" charset="0"/>
              </a:rPr>
              <a:t>PSD payment template with previously identified price list positions has to be defined for payment module operation. Payment template and price list have to be activated.</a:t>
            </a:r>
            <a:endParaRPr lang="en-GB" sz="1300" dirty="0">
              <a:latin typeface="Verdana" pitchFamily="34" charset="0"/>
              <a:ea typeface="Verdana" pitchFamily="34" charset="0"/>
              <a:cs typeface="Verdana" pitchFamily="34" charset="0"/>
            </a:endParaRPr>
          </a:p>
        </p:txBody>
      </p:sp>
      <p:sp>
        <p:nvSpPr>
          <p:cNvPr id="31" name="Rectangle 30"/>
          <p:cNvSpPr/>
          <p:nvPr/>
        </p:nvSpPr>
        <p:spPr>
          <a:xfrm>
            <a:off x="2590800" y="2591668"/>
            <a:ext cx="6094800" cy="323165"/>
          </a:xfrm>
          <a:prstGeom prst="rect">
            <a:avLst/>
          </a:prstGeom>
        </p:spPr>
        <p:txBody>
          <a:bodyPr anchor="ctr">
            <a:spAutoFit/>
          </a:bodyPr>
          <a:lstStyle/>
          <a:p>
            <a:pPr algn="just">
              <a:spcAft>
                <a:spcPts val="1800"/>
              </a:spcAft>
            </a:pPr>
            <a:r>
              <a:rPr lang="lv-LV" sz="1500" b="1" dirty="0" smtClean="0">
                <a:solidFill>
                  <a:srgbClr val="3E5E9F"/>
                </a:solidFill>
                <a:latin typeface="Verdana" pitchFamily="34" charset="0"/>
              </a:rPr>
              <a:t>Public service card is not precisely defined</a:t>
            </a:r>
          </a:p>
        </p:txBody>
      </p:sp>
      <p:grpSp>
        <p:nvGrpSpPr>
          <p:cNvPr id="32" name="Group 5"/>
          <p:cNvGrpSpPr>
            <a:grpSpLocks noChangeAspect="1"/>
          </p:cNvGrpSpPr>
          <p:nvPr/>
        </p:nvGrpSpPr>
        <p:grpSpPr>
          <a:xfrm>
            <a:off x="1992600" y="4294206"/>
            <a:ext cx="522000" cy="435000"/>
            <a:chOff x="1334715" y="6334950"/>
            <a:chExt cx="604800" cy="504000"/>
          </a:xfrm>
        </p:grpSpPr>
        <p:sp>
          <p:nvSpPr>
            <p:cNvPr id="33" name="Oval 32"/>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34" name="Picture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35" name="Group 8"/>
          <p:cNvGrpSpPr/>
          <p:nvPr/>
        </p:nvGrpSpPr>
        <p:grpSpPr>
          <a:xfrm>
            <a:off x="2034000" y="3790950"/>
            <a:ext cx="439200" cy="439200"/>
            <a:chOff x="1676400" y="2582250"/>
            <a:chExt cx="360000" cy="360000"/>
          </a:xfrm>
        </p:grpSpPr>
        <p:sp>
          <p:nvSpPr>
            <p:cNvPr id="36" name="Oval 35"/>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7" name="TextBox 36"/>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smtClean="0">
                  <a:solidFill>
                    <a:schemeClr val="bg1"/>
                  </a:solidFill>
                  <a:latin typeface="Verdana" panose="020B0604030504040204" pitchFamily="34" charset="0"/>
                </a:rPr>
                <a:t>!</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8" name="TextBox 37"/>
          <p:cNvSpPr txBox="1"/>
          <p:nvPr/>
        </p:nvSpPr>
        <p:spPr>
          <a:xfrm>
            <a:off x="2590800" y="4171950"/>
            <a:ext cx="6094800" cy="692497"/>
          </a:xfrm>
          <a:prstGeom prst="rect">
            <a:avLst/>
          </a:prstGeom>
          <a:noFill/>
        </p:spPr>
        <p:txBody>
          <a:bodyPr wrap="square" rtlCol="0">
            <a:spAutoFit/>
          </a:bodyPr>
          <a:lstStyle/>
          <a:p>
            <a:pPr algn="just"/>
            <a:r>
              <a:rPr lang="lv-LV" sz="1300" dirty="0" smtClean="0">
                <a:latin typeface="Verdana" pitchFamily="34" charset="0"/>
              </a:rPr>
              <a:t>Data from PSD payment section have to be indicated in the payment module request - generated identifiers that identify the service and payment position.</a:t>
            </a:r>
            <a:endParaRPr lang="en-GB" sz="1300" dirty="0">
              <a:latin typeface="Verdana" pitchFamily="34" charset="0"/>
              <a:ea typeface="Verdana" pitchFamily="34" charset="0"/>
              <a:cs typeface="Verdana" pitchFamily="34" charset="0"/>
            </a:endParaRPr>
          </a:p>
        </p:txBody>
      </p:sp>
      <p:sp>
        <p:nvSpPr>
          <p:cNvPr id="39" name="Rectangle 38"/>
          <p:cNvSpPr/>
          <p:nvPr/>
        </p:nvSpPr>
        <p:spPr>
          <a:xfrm>
            <a:off x="2590800" y="3848968"/>
            <a:ext cx="6094800" cy="323165"/>
          </a:xfrm>
          <a:prstGeom prst="rect">
            <a:avLst/>
          </a:prstGeom>
        </p:spPr>
        <p:txBody>
          <a:bodyPr anchor="ctr">
            <a:spAutoFit/>
          </a:bodyPr>
          <a:lstStyle/>
          <a:p>
            <a:pPr algn="just">
              <a:spcAft>
                <a:spcPts val="1800"/>
              </a:spcAft>
            </a:pPr>
            <a:r>
              <a:rPr lang="lv-LV" sz="1500" b="1" dirty="0" smtClean="0">
                <a:solidFill>
                  <a:srgbClr val="3E5E9F"/>
                </a:solidFill>
                <a:latin typeface="Verdana" pitchFamily="34" charset="0"/>
              </a:rPr>
              <a:t>Payment request is not precisely defined</a:t>
            </a:r>
          </a:p>
        </p:txBody>
      </p:sp>
      <p:sp>
        <p:nvSpPr>
          <p:cNvPr id="4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B66B3D4-3C80-4773-AD8A-D43C7F12A1EA}" type="slidenum">
              <a:rPr lang="en-US" altLang="en-US" smtClean="0"/>
              <a:pPr/>
              <a:t>38</a:t>
            </a:fld>
            <a:endParaRPr lang="en-GB" altLang="en-US" dirty="0" smtClean="0"/>
          </a:p>
        </p:txBody>
      </p:sp>
    </p:spTree>
    <p:extLst>
      <p:ext uri="{BB962C8B-B14F-4D97-AF65-F5344CB8AC3E}">
        <p14:creationId xmlns:p14="http://schemas.microsoft.com/office/powerpoint/2010/main" val="213005850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2"/>
          <p:cNvSpPr txBox="1">
            <a:spLocks/>
          </p:cNvSpPr>
          <p:nvPr/>
        </p:nvSpPr>
        <p:spPr>
          <a:xfrm>
            <a:off x="2590800" y="285750"/>
            <a:ext cx="6096000" cy="800099"/>
          </a:xfrm>
          <a:prstGeom prst="rect">
            <a:avLst/>
          </a:prstGeom>
        </p:spPr>
        <p:txBody>
          <a:bodyPr vert="horz" lIns="91440" tIns="45720" rIns="91440" bIns="45720" rtlCol="0" anchor="t">
            <a:noAutofit/>
          </a:bodyPr>
          <a:lstStyle>
            <a:lvl1pPr algn="l" defTabSz="914400" rtl="0" eaLnBrk="1" latinLnBrk="0" hangingPunct="1">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lv-LV" altLang="en-US" sz="2400" dirty="0" smtClean="0"/>
              <a:t>The most common problems</a:t>
            </a:r>
            <a:endParaRPr lang="en-GB" sz="2400" dirty="0"/>
          </a:p>
        </p:txBody>
      </p:sp>
      <p:grpSp>
        <p:nvGrpSpPr>
          <p:cNvPr id="2" name="Group 5"/>
          <p:cNvGrpSpPr>
            <a:grpSpLocks noChangeAspect="1"/>
          </p:cNvGrpSpPr>
          <p:nvPr/>
        </p:nvGrpSpPr>
        <p:grpSpPr>
          <a:xfrm>
            <a:off x="1992600" y="1779606"/>
            <a:ext cx="522000" cy="435000"/>
            <a:chOff x="1334715" y="6334950"/>
            <a:chExt cx="604800" cy="504000"/>
          </a:xfrm>
        </p:grpSpPr>
        <p:sp>
          <p:nvSpPr>
            <p:cNvPr id="7" name="Oval 6"/>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3" name="Group 8"/>
          <p:cNvGrpSpPr/>
          <p:nvPr/>
        </p:nvGrpSpPr>
        <p:grpSpPr>
          <a:xfrm>
            <a:off x="2034000" y="1256761"/>
            <a:ext cx="439200" cy="439200"/>
            <a:chOff x="1676400" y="2582250"/>
            <a:chExt cx="360000" cy="360000"/>
          </a:xfrm>
        </p:grpSpPr>
        <p:sp>
          <p:nvSpPr>
            <p:cNvPr id="10" name="Oval 9"/>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11" name="TextBox 10"/>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smtClean="0">
                  <a:solidFill>
                    <a:schemeClr val="bg1"/>
                  </a:solidFill>
                  <a:latin typeface="Verdana" panose="020B0604030504040204" pitchFamily="34" charset="0"/>
                </a:rPr>
                <a:t>!</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22" name="TextBox 21"/>
          <p:cNvSpPr txBox="1"/>
          <p:nvPr/>
        </p:nvSpPr>
        <p:spPr>
          <a:xfrm>
            <a:off x="2590800" y="1657350"/>
            <a:ext cx="6094800" cy="1492716"/>
          </a:xfrm>
          <a:prstGeom prst="rect">
            <a:avLst/>
          </a:prstGeom>
          <a:noFill/>
        </p:spPr>
        <p:txBody>
          <a:bodyPr wrap="square" rtlCol="0">
            <a:spAutoFit/>
          </a:bodyPr>
          <a:lstStyle/>
          <a:p>
            <a:pPr algn="just"/>
            <a:r>
              <a:rPr lang="en-US" sz="1300" dirty="0" smtClean="0">
                <a:latin typeface="Verdana" pitchFamily="34" charset="0"/>
              </a:rPr>
              <a:t>Card payment request can be created for a PSD service step taking into the following restrictions:</a:t>
            </a:r>
          </a:p>
          <a:p>
            <a:pPr marL="285750" indent="-285750" algn="just">
              <a:buFontTx/>
              <a:buChar char="-"/>
            </a:pPr>
            <a:r>
              <a:rPr lang="en-US" sz="1300" dirty="0" smtClean="0">
                <a:latin typeface="Verdana" pitchFamily="34" charset="0"/>
              </a:rPr>
              <a:t>Services step name can contain on to 42 symbols;</a:t>
            </a:r>
          </a:p>
          <a:p>
            <a:pPr marL="285750" indent="-285750" algn="just">
              <a:buFontTx/>
              <a:buChar char="-"/>
            </a:pPr>
            <a:r>
              <a:rPr lang="en-US" sz="1300" dirty="0" smtClean="0">
                <a:latin typeface="Verdana" pitchFamily="34" charset="0"/>
              </a:rPr>
              <a:t>The prohibited symbols in the service step name are </a:t>
            </a:r>
            <a:r>
              <a:rPr lang="lv-LV" sz="1300" b="1" dirty="0">
                <a:latin typeface="Verdana" pitchFamily="34" charset="0"/>
                <a:ea typeface="Verdana" pitchFamily="34" charset="0"/>
                <a:cs typeface="Verdana" pitchFamily="34" charset="0"/>
              </a:rPr>
              <a:t>! @ # $ % ^ &amp; * ? ~ ; “ , . () = “</a:t>
            </a:r>
            <a:r>
              <a:rPr lang="lv-LV" sz="1300" b="1" dirty="0" err="1">
                <a:latin typeface="Verdana" pitchFamily="34" charset="0"/>
                <a:ea typeface="Verdana" pitchFamily="34" charset="0"/>
                <a:cs typeface="Verdana" pitchFamily="34" charset="0"/>
              </a:rPr>
              <a:t>enter</a:t>
            </a:r>
            <a:r>
              <a:rPr lang="lv-LV" sz="1300" b="1" dirty="0">
                <a:latin typeface="Verdana" pitchFamily="34" charset="0"/>
                <a:ea typeface="Verdana" pitchFamily="34" charset="0"/>
                <a:cs typeface="Verdana" pitchFamily="34" charset="0"/>
              </a:rPr>
              <a:t>” “</a:t>
            </a:r>
            <a:r>
              <a:rPr lang="lv-LV" sz="1300" b="1" dirty="0" err="1">
                <a:latin typeface="Verdana" pitchFamily="34" charset="0"/>
                <a:ea typeface="Verdana" pitchFamily="34" charset="0"/>
                <a:cs typeface="Verdana" pitchFamily="34" charset="0"/>
              </a:rPr>
              <a:t>tab</a:t>
            </a:r>
            <a:r>
              <a:rPr lang="lv-LV" sz="1300" b="1" dirty="0" smtClean="0">
                <a:latin typeface="Verdana" pitchFamily="34" charset="0"/>
                <a:ea typeface="Verdana" pitchFamily="34" charset="0"/>
                <a:cs typeface="Verdana" pitchFamily="34" charset="0"/>
              </a:rPr>
              <a:t>”</a:t>
            </a:r>
            <a:r>
              <a:rPr lang="lv-LV" sz="1300" dirty="0" smtClean="0">
                <a:latin typeface="Verdana" pitchFamily="34" charset="0"/>
                <a:ea typeface="Verdana" pitchFamily="34" charset="0"/>
                <a:cs typeface="Verdana" pitchFamily="34" charset="0"/>
              </a:rPr>
              <a:t>;</a:t>
            </a:r>
            <a:endParaRPr lang="en-US" sz="1300" dirty="0" smtClean="0">
              <a:latin typeface="Verdana" pitchFamily="34" charset="0"/>
              <a:ea typeface="Verdana" pitchFamily="34" charset="0"/>
              <a:cs typeface="Verdana" pitchFamily="34" charset="0"/>
            </a:endParaRPr>
          </a:p>
          <a:p>
            <a:pPr marL="285750" indent="-285750" algn="just">
              <a:buFontTx/>
              <a:buChar char="-"/>
            </a:pPr>
            <a:r>
              <a:rPr lang="en-US" sz="1300" dirty="0" smtClean="0">
                <a:latin typeface="Verdana" pitchFamily="34" charset="0"/>
                <a:ea typeface="Verdana" pitchFamily="34" charset="0"/>
                <a:cs typeface="Verdana" pitchFamily="34" charset="0"/>
              </a:rPr>
              <a:t>Service step can contain not more than 1 (one) State treasure`s account and 1 (one) payment list position.</a:t>
            </a:r>
            <a:endParaRPr lang="lv-LV" sz="1300" dirty="0">
              <a:latin typeface="Verdana" pitchFamily="34" charset="0"/>
              <a:ea typeface="Verdana" pitchFamily="34" charset="0"/>
              <a:cs typeface="Verdana" pitchFamily="34" charset="0"/>
            </a:endParaRPr>
          </a:p>
        </p:txBody>
      </p:sp>
      <p:sp>
        <p:nvSpPr>
          <p:cNvPr id="21" name="Rectangle 20"/>
          <p:cNvSpPr/>
          <p:nvPr/>
        </p:nvSpPr>
        <p:spPr>
          <a:xfrm>
            <a:off x="2590800" y="1314779"/>
            <a:ext cx="6094800" cy="323165"/>
          </a:xfrm>
          <a:prstGeom prst="rect">
            <a:avLst/>
          </a:prstGeom>
        </p:spPr>
        <p:txBody>
          <a:bodyPr anchor="ctr">
            <a:spAutoFit/>
          </a:bodyPr>
          <a:lstStyle/>
          <a:p>
            <a:pPr algn="just">
              <a:spcAft>
                <a:spcPts val="1800"/>
              </a:spcAft>
            </a:pPr>
            <a:r>
              <a:rPr lang="en-US" sz="1500" b="1" dirty="0" smtClean="0">
                <a:solidFill>
                  <a:srgbClr val="3E5E9F"/>
                </a:solidFill>
                <a:latin typeface="Verdana" pitchFamily="34" charset="0"/>
              </a:rPr>
              <a:t>C</a:t>
            </a:r>
            <a:r>
              <a:rPr lang="lv-LV" sz="1500" b="1" dirty="0" err="1" smtClean="0">
                <a:solidFill>
                  <a:srgbClr val="3E5E9F"/>
                </a:solidFill>
                <a:latin typeface="Verdana" pitchFamily="34" charset="0"/>
              </a:rPr>
              <a:t>ard</a:t>
            </a:r>
            <a:r>
              <a:rPr lang="lv-LV" sz="1500" b="1" dirty="0" smtClean="0">
                <a:solidFill>
                  <a:srgbClr val="3E5E9F"/>
                </a:solidFill>
                <a:latin typeface="Verdana" pitchFamily="34" charset="0"/>
              </a:rPr>
              <a:t> </a:t>
            </a:r>
            <a:r>
              <a:rPr lang="lv-LV" sz="1500" b="1" dirty="0" err="1" smtClean="0">
                <a:solidFill>
                  <a:srgbClr val="3E5E9F"/>
                </a:solidFill>
                <a:latin typeface="Verdana" pitchFamily="34" charset="0"/>
              </a:rPr>
              <a:t>payment</a:t>
            </a:r>
            <a:r>
              <a:rPr lang="en-US" sz="1500" b="1" dirty="0" smtClean="0">
                <a:solidFill>
                  <a:srgbClr val="3E5E9F"/>
                </a:solidFill>
                <a:latin typeface="Verdana" pitchFamily="34" charset="0"/>
              </a:rPr>
              <a:t> request restriction</a:t>
            </a:r>
            <a:endParaRPr lang="lv-LV" sz="1500" b="1" dirty="0" smtClean="0">
              <a:solidFill>
                <a:srgbClr val="3E5E9F"/>
              </a:solidFill>
              <a:latin typeface="Verdana" pitchFamily="34" charset="0"/>
            </a:endParaRPr>
          </a:p>
        </p:txBody>
      </p:sp>
      <p:grpSp>
        <p:nvGrpSpPr>
          <p:cNvPr id="4" name="Group 5"/>
          <p:cNvGrpSpPr>
            <a:grpSpLocks noChangeAspect="1"/>
          </p:cNvGrpSpPr>
          <p:nvPr/>
        </p:nvGrpSpPr>
        <p:grpSpPr>
          <a:xfrm>
            <a:off x="1992600" y="3608406"/>
            <a:ext cx="522000" cy="435000"/>
            <a:chOff x="1334715" y="6334950"/>
            <a:chExt cx="604800" cy="504000"/>
          </a:xfrm>
        </p:grpSpPr>
        <p:sp>
          <p:nvSpPr>
            <p:cNvPr id="25" name="Oval 24"/>
            <p:cNvSpPr/>
            <p:nvPr/>
          </p:nvSpPr>
          <p:spPr>
            <a:xfrm>
              <a:off x="1385115" y="6334950"/>
              <a:ext cx="504000" cy="504000"/>
            </a:xfrm>
            <a:prstGeom prst="ellipse">
              <a:avLst/>
            </a:prstGeom>
            <a:solidFill>
              <a:srgbClr val="ADD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34715" y="6334950"/>
              <a:ext cx="604800" cy="504000"/>
            </a:xfrm>
            <a:prstGeom prst="rect">
              <a:avLst/>
            </a:prstGeom>
          </p:spPr>
        </p:pic>
      </p:grpSp>
      <p:grpSp>
        <p:nvGrpSpPr>
          <p:cNvPr id="6" name="Group 8"/>
          <p:cNvGrpSpPr/>
          <p:nvPr/>
        </p:nvGrpSpPr>
        <p:grpSpPr>
          <a:xfrm>
            <a:off x="2034000" y="3105150"/>
            <a:ext cx="439200" cy="439200"/>
            <a:chOff x="1676400" y="2582250"/>
            <a:chExt cx="360000" cy="360000"/>
          </a:xfrm>
        </p:grpSpPr>
        <p:sp>
          <p:nvSpPr>
            <p:cNvPr id="28" name="Oval 27"/>
            <p:cNvSpPr/>
            <p:nvPr/>
          </p:nvSpPr>
          <p:spPr>
            <a:xfrm>
              <a:off x="1676400" y="2582250"/>
              <a:ext cx="360000" cy="36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9" name="TextBox 28"/>
            <p:cNvSpPr txBox="1"/>
            <p:nvPr/>
          </p:nvSpPr>
          <p:spPr>
            <a:xfrm>
              <a:off x="1797433" y="2586378"/>
              <a:ext cx="117935" cy="351745"/>
            </a:xfrm>
            <a:prstGeom prst="rect">
              <a:avLst/>
            </a:prstGeom>
            <a:noFill/>
          </p:spPr>
          <p:txBody>
            <a:bodyPr wrap="none" lIns="0" tIns="0" rIns="0" bIns="0" rtlCol="0" anchor="ctr">
              <a:spAutoFit/>
            </a:bodyPr>
            <a:lstStyle/>
            <a:p>
              <a:pPr algn="ctr"/>
              <a:r>
                <a:rPr lang="lv-LV" sz="3200" b="1" dirty="0" smtClean="0">
                  <a:solidFill>
                    <a:schemeClr val="bg1"/>
                  </a:solidFill>
                  <a:latin typeface="Verdana" panose="020B0604030504040204" pitchFamily="34" charset="0"/>
                </a:rPr>
                <a:t>!</a:t>
              </a:r>
              <a:endParaRPr lang="en-GB" sz="3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30" name="TextBox 29"/>
          <p:cNvSpPr txBox="1"/>
          <p:nvPr/>
        </p:nvSpPr>
        <p:spPr>
          <a:xfrm>
            <a:off x="2590800" y="3679712"/>
            <a:ext cx="6094800" cy="292388"/>
          </a:xfrm>
          <a:prstGeom prst="rect">
            <a:avLst/>
          </a:prstGeom>
          <a:noFill/>
        </p:spPr>
        <p:txBody>
          <a:bodyPr wrap="square" rtlCol="0">
            <a:spAutoFit/>
          </a:bodyPr>
          <a:lstStyle/>
          <a:p>
            <a:pPr algn="just"/>
            <a:r>
              <a:rPr lang="lv-LV" sz="1300" dirty="0" smtClean="0">
                <a:latin typeface="Verdana" pitchFamily="34" charset="0"/>
              </a:rPr>
              <a:t>Payment purpose definition is limited to 70 signs.</a:t>
            </a:r>
          </a:p>
        </p:txBody>
      </p:sp>
      <p:sp>
        <p:nvSpPr>
          <p:cNvPr id="31" name="Rectangle 30"/>
          <p:cNvSpPr/>
          <p:nvPr/>
        </p:nvSpPr>
        <p:spPr>
          <a:xfrm>
            <a:off x="2590800" y="3163168"/>
            <a:ext cx="6094800" cy="323165"/>
          </a:xfrm>
          <a:prstGeom prst="rect">
            <a:avLst/>
          </a:prstGeom>
        </p:spPr>
        <p:txBody>
          <a:bodyPr anchor="ctr">
            <a:spAutoFit/>
          </a:bodyPr>
          <a:lstStyle/>
          <a:p>
            <a:pPr algn="just">
              <a:spcAft>
                <a:spcPts val="1800"/>
              </a:spcAft>
            </a:pPr>
            <a:r>
              <a:rPr lang="lv-LV" sz="1500" b="1" dirty="0" smtClean="0">
                <a:solidFill>
                  <a:srgbClr val="3E5E9F"/>
                </a:solidFill>
                <a:latin typeface="Verdana" pitchFamily="34" charset="0"/>
              </a:rPr>
              <a:t>Bank restrictions for payment description definition</a:t>
            </a:r>
          </a:p>
        </p:txBody>
      </p:sp>
      <p:sp>
        <p:nvSpPr>
          <p:cNvPr id="19" name="Slide Number Placeholder 5"/>
          <p:cNvSpPr>
            <a:spLocks noGrp="1"/>
          </p:cNvSpPr>
          <p:nvPr>
            <p:ph type="sldNum" sz="quarter" idx="13"/>
          </p:nvPr>
        </p:nvSpPr>
        <p:spPr bwMode="auto">
          <a:xfrm>
            <a:off x="8534400" y="4233906"/>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39</a:t>
            </a:fld>
            <a:endParaRPr lang="en-GB" altLang="en-US" dirty="0" smtClean="0"/>
          </a:p>
        </p:txBody>
      </p:sp>
    </p:spTree>
    <p:extLst>
      <p:ext uri="{BB962C8B-B14F-4D97-AF65-F5344CB8AC3E}">
        <p14:creationId xmlns:p14="http://schemas.microsoft.com/office/powerpoint/2010/main" val="2130058503"/>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1855857" y="2495550"/>
            <a:ext cx="6830943" cy="0"/>
          </a:xfrm>
          <a:prstGeom prst="line">
            <a:avLst/>
          </a:prstGeom>
          <a:ln w="12700">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7411" name="Text Placeholder 2"/>
          <p:cNvSpPr>
            <a:spLocks noGrp="1"/>
          </p:cNvSpPr>
          <p:nvPr>
            <p:ph type="body" sz="quarter" idx="10"/>
          </p:nvPr>
        </p:nvSpPr>
        <p:spPr/>
        <p:txBody>
          <a:bodyPr/>
          <a:lstStyle/>
          <a:p>
            <a:endParaRPr lang="lv-LV" altLang="en-US" dirty="0" smtClean="0"/>
          </a:p>
        </p:txBody>
      </p:sp>
      <p:sp>
        <p:nvSpPr>
          <p:cNvPr id="17413" name="Slide Number Placeholder 4"/>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B92707C-5FFF-46A7-932C-3EE34F0D8F51}" type="slidenum">
              <a:rPr lang="en-US" altLang="en-US" smtClean="0"/>
              <a:pPr/>
              <a:t>4</a:t>
            </a:fld>
            <a:endParaRPr lang="en-GB" altLang="en-US" dirty="0" smtClean="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b="10461"/>
          <a:stretch/>
        </p:blipFill>
        <p:spPr>
          <a:xfrm>
            <a:off x="762000" y="1067180"/>
            <a:ext cx="6400800" cy="4076320"/>
          </a:xfrm>
          <a:prstGeom prst="rect">
            <a:avLst/>
          </a:prstGeom>
        </p:spPr>
      </p:pic>
      <p:pic>
        <p:nvPicPr>
          <p:cNvPr id="7" name="Picture 11" descr="G:\VRAA_09102015\Vizuālie materiali\Prezentacijas\Ikonas\Latvija_logo_darks.png"/>
          <p:cNvPicPr>
            <a:picLocks noChangeAspect="1" noChangeArrowheads="1"/>
          </p:cNvPicPr>
          <p:nvPr/>
        </p:nvPicPr>
        <p:blipFill>
          <a:blip r:embed="rId4" cstate="print"/>
          <a:srcRect/>
          <a:stretch>
            <a:fillRect/>
          </a:stretch>
        </p:blipFill>
        <p:spPr bwMode="auto">
          <a:xfrm>
            <a:off x="3368549" y="1986645"/>
            <a:ext cx="1080000" cy="432705"/>
          </a:xfrm>
          <a:prstGeom prst="rect">
            <a:avLst/>
          </a:prstGeom>
          <a:noFill/>
        </p:spPr>
      </p:pic>
      <p:pic>
        <p:nvPicPr>
          <p:cNvPr id="8" name="Picture 13" descr="C:\Users\Linda\Desktop\viss-logo.png"/>
          <p:cNvPicPr>
            <a:picLocks noChangeAspect="1" noChangeArrowheads="1"/>
          </p:cNvPicPr>
          <p:nvPr/>
        </p:nvPicPr>
        <p:blipFill>
          <a:blip r:embed="rId5" cstate="print"/>
          <a:srcRect/>
          <a:stretch>
            <a:fillRect/>
          </a:stretch>
        </p:blipFill>
        <p:spPr bwMode="auto">
          <a:xfrm>
            <a:off x="3368549" y="2957518"/>
            <a:ext cx="1080000" cy="384000"/>
          </a:xfrm>
          <a:prstGeom prst="rect">
            <a:avLst/>
          </a:prstGeom>
          <a:noFill/>
        </p:spPr>
      </p:pic>
      <p:sp>
        <p:nvSpPr>
          <p:cNvPr id="9" name="TextBox 8"/>
          <p:cNvSpPr txBox="1"/>
          <p:nvPr/>
        </p:nvSpPr>
        <p:spPr>
          <a:xfrm>
            <a:off x="2319886" y="3460468"/>
            <a:ext cx="3208827" cy="276999"/>
          </a:xfrm>
          <a:prstGeom prst="rect">
            <a:avLst/>
          </a:prstGeom>
          <a:noFill/>
        </p:spPr>
        <p:txBody>
          <a:bodyPr wrap="none" rtlCol="0">
            <a:spAutoFit/>
          </a:bodyPr>
          <a:lstStyle/>
          <a:p>
            <a:r>
              <a:rPr lang="lv-LV" sz="1200" dirty="0" smtClean="0">
                <a:solidFill>
                  <a:schemeClr val="bg1"/>
                </a:solidFill>
                <a:latin typeface="Verdana" panose="020B0604030504040204" pitchFamily="34" charset="0"/>
              </a:rPr>
              <a:t>State Information </a:t>
            </a:r>
            <a:r>
              <a:rPr lang="lv-LV" sz="1200" dirty="0" err="1" smtClean="0">
                <a:solidFill>
                  <a:schemeClr val="bg1"/>
                </a:solidFill>
                <a:latin typeface="Verdana" panose="020B0604030504040204" pitchFamily="34" charset="0"/>
              </a:rPr>
              <a:t>System</a:t>
            </a:r>
            <a:r>
              <a:rPr lang="lv-LV" sz="1200" dirty="0" smtClean="0">
                <a:solidFill>
                  <a:schemeClr val="bg1"/>
                </a:solidFill>
                <a:latin typeface="Verdana" panose="020B0604030504040204" pitchFamily="34" charset="0"/>
              </a:rPr>
              <a:t> Integrator</a:t>
            </a:r>
            <a:endParaRPr lang="en-GB" sz="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1676400" y="4552950"/>
            <a:ext cx="4495799" cy="276999"/>
          </a:xfrm>
          <a:prstGeom prst="rect">
            <a:avLst/>
          </a:prstGeom>
          <a:noFill/>
        </p:spPr>
        <p:txBody>
          <a:bodyPr wrap="square" rtlCol="0">
            <a:spAutoFit/>
          </a:bodyPr>
          <a:lstStyle/>
          <a:p>
            <a:pPr algn="ctr"/>
            <a:r>
              <a:rPr lang="lv-LV" sz="1200" dirty="0">
                <a:latin typeface="Verdana" panose="020B0604030504040204" pitchFamily="34" charset="0"/>
              </a:rPr>
              <a:t>State registers and state information systems</a:t>
            </a:r>
            <a:endParaRPr lang="en-GB" sz="1200"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1566446" y="1276350"/>
            <a:ext cx="338554" cy="933910"/>
          </a:xfrm>
          <a:prstGeom prst="rect">
            <a:avLst/>
          </a:prstGeom>
          <a:noFill/>
        </p:spPr>
        <p:txBody>
          <a:bodyPr vert="vert270" wrap="none" rtlCol="0">
            <a:spAutoFit/>
          </a:bodyPr>
          <a:lstStyle/>
          <a:p>
            <a:r>
              <a:rPr lang="lv-LV" sz="1000" dirty="0" smtClean="0">
                <a:latin typeface="Verdana" panose="020B0604030504040204" pitchFamily="34" charset="0"/>
              </a:rPr>
              <a:t>Public environment</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1566446" y="2616990"/>
            <a:ext cx="338554" cy="792846"/>
          </a:xfrm>
          <a:prstGeom prst="rect">
            <a:avLst/>
          </a:prstGeom>
          <a:noFill/>
        </p:spPr>
        <p:txBody>
          <a:bodyPr vert="vert270" wrap="none" rtlCol="0">
            <a:spAutoFit/>
          </a:bodyPr>
          <a:lstStyle/>
          <a:p>
            <a:pPr algn="r"/>
            <a:r>
              <a:rPr lang="lv-LV" sz="1000" dirty="0" smtClean="0">
                <a:latin typeface="Verdana" panose="020B0604030504040204" pitchFamily="34" charset="0"/>
              </a:rPr>
              <a:t>Working environment</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6324600" y="1939282"/>
            <a:ext cx="2362200" cy="261610"/>
          </a:xfrm>
          <a:prstGeom prst="rect">
            <a:avLst/>
          </a:prstGeom>
          <a:noFill/>
        </p:spPr>
        <p:txBody>
          <a:bodyPr wrap="square" rtlCol="0">
            <a:spAutoFit/>
          </a:bodyPr>
          <a:lstStyle/>
          <a:p>
            <a:r>
              <a:rPr lang="lv-LV" sz="1100" dirty="0" smtClean="0">
                <a:latin typeface="Verdana" pitchFamily="34" charset="0"/>
              </a:rPr>
              <a:t>Public Service Directory</a:t>
            </a:r>
            <a:endParaRPr lang="en-GB" sz="1100" dirty="0">
              <a:latin typeface="Verdana" pitchFamily="34" charset="0"/>
              <a:ea typeface="Verdana" pitchFamily="34" charset="0"/>
              <a:cs typeface="Verdana" pitchFamily="34" charset="0"/>
            </a:endParaRPr>
          </a:p>
        </p:txBody>
      </p:sp>
      <p:sp>
        <p:nvSpPr>
          <p:cNvPr id="31" name="TextBox 30"/>
          <p:cNvSpPr txBox="1"/>
          <p:nvPr/>
        </p:nvSpPr>
        <p:spPr>
          <a:xfrm>
            <a:off x="6324600" y="1470264"/>
            <a:ext cx="1428750" cy="261610"/>
          </a:xfrm>
          <a:prstGeom prst="rect">
            <a:avLst/>
          </a:prstGeom>
          <a:noFill/>
        </p:spPr>
        <p:txBody>
          <a:bodyPr wrap="square" rtlCol="0">
            <a:spAutoFit/>
          </a:bodyPr>
          <a:lstStyle/>
          <a:p>
            <a:r>
              <a:rPr lang="lv-LV" sz="1100" dirty="0" smtClean="0">
                <a:latin typeface="Verdana" pitchFamily="34" charset="0"/>
              </a:rPr>
              <a:t>E-services</a:t>
            </a:r>
            <a:endParaRPr lang="en-GB" sz="1100" dirty="0">
              <a:latin typeface="Verdana" pitchFamily="34" charset="0"/>
              <a:ea typeface="Verdana" pitchFamily="34" charset="0"/>
              <a:cs typeface="Verdana" pitchFamily="34" charset="0"/>
            </a:endParaRPr>
          </a:p>
        </p:txBody>
      </p:sp>
      <p:sp>
        <p:nvSpPr>
          <p:cNvPr id="32" name="TextBox 31"/>
          <p:cNvSpPr txBox="1"/>
          <p:nvPr/>
        </p:nvSpPr>
        <p:spPr>
          <a:xfrm>
            <a:off x="6324600" y="2707645"/>
            <a:ext cx="2304000" cy="261610"/>
          </a:xfrm>
          <a:prstGeom prst="rect">
            <a:avLst/>
          </a:prstGeom>
          <a:noFill/>
        </p:spPr>
        <p:txBody>
          <a:bodyPr wrap="square" rtlCol="0">
            <a:spAutoFit/>
          </a:bodyPr>
          <a:lstStyle/>
          <a:p>
            <a:r>
              <a:rPr lang="lv-LV" sz="1100" dirty="0" smtClean="0">
                <a:latin typeface="Verdana" pitchFamily="34" charset="0"/>
              </a:rPr>
              <a:t>Single login module</a:t>
            </a:r>
            <a:endParaRPr lang="en-GB" sz="1100" dirty="0">
              <a:latin typeface="Verdana" pitchFamily="34" charset="0"/>
              <a:ea typeface="Verdana" pitchFamily="34" charset="0"/>
              <a:cs typeface="Verdana" pitchFamily="34" charset="0"/>
            </a:endParaRPr>
          </a:p>
        </p:txBody>
      </p:sp>
      <p:sp>
        <p:nvSpPr>
          <p:cNvPr id="33" name="TextBox 32"/>
          <p:cNvSpPr txBox="1"/>
          <p:nvPr/>
        </p:nvSpPr>
        <p:spPr>
          <a:xfrm>
            <a:off x="6324600" y="3148340"/>
            <a:ext cx="1671595" cy="261610"/>
          </a:xfrm>
          <a:prstGeom prst="rect">
            <a:avLst/>
          </a:prstGeom>
          <a:noFill/>
        </p:spPr>
        <p:txBody>
          <a:bodyPr wrap="square" rtlCol="0">
            <a:spAutoFit/>
          </a:bodyPr>
          <a:lstStyle/>
          <a:p>
            <a:r>
              <a:rPr lang="lv-LV" sz="1100" dirty="0" smtClean="0">
                <a:latin typeface="Verdana" pitchFamily="34" charset="0"/>
              </a:rPr>
              <a:t>Payment module</a:t>
            </a:r>
            <a:endParaRPr lang="en-GB" sz="1100" dirty="0">
              <a:latin typeface="Verdana" pitchFamily="34" charset="0"/>
              <a:ea typeface="Verdana" pitchFamily="34" charset="0"/>
              <a:cs typeface="Verdana" pitchFamily="34" charset="0"/>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0250" y="1831962"/>
            <a:ext cx="571500" cy="476250"/>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0250" y="1362944"/>
            <a:ext cx="571500" cy="476250"/>
          </a:xfrm>
          <a:prstGeom prst="rect">
            <a:avLst/>
          </a:prstGeom>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67400" y="2647950"/>
            <a:ext cx="457200" cy="381000"/>
          </a:xfrm>
          <a:prstGeom prst="rect">
            <a:avLst/>
          </a:prstGeom>
        </p:spPr>
      </p:pic>
      <p:pic>
        <p:nvPicPr>
          <p:cNvPr id="34" name="Picture 3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67400" y="3088645"/>
            <a:ext cx="457200" cy="381000"/>
          </a:xfrm>
          <a:prstGeom prst="rect">
            <a:avLst/>
          </a:prstGeom>
        </p:spPr>
      </p:pic>
      <p:sp>
        <p:nvSpPr>
          <p:cNvPr id="24" name="TextBox 23"/>
          <p:cNvSpPr txBox="1"/>
          <p:nvPr/>
        </p:nvSpPr>
        <p:spPr>
          <a:xfrm>
            <a:off x="6305550" y="3578177"/>
            <a:ext cx="1581150" cy="261610"/>
          </a:xfrm>
          <a:prstGeom prst="rect">
            <a:avLst/>
          </a:prstGeom>
          <a:noFill/>
        </p:spPr>
        <p:txBody>
          <a:bodyPr wrap="square" rtlCol="0">
            <a:spAutoFit/>
          </a:bodyPr>
          <a:lstStyle/>
          <a:p>
            <a:r>
              <a:rPr lang="lv-LV" sz="1100" dirty="0" smtClean="0">
                <a:latin typeface="Verdana" pitchFamily="34" charset="0"/>
              </a:rPr>
              <a:t>Commercial banks</a:t>
            </a:r>
            <a:endParaRPr lang="en-GB" sz="1100" dirty="0">
              <a:latin typeface="Verdana" pitchFamily="34" charset="0"/>
              <a:ea typeface="Verdana" pitchFamily="34" charset="0"/>
              <a:cs typeface="Verdana" pitchFamily="34" charset="0"/>
            </a:endParaRPr>
          </a:p>
        </p:txBody>
      </p:sp>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44000" y="3498982"/>
            <a:ext cx="504000" cy="420000"/>
          </a:xfrm>
          <a:prstGeom prst="rect">
            <a:avLst/>
          </a:prstGeom>
        </p:spPr>
      </p:pic>
      <p:sp>
        <p:nvSpPr>
          <p:cNvPr id="23" name="Title 1"/>
          <p:cNvSpPr txBox="1">
            <a:spLocks/>
          </p:cNvSpPr>
          <p:nvPr/>
        </p:nvSpPr>
        <p:spPr>
          <a:xfrm>
            <a:off x="2590800" y="285750"/>
            <a:ext cx="6094800" cy="777479"/>
          </a:xfrm>
          <a:prstGeom prst="rect">
            <a:avLst/>
          </a:prstGeom>
        </p:spPr>
        <p:txBody>
          <a:bodyPr vert="horz" lIns="91440" tIns="45720" rIns="91440" bIns="45720" rtlCol="0" anchor="t">
            <a:noAutofit/>
          </a:bodyPr>
          <a:lstStyle/>
          <a:p>
            <a:pPr lvl="0">
              <a:spcBef>
                <a:spcPct val="0"/>
              </a:spcBef>
            </a:pPr>
            <a:r>
              <a:rPr lang="lv-LV" altLang="en-US" sz="2400" b="1" dirty="0" smtClean="0">
                <a:latin typeface="Verdana" panose="020B0604030504040204" pitchFamily="34" charset="0"/>
              </a:rPr>
              <a:t>Payment module - a part of SISI infrastructure </a:t>
            </a:r>
            <a:endParaRPr kumimoji="0" lang="en-GB" altLang="en-US" sz="24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019703046"/>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lstStyle/>
          <a:p>
            <a:r>
              <a:rPr lang="lv-LV" altLang="en-US" sz="2400" dirty="0" smtClean="0"/>
              <a:t>Frequently asked questions</a:t>
            </a:r>
            <a:endParaRPr lang="en-GB" altLang="en-US"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40</a:t>
            </a:fld>
            <a:endParaRPr lang="en-GB" altLang="en-US" dirty="0" smtClean="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70800" y="3403137"/>
            <a:ext cx="720000" cy="600000"/>
          </a:xfrm>
          <a:prstGeom prst="rect">
            <a:avLst/>
          </a:prstGeom>
        </p:spPr>
      </p:pic>
      <p:pic>
        <p:nvPicPr>
          <p:cNvPr id="1026" name="Picture 2" descr="C:\Users\Linda\Desktop\VRAA_bankas.png"/>
          <p:cNvPicPr>
            <a:picLocks noChangeAspect="1" noChangeArrowheads="1"/>
          </p:cNvPicPr>
          <p:nvPr/>
        </p:nvPicPr>
        <p:blipFill>
          <a:blip r:embed="rId4" cstate="print"/>
          <a:srcRect/>
          <a:stretch>
            <a:fillRect/>
          </a:stretch>
        </p:blipFill>
        <p:spPr bwMode="auto">
          <a:xfrm>
            <a:off x="1870800" y="2457453"/>
            <a:ext cx="720000" cy="600000"/>
          </a:xfrm>
          <a:prstGeom prst="rect">
            <a:avLst/>
          </a:prstGeom>
          <a:noFill/>
        </p:spPr>
      </p:pic>
      <p:pic>
        <p:nvPicPr>
          <p:cNvPr id="1027" name="Picture 3" descr="C:\Users\Linda\Desktop\VRAA_maksajot.png"/>
          <p:cNvPicPr>
            <a:picLocks noChangeAspect="1" noChangeArrowheads="1"/>
          </p:cNvPicPr>
          <p:nvPr/>
        </p:nvPicPr>
        <p:blipFill>
          <a:blip r:embed="rId5" cstate="print"/>
          <a:srcRect/>
          <a:stretch>
            <a:fillRect/>
          </a:stretch>
        </p:blipFill>
        <p:spPr bwMode="auto">
          <a:xfrm>
            <a:off x="1870800" y="1314453"/>
            <a:ext cx="720000" cy="600000"/>
          </a:xfrm>
          <a:prstGeom prst="rect">
            <a:avLst/>
          </a:prstGeom>
          <a:noFill/>
        </p:spPr>
      </p:pic>
      <p:sp>
        <p:nvSpPr>
          <p:cNvPr id="4" name="TextBox 3"/>
          <p:cNvSpPr txBox="1"/>
          <p:nvPr/>
        </p:nvSpPr>
        <p:spPr>
          <a:xfrm>
            <a:off x="2590800" y="1314453"/>
            <a:ext cx="6094800" cy="1031051"/>
          </a:xfrm>
          <a:prstGeom prst="rect">
            <a:avLst/>
          </a:prstGeom>
          <a:noFill/>
        </p:spPr>
        <p:txBody>
          <a:bodyPr wrap="square" rtlCol="0">
            <a:spAutoFit/>
          </a:bodyPr>
          <a:lstStyle/>
          <a:p>
            <a:pPr algn="just">
              <a:spcAft>
                <a:spcPts val="600"/>
              </a:spcAft>
            </a:pPr>
            <a:r>
              <a:rPr lang="lv-LV" sz="1500" b="1" dirty="0">
                <a:solidFill>
                  <a:srgbClr val="3E5E9F"/>
                </a:solidFill>
                <a:latin typeface="Verdana" pitchFamily="34" charset="0"/>
              </a:rPr>
              <a:t>Which payment method to use when testing a payment with DemoBank?</a:t>
            </a:r>
            <a:endParaRPr lang="en-GB" sz="1500" dirty="0">
              <a:solidFill>
                <a:srgbClr val="3E5E9F"/>
              </a:solidFill>
              <a:latin typeface="Verdana" pitchFamily="34" charset="0"/>
              <a:ea typeface="Verdana" pitchFamily="34" charset="0"/>
              <a:cs typeface="Verdana" pitchFamily="34" charset="0"/>
            </a:endParaRPr>
          </a:p>
          <a:p>
            <a:pPr algn="just"/>
            <a:r>
              <a:rPr lang="lv-LV" sz="1300" dirty="0">
                <a:latin typeface="Verdana" pitchFamily="34" charset="0"/>
              </a:rPr>
              <a:t>Third radio button “Browser (E)+Server2Server after 15 sec (E)” shall be </a:t>
            </a:r>
            <a:r>
              <a:rPr lang="lv-LV" sz="1300" dirty="0" smtClean="0">
                <a:latin typeface="Verdana" pitchFamily="34" charset="0"/>
              </a:rPr>
              <a:t>chosen.</a:t>
            </a:r>
            <a:endParaRPr lang="en-GB" sz="1500" dirty="0">
              <a:solidFill>
                <a:schemeClr val="tx2">
                  <a:lumMod val="60000"/>
                  <a:lumOff val="40000"/>
                </a:schemeClr>
              </a:solidFill>
              <a:latin typeface="Verdana" pitchFamily="34" charset="0"/>
              <a:ea typeface="Verdana" pitchFamily="34" charset="0"/>
              <a:cs typeface="Verdana" pitchFamily="34" charset="0"/>
            </a:endParaRPr>
          </a:p>
        </p:txBody>
      </p:sp>
      <p:sp>
        <p:nvSpPr>
          <p:cNvPr id="9" name="TextBox 8"/>
          <p:cNvSpPr txBox="1"/>
          <p:nvPr/>
        </p:nvSpPr>
        <p:spPr>
          <a:xfrm>
            <a:off x="2590800" y="2457453"/>
            <a:ext cx="6094800" cy="800219"/>
          </a:xfrm>
          <a:prstGeom prst="rect">
            <a:avLst/>
          </a:prstGeom>
          <a:noFill/>
        </p:spPr>
        <p:txBody>
          <a:bodyPr wrap="square" rtlCol="0">
            <a:spAutoFit/>
          </a:bodyPr>
          <a:lstStyle/>
          <a:p>
            <a:pPr algn="just">
              <a:spcAft>
                <a:spcPts val="600"/>
              </a:spcAft>
            </a:pPr>
            <a:r>
              <a:rPr lang="lv-LV" sz="1500" b="1" dirty="0" smtClean="0">
                <a:solidFill>
                  <a:srgbClr val="3E5E9F"/>
                </a:solidFill>
                <a:latin typeface="Verdana" pitchFamily="34" charset="0"/>
              </a:rPr>
              <a:t>How quickly can a bank status be obtained?</a:t>
            </a:r>
            <a:endParaRPr lang="en-GB" sz="1500" dirty="0">
              <a:solidFill>
                <a:srgbClr val="3E5E9F"/>
              </a:solidFill>
              <a:latin typeface="Verdana" pitchFamily="34" charset="0"/>
              <a:ea typeface="Verdana" pitchFamily="34" charset="0"/>
              <a:cs typeface="Verdana" pitchFamily="34" charset="0"/>
            </a:endParaRPr>
          </a:p>
          <a:p>
            <a:pPr algn="just"/>
            <a:r>
              <a:rPr lang="lv-LV" sz="1300" dirty="0">
                <a:latin typeface="Verdana" pitchFamily="34" charset="0"/>
              </a:rPr>
              <a:t>Status reception for banks can differ, on average - starting from a couple of seconds to several minutes.</a:t>
            </a:r>
            <a:endParaRPr lang="en-GB" sz="1500" dirty="0">
              <a:solidFill>
                <a:schemeClr val="tx2">
                  <a:lumMod val="60000"/>
                  <a:lumOff val="40000"/>
                </a:schemeClr>
              </a:solidFill>
              <a:latin typeface="Verdana" pitchFamily="34" charset="0"/>
              <a:ea typeface="Verdana" pitchFamily="34" charset="0"/>
              <a:cs typeface="Verdana" pitchFamily="34" charset="0"/>
            </a:endParaRPr>
          </a:p>
        </p:txBody>
      </p:sp>
      <p:sp>
        <p:nvSpPr>
          <p:cNvPr id="10" name="TextBox 9"/>
          <p:cNvSpPr txBox="1"/>
          <p:nvPr/>
        </p:nvSpPr>
        <p:spPr>
          <a:xfrm>
            <a:off x="2590800" y="3403137"/>
            <a:ext cx="6094800" cy="1492716"/>
          </a:xfrm>
          <a:prstGeom prst="rect">
            <a:avLst/>
          </a:prstGeom>
          <a:noFill/>
        </p:spPr>
        <p:txBody>
          <a:bodyPr wrap="square" rtlCol="0">
            <a:spAutoFit/>
          </a:bodyPr>
          <a:lstStyle/>
          <a:p>
            <a:pPr algn="just">
              <a:spcAft>
                <a:spcPts val="600"/>
              </a:spcAft>
            </a:pPr>
            <a:r>
              <a:rPr lang="lv-LV" sz="1500" b="1" dirty="0" smtClean="0">
                <a:solidFill>
                  <a:srgbClr val="3E5E9F"/>
                </a:solidFill>
                <a:latin typeface="Verdana" pitchFamily="34" charset="0"/>
              </a:rPr>
              <a:t>Why does wrong price list error notification appear, if the number of price list position matches with the one identified in the request? </a:t>
            </a:r>
            <a:endParaRPr lang="en-GB" sz="1500" dirty="0">
              <a:solidFill>
                <a:srgbClr val="3E5E9F"/>
              </a:solidFill>
              <a:latin typeface="Verdana" pitchFamily="34" charset="0"/>
              <a:ea typeface="Verdana" pitchFamily="34" charset="0"/>
              <a:cs typeface="Verdana" pitchFamily="34" charset="0"/>
            </a:endParaRPr>
          </a:p>
          <a:p>
            <a:pPr algn="just"/>
            <a:r>
              <a:rPr lang="lv-LV" sz="1300" dirty="0">
                <a:latin typeface="Verdana" pitchFamily="34" charset="0"/>
              </a:rPr>
              <a:t>By identifying a number of position in the payment request price list it has to be written without a zero in front.</a:t>
            </a:r>
          </a:p>
          <a:p>
            <a:pPr algn="just"/>
            <a:endParaRPr lang="en-GB" sz="1500" dirty="0">
              <a:solidFill>
                <a:schemeClr val="tx2">
                  <a:lumMod val="60000"/>
                  <a:lumOff val="40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9415718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43600" cy="777479"/>
          </a:xfrm>
        </p:spPr>
        <p:txBody>
          <a:bodyPr>
            <a:normAutofit/>
          </a:bodyPr>
          <a:lstStyle/>
          <a:p>
            <a:r>
              <a:rPr lang="lv-LV" altLang="en-US" sz="2400" dirty="0" smtClean="0"/>
              <a:t>Find out more:</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41</a:t>
            </a:fld>
            <a:endParaRPr lang="en-GB" altLang="en-US" dirty="0"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3920" y="1252267"/>
            <a:ext cx="686880" cy="572400"/>
          </a:xfrm>
          <a:prstGeom prst="rect">
            <a:avLst/>
          </a:prstGeom>
        </p:spPr>
      </p:pic>
      <p:sp>
        <p:nvSpPr>
          <p:cNvPr id="6" name="Content Placeholder 2"/>
          <p:cNvSpPr>
            <a:spLocks noGrp="1"/>
          </p:cNvSpPr>
          <p:nvPr>
            <p:ph idx="1"/>
          </p:nvPr>
        </p:nvSpPr>
        <p:spPr>
          <a:xfrm>
            <a:off x="2590800" y="1314453"/>
            <a:ext cx="6096000" cy="3280180"/>
          </a:xfrm>
        </p:spPr>
        <p:txBody>
          <a:bodyPr>
            <a:normAutofit/>
          </a:bodyPr>
          <a:lstStyle/>
          <a:p>
            <a:pPr marL="285750" indent="-285750">
              <a:spcBef>
                <a:spcPts val="0"/>
              </a:spcBef>
              <a:spcAft>
                <a:spcPts val="600"/>
              </a:spcAft>
              <a:buFont typeface="Arial" panose="020B0604020202020204" pitchFamily="34" charset="0"/>
              <a:buChar char="•"/>
            </a:pPr>
            <a:r>
              <a:rPr lang="lv-LV" sz="1400" dirty="0"/>
              <a:t>State information system integrator </a:t>
            </a:r>
            <a:r>
              <a:rPr lang="lv-LV" sz="1400" dirty="0" smtClean="0">
                <a:hlinkClick r:id="rId4"/>
              </a:rPr>
              <a:t>www.viss.gov.lv</a:t>
            </a:r>
            <a:endParaRPr lang="en-US" sz="1400" dirty="0" smtClean="0"/>
          </a:p>
          <a:p>
            <a:pPr marL="285750" indent="-285750">
              <a:spcBef>
                <a:spcPts val="0"/>
              </a:spcBef>
              <a:spcAft>
                <a:spcPts val="600"/>
              </a:spcAft>
              <a:buFont typeface="Arial" panose="020B0604020202020204" pitchFamily="34" charset="0"/>
              <a:buChar char="•"/>
            </a:pPr>
            <a:r>
              <a:rPr lang="en-GB" sz="1400" dirty="0" smtClean="0">
                <a:hlinkClick r:id="rId5"/>
              </a:rPr>
              <a:t>Shared services directory</a:t>
            </a:r>
            <a:endParaRPr lang="en-GB" sz="1400" dirty="0"/>
          </a:p>
          <a:p>
            <a:pPr marL="285750" indent="-285750">
              <a:spcBef>
                <a:spcPts val="0"/>
              </a:spcBef>
              <a:spcAft>
                <a:spcPts val="600"/>
              </a:spcAft>
              <a:buFont typeface="Arial" panose="020B0604020202020204" pitchFamily="34" charset="0"/>
              <a:buChar char="•"/>
            </a:pPr>
            <a:r>
              <a:rPr lang="lv-LV" sz="1400" dirty="0" smtClean="0">
                <a:hlinkClick r:id="rId6"/>
              </a:rPr>
              <a:t>Payment </a:t>
            </a:r>
            <a:r>
              <a:rPr lang="lv-LV" sz="1400" dirty="0" err="1" smtClean="0">
                <a:hlinkClick r:id="rId6"/>
              </a:rPr>
              <a:t>module</a:t>
            </a:r>
            <a:r>
              <a:rPr lang="lv-LV" sz="1400" dirty="0" smtClean="0">
                <a:hlinkClick r:id="rId6"/>
              </a:rPr>
              <a:t> </a:t>
            </a:r>
            <a:r>
              <a:rPr lang="lv-LV" sz="1400" dirty="0" err="1" smtClean="0">
                <a:hlinkClick r:id="rId6"/>
              </a:rPr>
              <a:t>documentation</a:t>
            </a:r>
            <a:endParaRPr lang="en-US" sz="1400" dirty="0" smtClean="0"/>
          </a:p>
          <a:p>
            <a:pPr marL="285750" indent="-285750">
              <a:spcBef>
                <a:spcPts val="0"/>
              </a:spcBef>
              <a:spcAft>
                <a:spcPts val="600"/>
              </a:spcAft>
              <a:buFont typeface="Arial" panose="020B0604020202020204" pitchFamily="34" charset="0"/>
              <a:buChar char="•"/>
            </a:pPr>
            <a:r>
              <a:rPr lang="en-US" sz="1400" dirty="0" smtClean="0">
                <a:hlinkClick r:id="rId7"/>
              </a:rPr>
              <a:t>Payment module implementation procedure</a:t>
            </a:r>
            <a:endParaRPr lang="en-GB" sz="1400" dirty="0"/>
          </a:p>
        </p:txBody>
      </p:sp>
    </p:spTree>
    <p:extLst>
      <p:ext uri="{BB962C8B-B14F-4D97-AF65-F5344CB8AC3E}">
        <p14:creationId xmlns:p14="http://schemas.microsoft.com/office/powerpoint/2010/main" val="909254488"/>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590800" y="285750"/>
            <a:ext cx="6096000" cy="777482"/>
          </a:xfrm>
          <a:prstGeom prst="rect">
            <a:avLst/>
          </a:prstGeom>
        </p:spPr>
        <p:txBody>
          <a:bodyPr vert="horz" lIns="91440" tIns="45720" rIns="91440" bIns="45720" rtlCol="0" anchor="t">
            <a:normAutofit/>
          </a:bodyPr>
          <a:lstStyle/>
          <a:p>
            <a:pPr lvl="0">
              <a:spcBef>
                <a:spcPct val="0"/>
              </a:spcBef>
            </a:pPr>
            <a:r>
              <a:rPr lang="lv-LV" altLang="en-US" sz="2400" b="1" dirty="0" smtClean="0">
                <a:latin typeface="Verdana" panose="020B0604030504040204" pitchFamily="34" charset="0"/>
              </a:rPr>
              <a:t>Contact information</a:t>
            </a:r>
            <a:endParaRPr kumimoji="0" lang="en-GB" altLang="en-US" sz="18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1"/>
          <p:cNvSpPr txBox="1">
            <a:spLocks/>
          </p:cNvSpPr>
          <p:nvPr/>
        </p:nvSpPr>
        <p:spPr>
          <a:xfrm>
            <a:off x="2590800" y="2647950"/>
            <a:ext cx="5257800" cy="914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75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tabLst>
                <a:tab pos="1255713" algn="l"/>
              </a:tabLst>
            </a:pPr>
            <a:r>
              <a:rPr lang="lv-LV" altLang="en-US" sz="1500" b="1" dirty="0"/>
              <a:t>For communication with the specialists of the Information </a:t>
            </a:r>
            <a:r>
              <a:rPr lang="lv-LV" altLang="en-US" sz="1500" b="1" dirty="0" err="1"/>
              <a:t>System</a:t>
            </a:r>
            <a:r>
              <a:rPr lang="lv-LV" altLang="en-US" sz="1500" b="1" dirty="0"/>
              <a:t> Development Department:</a:t>
            </a:r>
            <a:r>
              <a:rPr dirty="0"/>
              <a:t/>
            </a:r>
            <a:br>
              <a:rPr dirty="0"/>
            </a:br>
            <a:r>
              <a:rPr lang="lv-LV" altLang="en-US" sz="1400" dirty="0" smtClean="0"/>
              <a:t>e-mail: </a:t>
            </a:r>
            <a:r>
              <a:rPr lang="lv-LV" altLang="en-US" sz="1400" dirty="0" smtClean="0">
                <a:hlinkClick r:id="rId3"/>
              </a:rPr>
              <a:t>epak@vraa.gov.lv</a:t>
            </a:r>
            <a:endParaRPr lang="en-GB" altLang="en-US" sz="1600" dirty="0" smtClean="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0800" y="1491750"/>
            <a:ext cx="1296000" cy="1080000"/>
          </a:xfrm>
          <a:prstGeom prst="rect">
            <a:avLst/>
          </a:prstGeom>
        </p:spPr>
      </p:pic>
      <p:sp>
        <p:nvSpPr>
          <p:cNvPr id="6"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42</a:t>
            </a:fld>
            <a:endParaRPr lang="en-GB" altLang="en-US" dirty="0" smtClean="0"/>
          </a:p>
        </p:txBody>
      </p:sp>
    </p:spTree>
    <p:extLst>
      <p:ext uri="{BB962C8B-B14F-4D97-AF65-F5344CB8AC3E}">
        <p14:creationId xmlns:p14="http://schemas.microsoft.com/office/powerpoint/2010/main" val="3674090185"/>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571500" y="2461021"/>
            <a:ext cx="8001000" cy="720329"/>
          </a:xfrm>
        </p:spPr>
        <p:txBody>
          <a:bodyPr>
            <a:noAutofit/>
          </a:bodyPr>
          <a:lstStyle/>
          <a:p>
            <a:r>
              <a:rPr lang="lv-LV" altLang="en-US" sz="1800" b="0" dirty="0" smtClean="0"/>
              <a:t>For state institutions and local governments</a:t>
            </a:r>
          </a:p>
        </p:txBody>
      </p:sp>
      <p:sp>
        <p:nvSpPr>
          <p:cNvPr id="7" name="Text Placeholder 2"/>
          <p:cNvSpPr txBox="1">
            <a:spLocks/>
          </p:cNvSpPr>
          <p:nvPr/>
        </p:nvSpPr>
        <p:spPr>
          <a:xfrm>
            <a:off x="838200" y="3028950"/>
            <a:ext cx="7772400" cy="88344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105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v-LV" sz="2400" b="1" dirty="0" smtClean="0"/>
              <a:t>How to introduce a payment module using VISS infrastructure?</a:t>
            </a:r>
            <a:endParaRPr lang="en-GB" sz="24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92000" y="4257991"/>
            <a:ext cx="5760000" cy="542609"/>
          </a:xfrm>
          <a:prstGeom prst="rect">
            <a:avLst/>
          </a:prstGeom>
        </p:spPr>
      </p:pic>
    </p:spTree>
    <p:extLst>
      <p:ext uri="{BB962C8B-B14F-4D97-AF65-F5344CB8AC3E}">
        <p14:creationId xmlns:p14="http://schemas.microsoft.com/office/powerpoint/2010/main" val="1549262934"/>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1"/>
            <a:ext cx="6094800" cy="609600"/>
          </a:xfrm>
        </p:spPr>
        <p:txBody>
          <a:bodyPr>
            <a:noAutofit/>
          </a:bodyPr>
          <a:lstStyle/>
          <a:p>
            <a:r>
              <a:rPr lang="lv-LV" altLang="lv-LV" sz="2400" dirty="0" smtClean="0"/>
              <a:t>Portal </a:t>
            </a:r>
            <a:r>
              <a:rPr lang="lv-LV" altLang="lv-LV" sz="2400" dirty="0" smtClean="0">
                <a:solidFill>
                  <a:schemeClr val="bg1"/>
                </a:solidFill>
              </a:rPr>
              <a:t>Latvija.lv</a:t>
            </a:r>
            <a:r>
              <a:rPr lang="lv-LV" altLang="lv-LV" sz="2400" dirty="0" smtClean="0"/>
              <a:t>service</a:t>
            </a:r>
            <a:endParaRPr lang="en-GB"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44</a:t>
            </a:fld>
            <a:endParaRPr lang="en-GB" altLang="en-US" dirty="0" smtClean="0"/>
          </a:p>
        </p:txBody>
      </p:sp>
      <p:pic>
        <p:nvPicPr>
          <p:cNvPr id="6" name="Picture 5" descr="G:\VRAA_09102015\Vizuālie materiali\Prezentacijas\Ikonas\Latvija_logo_darks.png"/>
          <p:cNvPicPr>
            <a:picLocks noChangeAspect="1" noChangeArrowheads="1"/>
          </p:cNvPicPr>
          <p:nvPr/>
        </p:nvPicPr>
        <p:blipFill>
          <a:blip r:embed="rId3" cstate="print"/>
          <a:srcRect/>
          <a:stretch>
            <a:fillRect/>
          </a:stretch>
        </p:blipFill>
        <p:spPr bwMode="auto">
          <a:xfrm>
            <a:off x="3886200" y="285750"/>
            <a:ext cx="1425679" cy="571202"/>
          </a:xfrm>
          <a:prstGeom prst="rect">
            <a:avLst/>
          </a:prstGeom>
          <a:noFill/>
        </p:spPr>
      </p:pic>
      <p:sp>
        <p:nvSpPr>
          <p:cNvPr id="7" name="Rectangle 6"/>
          <p:cNvSpPr/>
          <p:nvPr/>
        </p:nvSpPr>
        <p:spPr>
          <a:xfrm>
            <a:off x="2590800" y="738485"/>
            <a:ext cx="5354351" cy="461665"/>
          </a:xfrm>
          <a:prstGeom prst="rect">
            <a:avLst/>
          </a:prstGeom>
        </p:spPr>
        <p:txBody>
          <a:bodyPr wrap="none">
            <a:spAutoFit/>
          </a:bodyPr>
          <a:lstStyle/>
          <a:p>
            <a:r>
              <a:rPr lang="lv-LV" altLang="lv-LV" sz="2400" b="1" dirty="0" smtClean="0">
                <a:latin typeface="Verdana" pitchFamily="34" charset="0"/>
              </a:rPr>
              <a:t>synchronous payment process</a:t>
            </a:r>
            <a:endParaRPr lang="en-GB" sz="2400" b="1" dirty="0">
              <a:latin typeface="Verdana" pitchFamily="34" charset="0"/>
              <a:ea typeface="Verdana" pitchFamily="34" charset="0"/>
              <a:cs typeface="Verdana" pitchFamily="34" charset="0"/>
            </a:endParaRPr>
          </a:p>
        </p:txBody>
      </p:sp>
      <p:grpSp>
        <p:nvGrpSpPr>
          <p:cNvPr id="10" name="Group 9"/>
          <p:cNvGrpSpPr/>
          <p:nvPr/>
        </p:nvGrpSpPr>
        <p:grpSpPr>
          <a:xfrm>
            <a:off x="2023199" y="1385189"/>
            <a:ext cx="6968401" cy="3547264"/>
            <a:chOff x="1828799" y="1385189"/>
            <a:chExt cx="6968401" cy="3547264"/>
          </a:xfrm>
        </p:grpSpPr>
        <p:sp>
          <p:nvSpPr>
            <p:cNvPr id="11" name="Rounded Rectangle 10"/>
            <p:cNvSpPr/>
            <p:nvPr/>
          </p:nvSpPr>
          <p:spPr>
            <a:xfrm>
              <a:off x="1828799"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12" name="Group 11"/>
            <p:cNvGrpSpPr/>
            <p:nvPr/>
          </p:nvGrpSpPr>
          <p:grpSpPr>
            <a:xfrm>
              <a:off x="1943299" y="1413947"/>
              <a:ext cx="1043876" cy="532503"/>
              <a:chOff x="1943299" y="1413947"/>
              <a:chExt cx="1043876" cy="532503"/>
            </a:xfrm>
          </p:grpSpPr>
          <p:pic>
            <p:nvPicPr>
              <p:cNvPr id="57" name="Picture 56" descr="G:\VRAA_09102015\Vizuālie materiali\Prezentacijas\Ikonas\Latvija_logo_darks.png"/>
              <p:cNvPicPr>
                <a:picLocks noChangeAspect="1" noChangeArrowheads="1"/>
              </p:cNvPicPr>
              <p:nvPr/>
            </p:nvPicPr>
            <p:blipFill>
              <a:blip r:embed="rId3" cstate="print"/>
              <a:srcRect/>
              <a:stretch>
                <a:fillRect/>
              </a:stretch>
            </p:blipFill>
            <p:spPr bwMode="auto">
              <a:xfrm>
                <a:off x="2051237" y="1413947"/>
                <a:ext cx="828000" cy="331741"/>
              </a:xfrm>
              <a:prstGeom prst="rect">
                <a:avLst/>
              </a:prstGeom>
              <a:noFill/>
            </p:spPr>
          </p:pic>
          <p:sp>
            <p:nvSpPr>
              <p:cNvPr id="58" name="TextBox 57"/>
              <p:cNvSpPr txBox="1"/>
              <p:nvPr/>
            </p:nvSpPr>
            <p:spPr>
              <a:xfrm>
                <a:off x="1943299" y="1692534"/>
                <a:ext cx="1043876" cy="253916"/>
              </a:xfrm>
              <a:prstGeom prst="rect">
                <a:avLst/>
              </a:prstGeom>
              <a:noFill/>
            </p:spPr>
            <p:txBody>
              <a:bodyPr wrap="none" rtlCol="0">
                <a:spAutoFit/>
              </a:bodyPr>
              <a:lstStyle/>
              <a:p>
                <a:pPr algn="ctr"/>
                <a:r>
                  <a:rPr lang="lv-LV" sz="1050" dirty="0" smtClean="0">
                    <a:latin typeface="Verdana" panose="020B0604030504040204" pitchFamily="34" charset="0"/>
                  </a:rPr>
                  <a:t>service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3262451" y="1385189"/>
              <a:ext cx="1272877" cy="576000"/>
              <a:chOff x="3262451" y="1385189"/>
              <a:chExt cx="1272877" cy="576000"/>
            </a:xfrm>
          </p:grpSpPr>
          <p:sp>
            <p:nvSpPr>
              <p:cNvPr id="55" name="Rounded Rectangle 54"/>
              <p:cNvSpPr/>
              <p:nvPr/>
            </p:nvSpPr>
            <p:spPr>
              <a:xfrm>
                <a:off x="3262451"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6" name="TextBox 55"/>
              <p:cNvSpPr txBox="1"/>
              <p:nvPr/>
            </p:nvSpPr>
            <p:spPr>
              <a:xfrm>
                <a:off x="3343777" y="1465440"/>
                <a:ext cx="1110225" cy="415498"/>
              </a:xfrm>
              <a:prstGeom prst="rect">
                <a:avLst/>
              </a:prstGeom>
              <a:noFill/>
            </p:spPr>
            <p:txBody>
              <a:bodyPr wrap="square" rtlCol="0">
                <a:spAutoFit/>
              </a:bodyPr>
              <a:lstStyle/>
              <a:p>
                <a:pPr algn="ctr"/>
                <a:r>
                  <a:rPr lang="lv-LV" sz="1050" dirty="0" smtClean="0">
                    <a:latin typeface="Verdana" panose="020B0604030504040204" pitchFamily="34" charset="0"/>
                  </a:rPr>
                  <a:t>Request service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p:cNvGrpSpPr/>
            <p:nvPr/>
          </p:nvGrpSpPr>
          <p:grpSpPr>
            <a:xfrm>
              <a:off x="4958242" y="1385189"/>
              <a:ext cx="1272877" cy="576000"/>
              <a:chOff x="4958242" y="1385189"/>
              <a:chExt cx="1272877" cy="576000"/>
            </a:xfrm>
          </p:grpSpPr>
          <p:sp>
            <p:nvSpPr>
              <p:cNvPr id="53" name="Rounded Rectangle 52"/>
              <p:cNvSpPr/>
              <p:nvPr/>
            </p:nvSpPr>
            <p:spPr>
              <a:xfrm>
                <a:off x="4958242"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4" name="TextBox 53"/>
              <p:cNvSpPr txBox="1"/>
              <p:nvPr/>
            </p:nvSpPr>
            <p:spPr>
              <a:xfrm>
                <a:off x="5039567" y="1465440"/>
                <a:ext cx="1110225" cy="415498"/>
              </a:xfrm>
              <a:prstGeom prst="rect">
                <a:avLst/>
              </a:prstGeom>
              <a:noFill/>
            </p:spPr>
            <p:txBody>
              <a:bodyPr wrap="square" rtlCol="0">
                <a:spAutoFit/>
              </a:bodyPr>
              <a:lstStyle/>
              <a:p>
                <a:pPr algn="ctr"/>
                <a:r>
                  <a:rPr lang="lv-LV" sz="1050" dirty="0" smtClean="0">
                    <a:latin typeface="Verdana" panose="020B0604030504040204" pitchFamily="34" charset="0"/>
                  </a:rPr>
                  <a:t>PM web service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14"/>
            <p:cNvGrpSpPr/>
            <p:nvPr/>
          </p:nvGrpSpPr>
          <p:grpSpPr>
            <a:xfrm>
              <a:off x="6393950" y="1385189"/>
              <a:ext cx="1272877" cy="576000"/>
              <a:chOff x="6393950" y="1385189"/>
              <a:chExt cx="1272877" cy="576000"/>
            </a:xfrm>
          </p:grpSpPr>
          <p:sp>
            <p:nvSpPr>
              <p:cNvPr id="51" name="Rounded Rectangle 50"/>
              <p:cNvSpPr/>
              <p:nvPr/>
            </p:nvSpPr>
            <p:spPr>
              <a:xfrm>
                <a:off x="6393950"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2" name="TextBox 51"/>
              <p:cNvSpPr txBox="1"/>
              <p:nvPr/>
            </p:nvSpPr>
            <p:spPr>
              <a:xfrm>
                <a:off x="6475276" y="1465440"/>
                <a:ext cx="1110225" cy="415498"/>
              </a:xfrm>
              <a:prstGeom prst="rect">
                <a:avLst/>
              </a:prstGeom>
              <a:noFill/>
            </p:spPr>
            <p:txBody>
              <a:bodyPr wrap="square" rtlCol="0">
                <a:spAutoFit/>
              </a:bodyPr>
              <a:lstStyle/>
              <a:p>
                <a:pPr algn="ctr"/>
                <a:r>
                  <a:rPr lang="lv-LV" sz="1050" dirty="0" smtClean="0">
                    <a:latin typeface="Verdana" panose="020B0604030504040204" pitchFamily="34" charset="0"/>
                  </a:rPr>
                  <a:t>PM user's interface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cxnSp>
          <p:nvCxnSpPr>
            <p:cNvPr id="16" name="Straight Connector 15"/>
            <p:cNvCxnSpPr/>
            <p:nvPr/>
          </p:nvCxnSpPr>
          <p:spPr>
            <a:xfrm>
              <a:off x="7030389" y="1962453"/>
              <a:ext cx="0"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465239" y="1962453"/>
              <a:ext cx="0"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898890" y="1962453"/>
              <a:ext cx="1"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594681" y="1962453"/>
              <a:ext cx="0" cy="2970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6965588" y="3426891"/>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1" name="Rounded Rectangle 20"/>
            <p:cNvSpPr/>
            <p:nvPr/>
          </p:nvSpPr>
          <p:spPr>
            <a:xfrm>
              <a:off x="5529880" y="2679900"/>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22" name="Rounded Rectangle 21"/>
            <p:cNvSpPr/>
            <p:nvPr/>
          </p:nvSpPr>
          <p:spPr>
            <a:xfrm>
              <a:off x="3834089" y="2427900"/>
              <a:ext cx="129600" cy="7524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23" name="Straight Arrow Connector 22"/>
            <p:cNvCxnSpPr/>
            <p:nvPr/>
          </p:nvCxnSpPr>
          <p:spPr>
            <a:xfrm>
              <a:off x="2541438" y="2427900"/>
              <a:ext cx="12960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2541438" y="3180300"/>
              <a:ext cx="12960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963689" y="2679900"/>
              <a:ext cx="15768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963689" y="2931900"/>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2598732" y="2114550"/>
              <a:ext cx="1181413" cy="313350"/>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IVISRequest</a:t>
              </a:r>
              <a:endParaRPr lang="en-GB"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smtClean="0">
                  <a:latin typeface="Verdana" panose="020B0604030504040204" pitchFamily="34" charset="0"/>
                </a:rPr>
                <a:t>(StartPaymentSync)</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4161383" y="2366550"/>
              <a:ext cx="1181413" cy="313350"/>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IVISRequest</a:t>
              </a:r>
              <a:endParaRPr lang="en-GB"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smtClean="0">
                  <a:latin typeface="Verdana" panose="020B0604030504040204" pitchFamily="34" charset="0"/>
                </a:rPr>
                <a:t>(StartPaymentSync)</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4159779" y="2748076"/>
              <a:ext cx="1184620"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IVISResponse (URL)</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2597128" y="3005449"/>
              <a:ext cx="1184620"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IVISResponse (URL)</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31" name="Straight Arrow Connector 30"/>
            <p:cNvCxnSpPr/>
            <p:nvPr/>
          </p:nvCxnSpPr>
          <p:spPr>
            <a:xfrm>
              <a:off x="2541438" y="3426891"/>
              <a:ext cx="442415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2541438" y="3678891"/>
              <a:ext cx="442415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325690" y="3252040"/>
              <a:ext cx="852798"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Redirect (URL)</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34" name="TextBox 33"/>
            <p:cNvSpPr txBox="1"/>
            <p:nvPr/>
          </p:nvSpPr>
          <p:spPr>
            <a:xfrm>
              <a:off x="4286417" y="3504040"/>
              <a:ext cx="931345"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Response (URL)</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35" name="Rounded Rectangle 34"/>
            <p:cNvSpPr/>
            <p:nvPr/>
          </p:nvSpPr>
          <p:spPr>
            <a:xfrm>
              <a:off x="5529880" y="3934194"/>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6" name="Rounded Rectangle 35"/>
            <p:cNvSpPr/>
            <p:nvPr/>
          </p:nvSpPr>
          <p:spPr>
            <a:xfrm>
              <a:off x="3834088" y="4189496"/>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37" name="Straight Arrow Connector 36"/>
            <p:cNvCxnSpPr/>
            <p:nvPr/>
          </p:nvCxnSpPr>
          <p:spPr>
            <a:xfrm flipH="1">
              <a:off x="3963689" y="4186194"/>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2541438" y="4441496"/>
              <a:ext cx="12960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400438" y="2178903"/>
              <a:ext cx="129600" cy="25164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0" name="TextBox 39"/>
            <p:cNvSpPr txBox="1"/>
            <p:nvPr/>
          </p:nvSpPr>
          <p:spPr>
            <a:xfrm>
              <a:off x="2827961" y="4266645"/>
              <a:ext cx="722955"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IVISRequest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p:cNvSpPr txBox="1"/>
            <p:nvPr/>
          </p:nvSpPr>
          <p:spPr>
            <a:xfrm>
              <a:off x="4390612" y="4011343"/>
              <a:ext cx="722955"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IVISRequest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42" name="Straight Arrow Connector 41"/>
            <p:cNvCxnSpPr/>
            <p:nvPr/>
          </p:nvCxnSpPr>
          <p:spPr>
            <a:xfrm flipH="1">
              <a:off x="5659480" y="4186194"/>
              <a:ext cx="2412000" cy="0"/>
            </a:xfrm>
            <a:prstGeom prst="straightConnector1">
              <a:avLst/>
            </a:prstGeom>
            <a:ln w="19050">
              <a:solidFill>
                <a:srgbClr val="ADDE61"/>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7090800" y="3426891"/>
              <a:ext cx="979200" cy="0"/>
            </a:xfrm>
            <a:prstGeom prst="straightConnector1">
              <a:avLst/>
            </a:prstGeom>
            <a:ln w="190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7090800" y="3678891"/>
              <a:ext cx="979200" cy="0"/>
            </a:xfrm>
            <a:prstGeom prst="straightConnector1">
              <a:avLst/>
            </a:prstGeom>
            <a:ln w="19050">
              <a:solidFill>
                <a:srgbClr val="ADDE61"/>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162800" y="3113541"/>
              <a:ext cx="723079" cy="313350"/>
            </a:xfrm>
            <a:prstGeom prst="rect">
              <a:avLst/>
            </a:prstGeom>
            <a:noFill/>
          </p:spPr>
          <p:txBody>
            <a:bodyPr wrap="square" lIns="0" tIns="18000" rIns="0" bIns="18000" rtlCol="0">
              <a:spAutoFit/>
            </a:bodyPr>
            <a:lstStyle/>
            <a:p>
              <a:pPr algn="ctr"/>
              <a:r>
                <a:rPr lang="lv-LV" sz="900" dirty="0" smtClean="0">
                  <a:latin typeface="Verdana" panose="020B0604030504040204" pitchFamily="34" charset="0"/>
                </a:rPr>
                <a:t>Data regarding payments</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6" name="TextBox 45"/>
            <p:cNvSpPr txBox="1"/>
            <p:nvPr/>
          </p:nvSpPr>
          <p:spPr>
            <a:xfrm>
              <a:off x="7191131" y="3678891"/>
              <a:ext cx="778539" cy="313350"/>
            </a:xfrm>
            <a:prstGeom prst="rect">
              <a:avLst/>
            </a:prstGeom>
            <a:noFill/>
          </p:spPr>
          <p:txBody>
            <a:bodyPr wrap="square" lIns="0" tIns="18000" rIns="0" bIns="18000" rtlCol="0">
              <a:spAutoFit/>
            </a:bodyPr>
            <a:lstStyle/>
            <a:p>
              <a:pPr algn="ctr"/>
              <a:r>
                <a:rPr lang="lv-LV" sz="900" dirty="0" smtClean="0">
                  <a:latin typeface="Verdana" panose="020B0604030504040204" pitchFamily="34" charset="0"/>
                </a:rPr>
                <a:t>Stauts in PM interface</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7" name="TextBox 46"/>
            <p:cNvSpPr txBox="1"/>
            <p:nvPr/>
          </p:nvSpPr>
          <p:spPr>
            <a:xfrm>
              <a:off x="7130505" y="4186194"/>
              <a:ext cx="840859" cy="174851"/>
            </a:xfrm>
            <a:prstGeom prst="rect">
              <a:avLst/>
            </a:prstGeom>
            <a:noFill/>
          </p:spPr>
          <p:txBody>
            <a:bodyPr wrap="square" lIns="0" tIns="18000" rIns="0" bIns="18000" rtlCol="0">
              <a:spAutoFit/>
            </a:bodyPr>
            <a:lstStyle/>
            <a:p>
              <a:pPr algn="ctr"/>
              <a:r>
                <a:rPr lang="lv-LV" sz="900" dirty="0" smtClean="0">
                  <a:latin typeface="Verdana" panose="020B0604030504040204" pitchFamily="34" charset="0"/>
                </a:rPr>
                <a:t>Stauts in PM</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nvGrpSpPr>
            <p:cNvPr id="48" name="Group 47"/>
            <p:cNvGrpSpPr/>
            <p:nvPr/>
          </p:nvGrpSpPr>
          <p:grpSpPr>
            <a:xfrm>
              <a:off x="8077200" y="2679900"/>
              <a:ext cx="720000" cy="1970532"/>
              <a:chOff x="7717231" y="2560632"/>
              <a:chExt cx="720000" cy="1970532"/>
            </a:xfrm>
          </p:grpSpPr>
          <p:sp>
            <p:nvSpPr>
              <p:cNvPr id="49" name="Rounded Rectangle 48"/>
              <p:cNvSpPr/>
              <p:nvPr/>
            </p:nvSpPr>
            <p:spPr>
              <a:xfrm>
                <a:off x="7717231" y="2560632"/>
                <a:ext cx="720000" cy="1970532"/>
              </a:xfrm>
              <a:prstGeom prst="roundRect">
                <a:avLst>
                  <a:gd name="adj" fmla="val 7559"/>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0" name="TextBox 49"/>
              <p:cNvSpPr txBox="1"/>
              <p:nvPr/>
            </p:nvSpPr>
            <p:spPr>
              <a:xfrm>
                <a:off x="7789231" y="3418940"/>
                <a:ext cx="576000" cy="253916"/>
              </a:xfrm>
              <a:prstGeom prst="rect">
                <a:avLst/>
              </a:prstGeom>
              <a:noFill/>
            </p:spPr>
            <p:txBody>
              <a:bodyPr wrap="square" lIns="0" rIns="0" rtlCol="0">
                <a:spAutoFit/>
              </a:bodyPr>
              <a:lstStyle/>
              <a:p>
                <a:pPr algn="ctr"/>
                <a:r>
                  <a:rPr lang="lv-LV" sz="1050" dirty="0" smtClean="0">
                    <a:latin typeface="Verdana" panose="020B0604030504040204" pitchFamily="34" charset="0"/>
                  </a:rPr>
                  <a:t>Banks</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spTree>
    <p:extLst>
      <p:ext uri="{BB962C8B-B14F-4D97-AF65-F5344CB8AC3E}">
        <p14:creationId xmlns:p14="http://schemas.microsoft.com/office/powerpoint/2010/main" val="311895034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1"/>
            <a:ext cx="6094800" cy="609600"/>
          </a:xfrm>
        </p:spPr>
        <p:txBody>
          <a:bodyPr>
            <a:noAutofit/>
          </a:bodyPr>
          <a:lstStyle/>
          <a:p>
            <a:r>
              <a:rPr lang="lv-LV" altLang="lv-LV" sz="2400" dirty="0" smtClean="0"/>
              <a:t>Portal </a:t>
            </a:r>
            <a:r>
              <a:rPr lang="lv-LV" altLang="lv-LV" sz="2400" dirty="0" smtClean="0">
                <a:solidFill>
                  <a:schemeClr val="bg1"/>
                </a:solidFill>
              </a:rPr>
              <a:t>Latvija.lv</a:t>
            </a:r>
            <a:r>
              <a:rPr lang="lv-LV" altLang="lv-LV" sz="2400" dirty="0" smtClean="0"/>
              <a:t>service</a:t>
            </a:r>
            <a:endParaRPr lang="en-GB"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45</a:t>
            </a:fld>
            <a:endParaRPr lang="en-GB" altLang="en-US" dirty="0" smtClean="0"/>
          </a:p>
        </p:txBody>
      </p:sp>
      <p:pic>
        <p:nvPicPr>
          <p:cNvPr id="6" name="Picture 5" descr="G:\VRAA_09102015\Vizuālie materiali\Prezentacijas\Ikonas\Latvija_logo_darks.png"/>
          <p:cNvPicPr>
            <a:picLocks noChangeAspect="1" noChangeArrowheads="1"/>
          </p:cNvPicPr>
          <p:nvPr/>
        </p:nvPicPr>
        <p:blipFill>
          <a:blip r:embed="rId3" cstate="print"/>
          <a:srcRect/>
          <a:stretch>
            <a:fillRect/>
          </a:stretch>
        </p:blipFill>
        <p:spPr bwMode="auto">
          <a:xfrm>
            <a:off x="4038600" y="285750"/>
            <a:ext cx="1425679" cy="571202"/>
          </a:xfrm>
          <a:prstGeom prst="rect">
            <a:avLst/>
          </a:prstGeom>
          <a:noFill/>
        </p:spPr>
      </p:pic>
      <p:sp>
        <p:nvSpPr>
          <p:cNvPr id="7" name="Rectangle 6"/>
          <p:cNvSpPr/>
          <p:nvPr/>
        </p:nvSpPr>
        <p:spPr>
          <a:xfrm>
            <a:off x="2590800" y="738485"/>
            <a:ext cx="5559535" cy="461665"/>
          </a:xfrm>
          <a:prstGeom prst="rect">
            <a:avLst/>
          </a:prstGeom>
        </p:spPr>
        <p:txBody>
          <a:bodyPr wrap="none">
            <a:spAutoFit/>
          </a:bodyPr>
          <a:lstStyle/>
          <a:p>
            <a:r>
              <a:rPr lang="lv-LV" altLang="lv-LV" sz="2400" b="1" dirty="0" smtClean="0">
                <a:latin typeface="Verdana" pitchFamily="34" charset="0"/>
              </a:rPr>
              <a:t>asynchronous payment process</a:t>
            </a:r>
            <a:endParaRPr lang="en-GB" sz="2400" b="1" dirty="0">
              <a:latin typeface="Verdana" pitchFamily="34" charset="0"/>
              <a:ea typeface="Verdana" pitchFamily="34" charset="0"/>
              <a:cs typeface="Verdana" pitchFamily="34" charset="0"/>
            </a:endParaRPr>
          </a:p>
        </p:txBody>
      </p:sp>
      <p:grpSp>
        <p:nvGrpSpPr>
          <p:cNvPr id="9" name="Group 8"/>
          <p:cNvGrpSpPr/>
          <p:nvPr/>
        </p:nvGrpSpPr>
        <p:grpSpPr>
          <a:xfrm>
            <a:off x="1532757" y="1375696"/>
            <a:ext cx="7535043" cy="3329429"/>
            <a:chOff x="1262693" y="1375696"/>
            <a:chExt cx="7535043" cy="3329429"/>
          </a:xfrm>
        </p:grpSpPr>
        <p:sp>
          <p:nvSpPr>
            <p:cNvPr id="11" name="Rounded Rectangle 10"/>
            <p:cNvSpPr/>
            <p:nvPr/>
          </p:nvSpPr>
          <p:spPr>
            <a:xfrm>
              <a:off x="1262693" y="1391861"/>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12" name="Group 11"/>
            <p:cNvGrpSpPr/>
            <p:nvPr/>
          </p:nvGrpSpPr>
          <p:grpSpPr>
            <a:xfrm>
              <a:off x="1409900" y="1413947"/>
              <a:ext cx="1043876" cy="532503"/>
              <a:chOff x="1943299" y="1413947"/>
              <a:chExt cx="1043876" cy="532503"/>
            </a:xfrm>
          </p:grpSpPr>
          <p:pic>
            <p:nvPicPr>
              <p:cNvPr id="51" name="Picture 50" descr="G:\VRAA_09102015\Vizuālie materiali\Prezentacijas\Ikonas\Latvija_logo_darks.png"/>
              <p:cNvPicPr>
                <a:picLocks noChangeAspect="1" noChangeArrowheads="1"/>
              </p:cNvPicPr>
              <p:nvPr/>
            </p:nvPicPr>
            <p:blipFill>
              <a:blip r:embed="rId3" cstate="print"/>
              <a:srcRect/>
              <a:stretch>
                <a:fillRect/>
              </a:stretch>
            </p:blipFill>
            <p:spPr bwMode="auto">
              <a:xfrm>
                <a:off x="2051237" y="1413947"/>
                <a:ext cx="828000" cy="331741"/>
              </a:xfrm>
              <a:prstGeom prst="rect">
                <a:avLst/>
              </a:prstGeom>
              <a:noFill/>
            </p:spPr>
          </p:pic>
          <p:sp>
            <p:nvSpPr>
              <p:cNvPr id="52" name="TextBox 51"/>
              <p:cNvSpPr txBox="1"/>
              <p:nvPr/>
            </p:nvSpPr>
            <p:spPr>
              <a:xfrm>
                <a:off x="1943299" y="1692534"/>
                <a:ext cx="1043876" cy="253916"/>
              </a:xfrm>
              <a:prstGeom prst="rect">
                <a:avLst/>
              </a:prstGeom>
              <a:noFill/>
            </p:spPr>
            <p:txBody>
              <a:bodyPr wrap="none" rtlCol="0">
                <a:spAutoFit/>
              </a:bodyPr>
              <a:lstStyle/>
              <a:p>
                <a:pPr algn="ctr"/>
                <a:r>
                  <a:rPr lang="lv-LV" sz="1050" dirty="0" smtClean="0">
                    <a:latin typeface="Verdana" panose="020B0604030504040204" pitchFamily="34" charset="0"/>
                  </a:rPr>
                  <a:t>service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2957652" y="1385189"/>
              <a:ext cx="1272877" cy="576000"/>
              <a:chOff x="3262451" y="1385189"/>
              <a:chExt cx="1272877" cy="576000"/>
            </a:xfrm>
          </p:grpSpPr>
          <p:sp>
            <p:nvSpPr>
              <p:cNvPr id="49" name="Rounded Rectangle 48"/>
              <p:cNvSpPr/>
              <p:nvPr/>
            </p:nvSpPr>
            <p:spPr>
              <a:xfrm>
                <a:off x="3262451"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50" name="TextBox 49"/>
              <p:cNvSpPr txBox="1"/>
              <p:nvPr/>
            </p:nvSpPr>
            <p:spPr>
              <a:xfrm>
                <a:off x="3343777" y="1465440"/>
                <a:ext cx="1110225" cy="415498"/>
              </a:xfrm>
              <a:prstGeom prst="rect">
                <a:avLst/>
              </a:prstGeom>
              <a:noFill/>
            </p:spPr>
            <p:txBody>
              <a:bodyPr wrap="square" rtlCol="0">
                <a:spAutoFit/>
              </a:bodyPr>
              <a:lstStyle/>
              <a:p>
                <a:pPr algn="ctr"/>
                <a:r>
                  <a:rPr lang="lv-LV" sz="1050" dirty="0" smtClean="0">
                    <a:latin typeface="Verdana" panose="020B0604030504040204" pitchFamily="34" charset="0"/>
                  </a:rPr>
                  <a:t>Integration</a:t>
                </a:r>
              </a:p>
              <a:p>
                <a:pPr algn="ctr"/>
                <a:r>
                  <a:rPr lang="lv-LV" sz="1050" dirty="0" smtClean="0">
                    <a:latin typeface="Verdana" panose="020B0604030504040204" pitchFamily="34" charset="0"/>
                  </a:rPr>
                  <a:t>service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4" name="Group 13"/>
            <p:cNvGrpSpPr/>
            <p:nvPr/>
          </p:nvGrpSpPr>
          <p:grpSpPr>
            <a:xfrm>
              <a:off x="4653443" y="1385189"/>
              <a:ext cx="1272877" cy="576000"/>
              <a:chOff x="4958242" y="1385189"/>
              <a:chExt cx="1272877" cy="576000"/>
            </a:xfrm>
          </p:grpSpPr>
          <p:sp>
            <p:nvSpPr>
              <p:cNvPr id="47" name="Rounded Rectangle 46"/>
              <p:cNvSpPr/>
              <p:nvPr/>
            </p:nvSpPr>
            <p:spPr>
              <a:xfrm>
                <a:off x="4958242"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8" name="TextBox 47"/>
              <p:cNvSpPr txBox="1"/>
              <p:nvPr/>
            </p:nvSpPr>
            <p:spPr>
              <a:xfrm>
                <a:off x="5039567" y="1465440"/>
                <a:ext cx="1110225" cy="415498"/>
              </a:xfrm>
              <a:prstGeom prst="rect">
                <a:avLst/>
              </a:prstGeom>
              <a:noFill/>
            </p:spPr>
            <p:txBody>
              <a:bodyPr wrap="square" rtlCol="0">
                <a:spAutoFit/>
              </a:bodyPr>
              <a:lstStyle/>
              <a:p>
                <a:pPr algn="ctr"/>
                <a:r>
                  <a:rPr lang="lv-LV" sz="1050" dirty="0" smtClean="0">
                    <a:latin typeface="Verdana" panose="020B0604030504040204" pitchFamily="34" charset="0"/>
                  </a:rPr>
                  <a:t>PM web service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5" name="Group 14"/>
            <p:cNvGrpSpPr/>
            <p:nvPr/>
          </p:nvGrpSpPr>
          <p:grpSpPr>
            <a:xfrm>
              <a:off x="6089151" y="1385189"/>
              <a:ext cx="1272877" cy="576000"/>
              <a:chOff x="6393950" y="1385189"/>
              <a:chExt cx="1272877" cy="576000"/>
            </a:xfrm>
          </p:grpSpPr>
          <p:sp>
            <p:nvSpPr>
              <p:cNvPr id="45" name="Rounded Rectangle 44"/>
              <p:cNvSpPr/>
              <p:nvPr/>
            </p:nvSpPr>
            <p:spPr>
              <a:xfrm>
                <a:off x="6393950"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6" name="TextBox 45"/>
              <p:cNvSpPr txBox="1"/>
              <p:nvPr/>
            </p:nvSpPr>
            <p:spPr>
              <a:xfrm>
                <a:off x="6475276" y="1546231"/>
                <a:ext cx="1110225" cy="253916"/>
              </a:xfrm>
              <a:prstGeom prst="rect">
                <a:avLst/>
              </a:prstGeom>
              <a:noFill/>
            </p:spPr>
            <p:txBody>
              <a:bodyPr wrap="square" rtlCol="0">
                <a:spAutoFit/>
              </a:bodyPr>
              <a:lstStyle/>
              <a:p>
                <a:pPr algn="ctr"/>
                <a:r>
                  <a:rPr lang="lv-LV" sz="1050" dirty="0" smtClean="0">
                    <a:latin typeface="Verdana" panose="020B0604030504040204" pitchFamily="34" charset="0"/>
                  </a:rPr>
                  <a:t>KDV</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cxnSp>
          <p:nvCxnSpPr>
            <p:cNvPr id="16" name="Straight Connector 15"/>
            <p:cNvCxnSpPr/>
            <p:nvPr/>
          </p:nvCxnSpPr>
          <p:spPr>
            <a:xfrm>
              <a:off x="6725589" y="1962453"/>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899131" y="1969125"/>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3594506" y="1962453"/>
              <a:ext cx="1"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89881" y="1962453"/>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658890" y="2676958"/>
              <a:ext cx="15768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297177" y="2116851"/>
              <a:ext cx="899284" cy="313350"/>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IVISRequest</a:t>
              </a:r>
              <a:endParaRPr lang="en-GB"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smtClean="0">
                  <a:latin typeface="Verdana" panose="020B0604030504040204" pitchFamily="34" charset="0"/>
                </a:rPr>
                <a:t>(StartPayment)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3992552" y="2363608"/>
              <a:ext cx="899284" cy="313350"/>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IVISRequest</a:t>
              </a:r>
              <a:endParaRPr lang="en-GB" sz="900" dirty="0">
                <a:latin typeface="Verdana" panose="020B0604030504040204" pitchFamily="34" charset="0"/>
                <a:ea typeface="Verdana" panose="020B0604030504040204" pitchFamily="34" charset="0"/>
                <a:cs typeface="Verdana" panose="020B0604030504040204" pitchFamily="34" charset="0"/>
              </a:endParaRPr>
            </a:p>
            <a:p>
              <a:pPr algn="ctr"/>
              <a:r>
                <a:rPr lang="lv-LV" sz="900" dirty="0" smtClean="0">
                  <a:latin typeface="Verdana" panose="020B0604030504040204" pitchFamily="34" charset="0"/>
                </a:rPr>
                <a:t>(StartPayment)</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cxnSp>
          <p:nvCxnSpPr>
            <p:cNvPr id="23" name="Straight Arrow Connector 22"/>
            <p:cNvCxnSpPr/>
            <p:nvPr/>
          </p:nvCxnSpPr>
          <p:spPr>
            <a:xfrm>
              <a:off x="6790389" y="3183816"/>
              <a:ext cx="13032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1963931" y="3437245"/>
              <a:ext cx="61200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342060" y="4282095"/>
              <a:ext cx="809517"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IVISResponse</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6934781" y="3008965"/>
              <a:ext cx="1017324" cy="174851"/>
            </a:xfrm>
            <a:prstGeom prst="rect">
              <a:avLst/>
            </a:prstGeom>
            <a:noFill/>
          </p:spPr>
          <p:txBody>
            <a:bodyPr wrap="square" lIns="0" tIns="18000" rIns="0" bIns="18000" rtlCol="0">
              <a:spAutoFit/>
            </a:bodyPr>
            <a:lstStyle/>
            <a:p>
              <a:pPr algn="ctr"/>
              <a:r>
                <a:rPr lang="lv-LV" sz="900" dirty="0" smtClean="0">
                  <a:latin typeface="Verdana" panose="020B0604030504040204" pitchFamily="34" charset="0"/>
                </a:rPr>
                <a:t>Wants to pay</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grpSp>
          <p:nvGrpSpPr>
            <p:cNvPr id="27" name="Group 26"/>
            <p:cNvGrpSpPr/>
            <p:nvPr/>
          </p:nvGrpSpPr>
          <p:grpSpPr>
            <a:xfrm>
              <a:off x="7524859" y="1375696"/>
              <a:ext cx="1272877" cy="576000"/>
              <a:chOff x="6393950" y="1385189"/>
              <a:chExt cx="1272877" cy="576000"/>
            </a:xfrm>
          </p:grpSpPr>
          <p:sp>
            <p:nvSpPr>
              <p:cNvPr id="43" name="Rounded Rectangle 42"/>
              <p:cNvSpPr/>
              <p:nvPr/>
            </p:nvSpPr>
            <p:spPr>
              <a:xfrm>
                <a:off x="6393950" y="1385189"/>
                <a:ext cx="1272877" cy="576000"/>
              </a:xfrm>
              <a:prstGeom prst="roundRect">
                <a:avLst>
                  <a:gd name="adj" fmla="val 10272"/>
                </a:avLst>
              </a:prstGeom>
              <a:no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4" name="TextBox 43"/>
              <p:cNvSpPr txBox="1"/>
              <p:nvPr/>
            </p:nvSpPr>
            <p:spPr>
              <a:xfrm>
                <a:off x="6475276" y="1465440"/>
                <a:ext cx="1110225" cy="415498"/>
              </a:xfrm>
              <a:prstGeom prst="rect">
                <a:avLst/>
              </a:prstGeom>
              <a:noFill/>
            </p:spPr>
            <p:txBody>
              <a:bodyPr wrap="square" rtlCol="0">
                <a:spAutoFit/>
              </a:bodyPr>
              <a:lstStyle/>
              <a:p>
                <a:pPr algn="ctr"/>
                <a:r>
                  <a:rPr lang="lv-LV" sz="1050" dirty="0" smtClean="0">
                    <a:latin typeface="Verdana" panose="020B0604030504040204" pitchFamily="34" charset="0"/>
                  </a:rPr>
                  <a:t>PM user's interface</a:t>
                </a:r>
                <a:endParaRPr lang="en-GB" sz="1050" dirty="0">
                  <a:latin typeface="Verdana" panose="020B0604030504040204" pitchFamily="34" charset="0"/>
                  <a:ea typeface="Verdana" panose="020B0604030504040204" pitchFamily="34" charset="0"/>
                  <a:cs typeface="Verdana" panose="020B0604030504040204" pitchFamily="34" charset="0"/>
                </a:endParaRPr>
              </a:p>
            </p:txBody>
          </p:sp>
        </p:grpSp>
        <p:cxnSp>
          <p:nvCxnSpPr>
            <p:cNvPr id="28" name="Straight Connector 27"/>
            <p:cNvCxnSpPr/>
            <p:nvPr/>
          </p:nvCxnSpPr>
          <p:spPr>
            <a:xfrm>
              <a:off x="8161297" y="1952960"/>
              <a:ext cx="0" cy="2736000"/>
            </a:xfrm>
            <a:prstGeom prst="line">
              <a:avLst/>
            </a:prstGeom>
            <a:ln w="12700">
              <a:solidFill>
                <a:srgbClr val="3E5E9F"/>
              </a:solidFill>
              <a:prstDash val="dash"/>
            </a:ln>
          </p:spPr>
          <p:style>
            <a:lnRef idx="1">
              <a:schemeClr val="accent1"/>
            </a:lnRef>
            <a:fillRef idx="0">
              <a:schemeClr val="accent1"/>
            </a:fillRef>
            <a:effectRef idx="0">
              <a:schemeClr val="accent1"/>
            </a:effectRef>
            <a:fontRef idx="minor">
              <a:schemeClr val="tx1"/>
            </a:fontRef>
          </p:style>
        </p:cxnSp>
        <p:sp>
          <p:nvSpPr>
            <p:cNvPr id="29" name="Rounded Rectangle 28"/>
            <p:cNvSpPr/>
            <p:nvPr/>
          </p:nvSpPr>
          <p:spPr>
            <a:xfrm>
              <a:off x="1834331" y="2178201"/>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0" name="Rounded Rectangle 29"/>
            <p:cNvSpPr/>
            <p:nvPr/>
          </p:nvSpPr>
          <p:spPr>
            <a:xfrm>
              <a:off x="3529290" y="2424958"/>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1" name="Rounded Rectangle 30"/>
            <p:cNvSpPr/>
            <p:nvPr/>
          </p:nvSpPr>
          <p:spPr>
            <a:xfrm>
              <a:off x="3529290" y="3945532"/>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nvGrpSpPr>
            <p:cNvPr id="32" name="Group 31"/>
            <p:cNvGrpSpPr/>
            <p:nvPr/>
          </p:nvGrpSpPr>
          <p:grpSpPr>
            <a:xfrm>
              <a:off x="5225081" y="2678387"/>
              <a:ext cx="129600" cy="1265716"/>
              <a:chOff x="5772467" y="2580971"/>
              <a:chExt cx="129600" cy="1265716"/>
            </a:xfrm>
          </p:grpSpPr>
          <p:sp>
            <p:nvSpPr>
              <p:cNvPr id="41" name="Rounded Rectangle 40"/>
              <p:cNvSpPr/>
              <p:nvPr/>
            </p:nvSpPr>
            <p:spPr>
              <a:xfrm>
                <a:off x="5772467" y="2580971"/>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42" name="Rounded Rectangle 41"/>
              <p:cNvSpPr/>
              <p:nvPr/>
            </p:nvSpPr>
            <p:spPr>
              <a:xfrm>
                <a:off x="5772467" y="3594687"/>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
          <p:nvSpPr>
            <p:cNvPr id="33" name="Rounded Rectangle 32"/>
            <p:cNvSpPr/>
            <p:nvPr/>
          </p:nvSpPr>
          <p:spPr>
            <a:xfrm>
              <a:off x="6660789" y="2931816"/>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sp>
          <p:nvSpPr>
            <p:cNvPr id="34" name="Rounded Rectangle 33"/>
            <p:cNvSpPr/>
            <p:nvPr/>
          </p:nvSpPr>
          <p:spPr>
            <a:xfrm>
              <a:off x="8096497" y="3185245"/>
              <a:ext cx="129600" cy="2520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cxnSp>
          <p:nvCxnSpPr>
            <p:cNvPr id="35" name="Straight Arrow Connector 34"/>
            <p:cNvCxnSpPr/>
            <p:nvPr/>
          </p:nvCxnSpPr>
          <p:spPr>
            <a:xfrm flipH="1">
              <a:off x="3669690" y="4197532"/>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952490" y="2430201"/>
              <a:ext cx="1576800" cy="0"/>
            </a:xfrm>
            <a:prstGeom prst="straightConnector1">
              <a:avLst/>
            </a:prstGeom>
            <a:ln w="1270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1963931" y="4456946"/>
              <a:ext cx="1576800" cy="0"/>
            </a:xfrm>
            <a:prstGeom prst="straightConnector1">
              <a:avLst/>
            </a:prstGeom>
            <a:ln w="12700">
              <a:solidFill>
                <a:srgbClr val="3E5E9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037435" y="4022681"/>
              <a:ext cx="809517"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IVISResponse</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39" name="TextBox 38"/>
            <p:cNvSpPr txBox="1"/>
            <p:nvPr/>
          </p:nvSpPr>
          <p:spPr>
            <a:xfrm>
              <a:off x="4049458" y="3262394"/>
              <a:ext cx="785471" cy="174851"/>
            </a:xfrm>
            <a:prstGeom prst="rect">
              <a:avLst/>
            </a:prstGeom>
            <a:noFill/>
          </p:spPr>
          <p:txBody>
            <a:bodyPr wrap="none" lIns="0" tIns="18000" rIns="0" bIns="18000" rtlCol="0">
              <a:spAutoFit/>
            </a:bodyPr>
            <a:lstStyle/>
            <a:p>
              <a:pPr algn="ctr"/>
              <a:r>
                <a:rPr lang="lv-LV" sz="900" dirty="0" smtClean="0">
                  <a:latin typeface="Verdana" panose="020B0604030504040204" pitchFamily="34" charset="0"/>
                </a:rPr>
                <a:t>ResponseURL</a:t>
              </a:r>
              <a:endParaRPr lang="en-GB" sz="900" dirty="0">
                <a:latin typeface="Verdana" panose="020B0604030504040204" pitchFamily="34" charset="0"/>
                <a:ea typeface="Verdana" panose="020B0604030504040204" pitchFamily="34" charset="0"/>
                <a:cs typeface="Verdana" panose="020B0604030504040204" pitchFamily="34" charset="0"/>
              </a:endParaRPr>
            </a:p>
          </p:txBody>
        </p:sp>
        <p:sp>
          <p:nvSpPr>
            <p:cNvPr id="40" name="Rounded Rectangle 39"/>
            <p:cNvSpPr/>
            <p:nvPr/>
          </p:nvSpPr>
          <p:spPr>
            <a:xfrm>
              <a:off x="1834331" y="3445346"/>
              <a:ext cx="129600" cy="1011600"/>
            </a:xfrm>
            <a:prstGeom prst="roundRect">
              <a:avLst/>
            </a:prstGeom>
            <a:solidFill>
              <a:schemeClr val="bg1"/>
            </a:solidFill>
            <a:ln w="19050">
              <a:solidFill>
                <a:srgbClr val="3E5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spTree>
    <p:extLst>
      <p:ext uri="{BB962C8B-B14F-4D97-AF65-F5344CB8AC3E}">
        <p14:creationId xmlns:p14="http://schemas.microsoft.com/office/powerpoint/2010/main" val="213825823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lvl="0">
              <a:defRPr/>
            </a:pPr>
            <a:r>
              <a:rPr lang="lv-LV" altLang="en-US" sz="2400" dirty="0" smtClean="0"/>
              <a:t>Application for card payments</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46</a:t>
            </a:fld>
            <a:endParaRPr lang="en-GB" altLang="en-US" dirty="0" smtClean="0"/>
          </a:p>
        </p:txBody>
      </p:sp>
      <p:pic>
        <p:nvPicPr>
          <p:cNvPr id="5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1733550"/>
            <a:ext cx="6098442" cy="29400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8" name="Content Placeholder 2"/>
          <p:cNvSpPr txBox="1">
            <a:spLocks/>
          </p:cNvSpPr>
          <p:nvPr/>
        </p:nvSpPr>
        <p:spPr bwMode="auto">
          <a:xfrm>
            <a:off x="2590800" y="1123950"/>
            <a:ext cx="5943600" cy="647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lgn="just">
              <a:buNone/>
            </a:pPr>
            <a:r>
              <a:rPr lang="lv-LV" altLang="lv-LV" sz="1200" dirty="0" smtClean="0">
                <a:latin typeface="Verdana" pitchFamily="34" charset="0"/>
              </a:rPr>
              <a:t>SRDA registers agreement on VISS</a:t>
            </a:r>
            <a:endParaRPr lang="en-GB" altLang="lv-LV" sz="1200" dirty="0">
              <a:latin typeface="Verdana" pitchFamily="34" charset="0"/>
              <a:ea typeface="Verdana" pitchFamily="34" charset="0"/>
              <a:cs typeface="Verdana" pitchFamily="34" charset="0"/>
            </a:endParaRPr>
          </a:p>
          <a:p>
            <a:pPr algn="just">
              <a:buNone/>
            </a:pPr>
            <a:r>
              <a:rPr lang="lv-LV" altLang="lv-LV" sz="1200" dirty="0">
                <a:latin typeface="Verdana" pitchFamily="34" charset="0"/>
              </a:rPr>
              <a:t>Institution adds new card payment request to the service step: </a:t>
            </a:r>
          </a:p>
        </p:txBody>
      </p:sp>
    </p:spTree>
    <p:extLst>
      <p:ext uri="{BB962C8B-B14F-4D97-AF65-F5344CB8AC3E}">
        <p14:creationId xmlns:p14="http://schemas.microsoft.com/office/powerpoint/2010/main" val="55915559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pPr lvl="0">
              <a:defRPr/>
            </a:pPr>
            <a:r>
              <a:rPr lang="lv-LV" altLang="en-US" sz="2400" dirty="0" smtClean="0"/>
              <a:t>Application for card payments</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47</a:t>
            </a:fld>
            <a:endParaRPr lang="en-GB" altLang="en-US" dirty="0" smtClean="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1" y="1657350"/>
            <a:ext cx="6094799" cy="296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bwMode="auto">
          <a:xfrm>
            <a:off x="2590800" y="1200151"/>
            <a:ext cx="5943600" cy="456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lstStyle>
            <a:lvl1pPr>
              <a:spcBef>
                <a:spcPct val="20000"/>
              </a:spcBef>
              <a:buFont typeface="Arial" charset="0"/>
              <a:buChar char="•"/>
              <a:defRPr sz="3300">
                <a:solidFill>
                  <a:schemeClr val="tx1"/>
                </a:solidFill>
                <a:latin typeface="Times New Roman" pitchFamily="18" charset="0"/>
              </a:defRPr>
            </a:lvl1pPr>
            <a:lvl2pPr marL="762000" indent="-292100">
              <a:spcBef>
                <a:spcPct val="20000"/>
              </a:spcBef>
              <a:buFont typeface="Arial" charset="0"/>
              <a:buChar char="–"/>
              <a:defRPr sz="2900">
                <a:solidFill>
                  <a:schemeClr val="tx1"/>
                </a:solidFill>
                <a:latin typeface="Times New Roman" pitchFamily="18" charset="0"/>
              </a:defRPr>
            </a:lvl2pPr>
            <a:lvl3pPr marL="1173163" indent="-233363">
              <a:spcBef>
                <a:spcPct val="20000"/>
              </a:spcBef>
              <a:buFont typeface="Arial" charset="0"/>
              <a:buChar char="•"/>
              <a:defRPr sz="2500">
                <a:solidFill>
                  <a:schemeClr val="tx1"/>
                </a:solidFill>
                <a:latin typeface="Times New Roman" pitchFamily="18" charset="0"/>
              </a:defRPr>
            </a:lvl3pPr>
            <a:lvl4pPr marL="1643063" indent="-233363">
              <a:spcBef>
                <a:spcPct val="20000"/>
              </a:spcBef>
              <a:buFont typeface="Arial" charset="0"/>
              <a:buChar char="–"/>
              <a:defRPr sz="1900">
                <a:solidFill>
                  <a:schemeClr val="tx1"/>
                </a:solidFill>
                <a:latin typeface="Times New Roman" pitchFamily="18" charset="0"/>
              </a:defRPr>
            </a:lvl4pPr>
            <a:lvl5pPr marL="2112963" indent="-233363">
              <a:spcBef>
                <a:spcPct val="20000"/>
              </a:spcBef>
              <a:buFont typeface="Arial" charset="0"/>
              <a:buChar char="»"/>
              <a:defRPr sz="1900">
                <a:solidFill>
                  <a:schemeClr val="tx1"/>
                </a:solidFill>
                <a:latin typeface="Times New Roman" pitchFamily="18" charset="0"/>
              </a:defRPr>
            </a:lvl5pPr>
            <a:lvl6pPr marL="25701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6pPr>
            <a:lvl7pPr marL="30273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7pPr>
            <a:lvl8pPr marL="34845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8pPr>
            <a:lvl9pPr marL="3941763" indent="-233363" defTabSz="938213" eaLnBrk="0" fontAlgn="base" hangingPunct="0">
              <a:spcBef>
                <a:spcPct val="20000"/>
              </a:spcBef>
              <a:spcAft>
                <a:spcPct val="0"/>
              </a:spcAft>
              <a:buFont typeface="Arial" charset="0"/>
              <a:buChar char="»"/>
              <a:defRPr sz="1900">
                <a:solidFill>
                  <a:schemeClr val="tx1"/>
                </a:solidFill>
                <a:latin typeface="Times New Roman" pitchFamily="18" charset="0"/>
              </a:defRPr>
            </a:lvl9pPr>
          </a:lstStyle>
          <a:p>
            <a:pPr>
              <a:buNone/>
            </a:pPr>
            <a:r>
              <a:rPr lang="lv-LV" altLang="lv-LV" sz="1200" dirty="0">
                <a:latin typeface="Verdana" pitchFamily="34" charset="0"/>
              </a:rPr>
              <a:t>Institution fills in the application and submits it for revision to State Treasury:</a:t>
            </a:r>
          </a:p>
        </p:txBody>
      </p:sp>
    </p:spTree>
    <p:extLst>
      <p:ext uri="{BB962C8B-B14F-4D97-AF65-F5344CB8AC3E}">
        <p14:creationId xmlns:p14="http://schemas.microsoft.com/office/powerpoint/2010/main" val="559155591"/>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600" y="1341589"/>
            <a:ext cx="6480000" cy="3363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Example of internet banking payment</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48</a:t>
            </a:fld>
            <a:endParaRPr lang="en-GB" altLang="en-US" dirty="0" smtClean="0"/>
          </a:p>
        </p:txBody>
      </p:sp>
    </p:spTree>
    <p:extLst>
      <p:ext uri="{BB962C8B-B14F-4D97-AF65-F5344CB8AC3E}">
        <p14:creationId xmlns:p14="http://schemas.microsoft.com/office/powerpoint/2010/main" val="1733986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7739" y="1200156"/>
            <a:ext cx="5580922" cy="35136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Example of internet banking payment</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49</a:t>
            </a:fld>
            <a:endParaRPr lang="en-GB" altLang="en-US" dirty="0" smtClean="0"/>
          </a:p>
        </p:txBody>
      </p:sp>
    </p:spTree>
    <p:extLst>
      <p:ext uri="{BB962C8B-B14F-4D97-AF65-F5344CB8AC3E}">
        <p14:creationId xmlns:p14="http://schemas.microsoft.com/office/powerpoint/2010/main" val="1012403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Slide Number Placeholder 5"/>
          <p:cNvSpPr>
            <a:spLocks noGrp="1"/>
          </p:cNvSpPr>
          <p:nvPr>
            <p:ph type="sldNum" sz="quarter" idx="13"/>
          </p:nvPr>
        </p:nvSpPr>
        <p:spPr bwMode="auto">
          <a:xfrm>
            <a:off x="8534400" y="46672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5</a:t>
            </a:fld>
            <a:endParaRPr lang="en-GB" altLang="en-US" dirty="0" smtClean="0"/>
          </a:p>
        </p:txBody>
      </p:sp>
      <p:sp>
        <p:nvSpPr>
          <p:cNvPr id="9" name="Rectangle 8"/>
          <p:cNvSpPr/>
          <p:nvPr/>
        </p:nvSpPr>
        <p:spPr>
          <a:xfrm>
            <a:off x="3496670" y="1047150"/>
            <a:ext cx="3865161" cy="523220"/>
          </a:xfrm>
          <a:prstGeom prst="rect">
            <a:avLst/>
          </a:prstGeom>
        </p:spPr>
        <p:txBody>
          <a:bodyPr wrap="none">
            <a:spAutoFit/>
          </a:bodyPr>
          <a:lstStyle/>
          <a:p>
            <a:pPr algn="ctr"/>
            <a:r>
              <a:rPr lang="lv-LV" sz="1400" b="1" dirty="0" smtClean="0">
                <a:latin typeface="Verdana" panose="020B0604030504040204" pitchFamily="34" charset="0"/>
              </a:rPr>
              <a:t>Payment module</a:t>
            </a:r>
          </a:p>
          <a:p>
            <a:pPr algn="ctr"/>
            <a:r>
              <a:rPr lang="lv-LV" sz="1400" dirty="0">
                <a:latin typeface="Verdana" panose="020B0604030504040204" pitchFamily="34" charset="0"/>
              </a:rPr>
              <a:t>support services payment process</a:t>
            </a:r>
            <a:endParaRPr lang="en-GB"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p:cNvSpPr/>
          <p:nvPr/>
        </p:nvSpPr>
        <p:spPr>
          <a:xfrm>
            <a:off x="4379123" y="1732950"/>
            <a:ext cx="2100254" cy="307777"/>
          </a:xfrm>
          <a:prstGeom prst="rect">
            <a:avLst/>
          </a:prstGeom>
        </p:spPr>
        <p:txBody>
          <a:bodyPr wrap="none">
            <a:spAutoFit/>
          </a:bodyPr>
          <a:lstStyle/>
          <a:p>
            <a:pPr algn="ctr">
              <a:spcAft>
                <a:spcPts val="600"/>
              </a:spcAft>
            </a:pPr>
            <a:r>
              <a:rPr lang="lv-LV" sz="1400" b="1" dirty="0" smtClean="0">
                <a:latin typeface="Verdana" panose="020B0604030504040204" pitchFamily="34" charset="0"/>
              </a:rPr>
              <a:t>Payment possibilities</a:t>
            </a:r>
            <a:endParaRPr lang="en-GB" sz="1400" b="1" dirty="0">
              <a:latin typeface="Verdana" panose="020B0604030504040204" pitchFamily="34" charset="0"/>
              <a:ea typeface="Verdana" panose="020B0604030504040204" pitchFamily="34" charset="0"/>
              <a:cs typeface="Verdana" panose="020B0604030504040204" pitchFamily="34" charset="0"/>
            </a:endParaRPr>
          </a:p>
        </p:txBody>
      </p:sp>
      <p:sp>
        <p:nvSpPr>
          <p:cNvPr id="11" name="Rectangle 10"/>
          <p:cNvSpPr/>
          <p:nvPr/>
        </p:nvSpPr>
        <p:spPr>
          <a:xfrm>
            <a:off x="4177946" y="3180750"/>
            <a:ext cx="2502608" cy="307777"/>
          </a:xfrm>
          <a:prstGeom prst="rect">
            <a:avLst/>
          </a:prstGeom>
        </p:spPr>
        <p:txBody>
          <a:bodyPr wrap="none">
            <a:spAutoFit/>
          </a:bodyPr>
          <a:lstStyle/>
          <a:p>
            <a:pPr algn="ctr">
              <a:spcAft>
                <a:spcPts val="600"/>
              </a:spcAft>
            </a:pPr>
            <a:r>
              <a:rPr lang="lv-LV" sz="1400" b="1" dirty="0" smtClean="0">
                <a:latin typeface="Verdana" panose="020B0604030504040204" pitchFamily="34" charset="0"/>
              </a:rPr>
              <a:t>Usage possibilities</a:t>
            </a:r>
            <a:endParaRPr lang="en-GB" sz="1400" b="1" dirty="0">
              <a:latin typeface="Verdana" panose="020B0604030504040204" pitchFamily="34" charset="0"/>
              <a:ea typeface="Verdana" panose="020B0604030504040204" pitchFamily="34" charset="0"/>
              <a:cs typeface="Verdana" panose="020B0604030504040204" pitchFamily="34" charset="0"/>
            </a:endParaRPr>
          </a:p>
        </p:txBody>
      </p:sp>
      <p:sp>
        <p:nvSpPr>
          <p:cNvPr id="37" name="Rounded Rectangle 36"/>
          <p:cNvSpPr/>
          <p:nvPr/>
        </p:nvSpPr>
        <p:spPr>
          <a:xfrm>
            <a:off x="3650850" y="2050767"/>
            <a:ext cx="172800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sp>
        <p:nvSpPr>
          <p:cNvPr id="38" name="TextBox 37"/>
          <p:cNvSpPr txBox="1"/>
          <p:nvPr/>
        </p:nvSpPr>
        <p:spPr>
          <a:xfrm>
            <a:off x="3880702" y="2703557"/>
            <a:ext cx="1268296" cy="261610"/>
          </a:xfrm>
          <a:prstGeom prst="rect">
            <a:avLst/>
          </a:prstGeom>
          <a:noFill/>
        </p:spPr>
        <p:txBody>
          <a:bodyPr wrap="none" rtlCol="0">
            <a:spAutoFit/>
          </a:bodyPr>
          <a:lstStyle/>
          <a:p>
            <a:pPr algn="ctr"/>
            <a:r>
              <a:rPr lang="lv-LV" sz="1100" dirty="0" smtClean="0">
                <a:latin typeface="Verdana" panose="020B0604030504040204" pitchFamily="34" charset="0"/>
              </a:rPr>
              <a:t>Internet banking</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29" name="Group 28"/>
          <p:cNvGrpSpPr/>
          <p:nvPr/>
        </p:nvGrpSpPr>
        <p:grpSpPr>
          <a:xfrm>
            <a:off x="5479650" y="2050767"/>
            <a:ext cx="1728000" cy="936000"/>
            <a:chOff x="5486400" y="2038350"/>
            <a:chExt cx="1728000" cy="936000"/>
          </a:xfrm>
        </p:grpSpPr>
        <p:sp>
          <p:nvSpPr>
            <p:cNvPr id="30" name="TextBox 29"/>
            <p:cNvSpPr txBox="1"/>
            <p:nvPr/>
          </p:nvSpPr>
          <p:spPr>
            <a:xfrm>
              <a:off x="5693810" y="2691140"/>
              <a:ext cx="1313180" cy="261610"/>
            </a:xfrm>
            <a:prstGeom prst="rect">
              <a:avLst/>
            </a:prstGeom>
            <a:noFill/>
          </p:spPr>
          <p:txBody>
            <a:bodyPr wrap="none" rtlCol="0">
              <a:spAutoFit/>
            </a:bodyPr>
            <a:lstStyle/>
            <a:p>
              <a:pPr algn="ctr"/>
              <a:r>
                <a:rPr lang="lv-LV" sz="1100" dirty="0" smtClean="0">
                  <a:latin typeface="Verdana" panose="020B0604030504040204" pitchFamily="34" charset="0"/>
                </a:rPr>
                <a:t>Payment cards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nvGrpSpPr>
            <p:cNvPr id="31" name="Group 30"/>
            <p:cNvGrpSpPr/>
            <p:nvPr/>
          </p:nvGrpSpPr>
          <p:grpSpPr>
            <a:xfrm>
              <a:off x="5594087" y="2314289"/>
              <a:ext cx="1512626" cy="219555"/>
              <a:chOff x="5603158" y="2583362"/>
              <a:chExt cx="1512626" cy="219555"/>
            </a:xfrm>
          </p:grpSpPr>
          <p:pic>
            <p:nvPicPr>
              <p:cNvPr id="33" name="Picture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03158" y="2583362"/>
                <a:ext cx="360000" cy="219555"/>
              </a:xfrm>
              <a:prstGeom prst="rect">
                <a:avLst/>
              </a:prstGeom>
            </p:spPr>
          </p:pic>
          <p:pic>
            <p:nvPicPr>
              <p:cNvPr id="34" name="Picture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87367" y="2583362"/>
                <a:ext cx="360000" cy="219555"/>
              </a:xfrm>
              <a:prstGeom prst="rect">
                <a:avLst/>
              </a:prstGeom>
            </p:spPr>
          </p:pic>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1576" y="2583362"/>
                <a:ext cx="360000" cy="219555"/>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5784" y="2583362"/>
                <a:ext cx="360000" cy="219555"/>
              </a:xfrm>
              <a:prstGeom prst="rect">
                <a:avLst/>
              </a:prstGeom>
            </p:spPr>
          </p:pic>
        </p:grpSp>
        <p:sp>
          <p:nvSpPr>
            <p:cNvPr id="32" name="Rounded Rectangle 31"/>
            <p:cNvSpPr/>
            <p:nvPr/>
          </p:nvSpPr>
          <p:spPr>
            <a:xfrm>
              <a:off x="5486400" y="2038350"/>
              <a:ext cx="172800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 name="Group 12"/>
          <p:cNvGrpSpPr/>
          <p:nvPr/>
        </p:nvGrpSpPr>
        <p:grpSpPr>
          <a:xfrm>
            <a:off x="2590800" y="3498567"/>
            <a:ext cx="5676900" cy="951870"/>
            <a:chOff x="2362200" y="3651567"/>
            <a:chExt cx="5676900" cy="951870"/>
          </a:xfrm>
        </p:grpSpPr>
        <p:grpSp>
          <p:nvGrpSpPr>
            <p:cNvPr id="16" name="Group 15"/>
            <p:cNvGrpSpPr/>
            <p:nvPr/>
          </p:nvGrpSpPr>
          <p:grpSpPr>
            <a:xfrm>
              <a:off x="2362200" y="3651567"/>
              <a:ext cx="1828800" cy="936000"/>
              <a:chOff x="2590800" y="3422367"/>
              <a:chExt cx="1828800" cy="936000"/>
            </a:xfrm>
          </p:grpSpPr>
          <p:sp>
            <p:nvSpPr>
              <p:cNvPr id="25" name="Rounded Rectangle 24"/>
              <p:cNvSpPr/>
              <p:nvPr/>
            </p:nvSpPr>
            <p:spPr>
              <a:xfrm>
                <a:off x="2590800" y="3422367"/>
                <a:ext cx="182880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pic>
            <p:nvPicPr>
              <p:cNvPr id="26" name="Picture 11" descr="G:\VRAA_09102015\Vizuālie materiali\Prezentacijas\Ikonas\Latvija_logo_darks.png"/>
              <p:cNvPicPr>
                <a:picLocks noChangeAspect="1" noChangeArrowheads="1"/>
              </p:cNvPicPr>
              <p:nvPr/>
            </p:nvPicPr>
            <p:blipFill>
              <a:blip r:embed="rId7" cstate="print"/>
              <a:srcRect/>
              <a:stretch>
                <a:fillRect/>
              </a:stretch>
            </p:blipFill>
            <p:spPr bwMode="auto">
              <a:xfrm>
                <a:off x="2965201" y="3610415"/>
                <a:ext cx="1080000" cy="432705"/>
              </a:xfrm>
              <a:prstGeom prst="rect">
                <a:avLst/>
              </a:prstGeom>
              <a:noFill/>
            </p:spPr>
          </p:pic>
          <p:sp>
            <p:nvSpPr>
              <p:cNvPr id="27" name="TextBox 26"/>
              <p:cNvSpPr txBox="1"/>
              <p:nvPr/>
            </p:nvSpPr>
            <p:spPr>
              <a:xfrm>
                <a:off x="2902311" y="4075157"/>
                <a:ext cx="1205779" cy="261610"/>
              </a:xfrm>
              <a:prstGeom prst="rect">
                <a:avLst/>
              </a:prstGeom>
              <a:noFill/>
            </p:spPr>
            <p:txBody>
              <a:bodyPr wrap="none" rtlCol="0">
                <a:spAutoFit/>
              </a:bodyPr>
              <a:lstStyle/>
              <a:p>
                <a:pPr algn="ctr"/>
                <a:r>
                  <a:rPr lang="lv-LV" sz="1100" dirty="0" smtClean="0">
                    <a:latin typeface="Verdana" panose="020B0604030504040204" pitchFamily="34" charset="0"/>
                  </a:rPr>
                  <a:t>E-services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17" name="Group 16"/>
            <p:cNvGrpSpPr/>
            <p:nvPr/>
          </p:nvGrpSpPr>
          <p:grpSpPr>
            <a:xfrm>
              <a:off x="4286250" y="3651567"/>
              <a:ext cx="1828800" cy="936000"/>
              <a:chOff x="4572000" y="3422367"/>
              <a:chExt cx="1828800" cy="936000"/>
            </a:xfrm>
          </p:grpSpPr>
          <p:pic>
            <p:nvPicPr>
              <p:cNvPr id="22" name="Picture 11" descr="G:\VRAA_09102015\Vizuālie materiali\Prezentacijas\Ikonas\Latvija_logo_darks.png"/>
              <p:cNvPicPr>
                <a:picLocks noChangeAspect="1" noChangeArrowheads="1"/>
              </p:cNvPicPr>
              <p:nvPr/>
            </p:nvPicPr>
            <p:blipFill>
              <a:blip r:embed="rId7" cstate="print"/>
              <a:srcRect/>
              <a:stretch>
                <a:fillRect/>
              </a:stretch>
            </p:blipFill>
            <p:spPr bwMode="auto">
              <a:xfrm>
                <a:off x="4946400" y="3610415"/>
                <a:ext cx="1080000" cy="432705"/>
              </a:xfrm>
              <a:prstGeom prst="rect">
                <a:avLst/>
              </a:prstGeom>
              <a:noFill/>
            </p:spPr>
          </p:pic>
          <p:sp>
            <p:nvSpPr>
              <p:cNvPr id="23" name="TextBox 22"/>
              <p:cNvSpPr txBox="1"/>
              <p:nvPr/>
            </p:nvSpPr>
            <p:spPr>
              <a:xfrm>
                <a:off x="4626229" y="4095750"/>
                <a:ext cx="1720343" cy="261610"/>
              </a:xfrm>
              <a:prstGeom prst="rect">
                <a:avLst/>
              </a:prstGeom>
              <a:noFill/>
            </p:spPr>
            <p:txBody>
              <a:bodyPr wrap="none" rtlCol="0">
                <a:spAutoFit/>
              </a:bodyPr>
              <a:lstStyle/>
              <a:p>
                <a:pPr algn="ctr"/>
                <a:r>
                  <a:rPr lang="lv-LV" sz="1100" dirty="0" smtClean="0">
                    <a:latin typeface="Verdana" panose="020B0604030504040204" pitchFamily="34" charset="0"/>
                  </a:rPr>
                  <a:t>Public services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4" name="Rounded Rectangle 23"/>
              <p:cNvSpPr/>
              <p:nvPr/>
            </p:nvSpPr>
            <p:spPr>
              <a:xfrm>
                <a:off x="4572000" y="3422367"/>
                <a:ext cx="182880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8" name="Group 17"/>
            <p:cNvGrpSpPr/>
            <p:nvPr/>
          </p:nvGrpSpPr>
          <p:grpSpPr>
            <a:xfrm>
              <a:off x="6210300" y="3651567"/>
              <a:ext cx="1828800" cy="951870"/>
              <a:chOff x="6553200" y="3422367"/>
              <a:chExt cx="1828800" cy="951870"/>
            </a:xfrm>
          </p:grpSpPr>
          <p:sp>
            <p:nvSpPr>
              <p:cNvPr id="19" name="TextBox 18"/>
              <p:cNvSpPr txBox="1"/>
              <p:nvPr/>
            </p:nvSpPr>
            <p:spPr>
              <a:xfrm>
                <a:off x="6769338" y="3943350"/>
                <a:ext cx="1396536" cy="430887"/>
              </a:xfrm>
              <a:prstGeom prst="rect">
                <a:avLst/>
              </a:prstGeom>
              <a:noFill/>
            </p:spPr>
            <p:txBody>
              <a:bodyPr wrap="none" rtlCol="0">
                <a:spAutoFit/>
              </a:bodyPr>
              <a:lstStyle/>
              <a:p>
                <a:pPr algn="ctr"/>
                <a:r>
                  <a:rPr lang="lv-LV" sz="1100" dirty="0" smtClean="0">
                    <a:latin typeface="Verdana" panose="020B0604030504040204" pitchFamily="34" charset="0"/>
                  </a:rPr>
                  <a:t>On other portals </a:t>
                </a:r>
              </a:p>
              <a:p>
                <a:pPr algn="ctr"/>
                <a:r>
                  <a:rPr lang="lv-LV" sz="1100" dirty="0" smtClean="0">
                    <a:latin typeface="Verdana" panose="020B0604030504040204" pitchFamily="34" charset="0"/>
                  </a:rPr>
                  <a:t>of institutions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65201" y="3486150"/>
                <a:ext cx="604799" cy="504000"/>
              </a:xfrm>
              <a:prstGeom prst="rect">
                <a:avLst/>
              </a:prstGeom>
            </p:spPr>
          </p:pic>
          <p:sp>
            <p:nvSpPr>
              <p:cNvPr id="21" name="Rounded Rectangle 20"/>
              <p:cNvSpPr/>
              <p:nvPr/>
            </p:nvSpPr>
            <p:spPr>
              <a:xfrm>
                <a:off x="6553200" y="3422367"/>
                <a:ext cx="1828800" cy="936000"/>
              </a:xfrm>
              <a:prstGeom prst="roundRect">
                <a:avLst>
                  <a:gd name="adj" fmla="val 8673"/>
                </a:avLst>
              </a:prstGeom>
              <a:noFill/>
              <a:ln w="19050">
                <a:solidFill>
                  <a:srgbClr val="3E5E9F"/>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spcAft>
                    <a:spcPts val="600"/>
                  </a:spcAft>
                </a:pPr>
                <a:endParaRPr lang="lv-LV" sz="13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cxnSp>
        <p:nvCxnSpPr>
          <p:cNvPr id="14" name="Straight Arrow Connector 13"/>
          <p:cNvCxnSpPr/>
          <p:nvPr/>
        </p:nvCxnSpPr>
        <p:spPr>
          <a:xfrm>
            <a:off x="5429250" y="1597350"/>
            <a:ext cx="0" cy="216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429250" y="3028350"/>
            <a:ext cx="0" cy="216000"/>
          </a:xfrm>
          <a:prstGeom prst="straightConnector1">
            <a:avLst/>
          </a:prstGeom>
          <a:ln w="28575">
            <a:solidFill>
              <a:srgbClr val="3E5E9F"/>
            </a:solidFill>
            <a:tailEnd type="triangle"/>
          </a:ln>
        </p:spPr>
        <p:style>
          <a:lnRef idx="1">
            <a:schemeClr val="accent1"/>
          </a:lnRef>
          <a:fillRef idx="0">
            <a:schemeClr val="accent1"/>
          </a:fillRef>
          <a:effectRef idx="0">
            <a:schemeClr val="accent1"/>
          </a:effectRef>
          <a:fontRef idx="minor">
            <a:schemeClr val="tx1"/>
          </a:fontRef>
        </p:style>
      </p:cxnSp>
      <p:sp>
        <p:nvSpPr>
          <p:cNvPr id="48" name="Title 1"/>
          <p:cNvSpPr txBox="1">
            <a:spLocks/>
          </p:cNvSpPr>
          <p:nvPr/>
        </p:nvSpPr>
        <p:spPr>
          <a:xfrm>
            <a:off x="2590800" y="285750"/>
            <a:ext cx="6094800" cy="777479"/>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lv-LV" altLang="en-US" sz="2400" b="1" i="0" u="none" strike="noStrike" kern="1200" cap="none" spc="0" normalizeH="0" baseline="0" noProof="0" dirty="0" smtClean="0">
                <a:ln>
                  <a:noFill/>
                </a:ln>
                <a:solidFill>
                  <a:schemeClr val="tx1"/>
                </a:solidFill>
                <a:effectLst/>
                <a:uLnTx/>
                <a:uFillTx/>
                <a:latin typeface="Verdana" panose="020B0604030504040204" pitchFamily="34" charset="0"/>
              </a:rPr>
              <a:t>Payment module</a:t>
            </a:r>
            <a:r>
              <a:rPr kumimoji="0" lang="lv-LV" altLang="en-US" sz="2400" b="1" i="0" u="none" strike="noStrike" kern="1200" cap="none" spc="0" normalizeH="0" noProof="0" dirty="0" smtClean="0">
                <a:ln>
                  <a:noFill/>
                </a:ln>
                <a:solidFill>
                  <a:schemeClr val="tx1"/>
                </a:solidFill>
                <a:effectLst/>
                <a:uLnTx/>
                <a:uFillTx/>
                <a:latin typeface="Verdana" panose="020B0604030504040204" pitchFamily="34" charset="0"/>
              </a:rPr>
              <a:t> features</a:t>
            </a:r>
            <a:endParaRPr kumimoji="0" lang="en-GB" altLang="en-US" sz="2400" b="1" i="0" u="none" strike="noStrike" kern="1200" cap="none" spc="0" normalizeH="0" baseline="0" noProof="0" dirty="0" smtClean="0">
              <a:ln>
                <a:noFill/>
              </a:ln>
              <a:solidFill>
                <a:schemeClr val="tx1"/>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grpSp>
        <p:nvGrpSpPr>
          <p:cNvPr id="47" name="Group 46"/>
          <p:cNvGrpSpPr/>
          <p:nvPr/>
        </p:nvGrpSpPr>
        <p:grpSpPr>
          <a:xfrm>
            <a:off x="3759576" y="2188605"/>
            <a:ext cx="1533763" cy="450777"/>
            <a:chOff x="3576685" y="2203166"/>
            <a:chExt cx="1533763" cy="450777"/>
          </a:xfrm>
        </p:grpSpPr>
        <p:pic>
          <p:nvPicPr>
            <p:cNvPr id="49" name="Picture 2" descr="C:\Users\Linda\Downloads\Internetbankas_eID_eparaksts_png\Internetbankas_eID_eparaksts_png\Citadele.png"/>
            <p:cNvPicPr>
              <a:picLocks noChangeAspect="1" noChangeArrowheads="1"/>
            </p:cNvPicPr>
            <p:nvPr/>
          </p:nvPicPr>
          <p:blipFill>
            <a:blip r:embed="rId9" cstate="print"/>
            <a:srcRect/>
            <a:stretch>
              <a:fillRect/>
            </a:stretch>
          </p:blipFill>
          <p:spPr bwMode="auto">
            <a:xfrm>
              <a:off x="4357782" y="2203166"/>
              <a:ext cx="356352" cy="215366"/>
            </a:xfrm>
            <a:prstGeom prst="rect">
              <a:avLst/>
            </a:prstGeom>
            <a:noFill/>
          </p:spPr>
        </p:pic>
        <p:pic>
          <p:nvPicPr>
            <p:cNvPr id="50" name="Picture 3" descr="C:\Users\Linda\Downloads\Internetbankas_eID_eparaksts_png\Internetbankas_eID_eparaksts_png\DNB.png"/>
            <p:cNvPicPr>
              <a:picLocks noChangeAspect="1" noChangeArrowheads="1"/>
            </p:cNvPicPr>
            <p:nvPr/>
          </p:nvPicPr>
          <p:blipFill>
            <a:blip r:embed="rId10" cstate="print"/>
            <a:srcRect/>
            <a:stretch>
              <a:fillRect/>
            </a:stretch>
          </p:blipFill>
          <p:spPr bwMode="auto">
            <a:xfrm>
              <a:off x="4358200" y="2438577"/>
              <a:ext cx="356352" cy="215366"/>
            </a:xfrm>
            <a:prstGeom prst="rect">
              <a:avLst/>
            </a:prstGeom>
            <a:noFill/>
          </p:spPr>
        </p:pic>
        <p:pic>
          <p:nvPicPr>
            <p:cNvPr id="51" name="Picture 6" descr="C:\Users\Linda\Downloads\Internetbankas_eID_eparaksts_png\Internetbankas_eID_eparaksts_png\MTB.png"/>
            <p:cNvPicPr>
              <a:picLocks noChangeAspect="1" noChangeArrowheads="1"/>
            </p:cNvPicPr>
            <p:nvPr/>
          </p:nvPicPr>
          <p:blipFill>
            <a:blip r:embed="rId11" cstate="print"/>
            <a:srcRect/>
            <a:stretch>
              <a:fillRect/>
            </a:stretch>
          </p:blipFill>
          <p:spPr bwMode="auto">
            <a:xfrm>
              <a:off x="4754096" y="2438577"/>
              <a:ext cx="356352" cy="215366"/>
            </a:xfrm>
            <a:prstGeom prst="rect">
              <a:avLst/>
            </a:prstGeom>
            <a:noFill/>
          </p:spPr>
        </p:pic>
        <p:pic>
          <p:nvPicPr>
            <p:cNvPr id="52" name="Picture 7" descr="C:\Users\Linda\Downloads\Internetbankas_eID_eparaksts_png\Internetbankas_eID_eparaksts_png\Nordea.png"/>
            <p:cNvPicPr>
              <a:picLocks noChangeAspect="1" noChangeArrowheads="1"/>
            </p:cNvPicPr>
            <p:nvPr/>
          </p:nvPicPr>
          <p:blipFill>
            <a:blip r:embed="rId12" cstate="print"/>
            <a:srcRect/>
            <a:stretch>
              <a:fillRect/>
            </a:stretch>
          </p:blipFill>
          <p:spPr bwMode="auto">
            <a:xfrm>
              <a:off x="3962400" y="2436483"/>
              <a:ext cx="356352" cy="215366"/>
            </a:xfrm>
            <a:prstGeom prst="rect">
              <a:avLst/>
            </a:prstGeom>
            <a:noFill/>
          </p:spPr>
        </p:pic>
        <p:pic>
          <p:nvPicPr>
            <p:cNvPr id="53" name="Picture 9" descr="C:\Users\Linda\Downloads\Internetbankas_eID_eparaksts_png\Internetbankas_eID_eparaksts_png\SEB.png"/>
            <p:cNvPicPr>
              <a:picLocks noChangeAspect="1" noChangeArrowheads="1"/>
            </p:cNvPicPr>
            <p:nvPr/>
          </p:nvPicPr>
          <p:blipFill>
            <a:blip r:embed="rId13" cstate="print"/>
            <a:srcRect/>
            <a:stretch>
              <a:fillRect/>
            </a:stretch>
          </p:blipFill>
          <p:spPr bwMode="auto">
            <a:xfrm>
              <a:off x="3961469" y="2203166"/>
              <a:ext cx="356352" cy="215366"/>
            </a:xfrm>
            <a:prstGeom prst="rect">
              <a:avLst/>
            </a:prstGeom>
            <a:noFill/>
          </p:spPr>
        </p:pic>
        <p:pic>
          <p:nvPicPr>
            <p:cNvPr id="54" name="Picture 10" descr="C:\Users\Linda\Downloads\Internetbankas_eID_eparaksts_png\Internetbankas_eID_eparaksts_png\Swedbank.png"/>
            <p:cNvPicPr>
              <a:picLocks noChangeAspect="1" noChangeArrowheads="1"/>
            </p:cNvPicPr>
            <p:nvPr/>
          </p:nvPicPr>
          <p:blipFill>
            <a:blip r:embed="rId14" cstate="print"/>
            <a:srcRect/>
            <a:stretch>
              <a:fillRect/>
            </a:stretch>
          </p:blipFill>
          <p:spPr bwMode="auto">
            <a:xfrm>
              <a:off x="3581400" y="2203166"/>
              <a:ext cx="356352" cy="215365"/>
            </a:xfrm>
            <a:prstGeom prst="rect">
              <a:avLst/>
            </a:prstGeom>
            <a:noFill/>
          </p:spPr>
        </p:pic>
        <p:pic>
          <p:nvPicPr>
            <p:cNvPr id="55" name="Picture 8" descr="C:\Users\Olegs.Vasitovs\Pictures\izgrieztsLogoRietumu.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576685" y="2435340"/>
              <a:ext cx="365781" cy="218603"/>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9" descr="C:\Users\Olegs.Vasitovs\Pictures\izgriezstsLogoPrivat.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754096" y="2203166"/>
              <a:ext cx="356352" cy="21082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50084848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255657"/>
            <a:ext cx="6094800" cy="3297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Example of internet banking payment</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mtClean="0"/>
              <a:pPr/>
              <a:t>50</a:t>
            </a:fld>
            <a:endParaRPr lang="en-GB" altLang="en-US" dirty="0" smtClean="0"/>
          </a:p>
        </p:txBody>
      </p:sp>
    </p:spTree>
    <p:extLst>
      <p:ext uri="{BB962C8B-B14F-4D97-AF65-F5344CB8AC3E}">
        <p14:creationId xmlns:p14="http://schemas.microsoft.com/office/powerpoint/2010/main" val="3182627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5600" y="1483439"/>
            <a:ext cx="6480000" cy="268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Payment card example</a:t>
            </a:r>
          </a:p>
        </p:txBody>
      </p:sp>
      <p:sp>
        <p:nvSpPr>
          <p:cNvPr id="7"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A35EBBE-1F32-4234-95E9-4D264E1965CC}" type="slidenum">
              <a:rPr lang="en-US" altLang="en-US" sz="700" smtClean="0"/>
              <a:pPr/>
              <a:t>51</a:t>
            </a:fld>
            <a:endParaRPr lang="en-GB" altLang="en-US" sz="700" dirty="0" smtClean="0"/>
          </a:p>
        </p:txBody>
      </p:sp>
    </p:spTree>
    <p:extLst>
      <p:ext uri="{BB962C8B-B14F-4D97-AF65-F5344CB8AC3E}">
        <p14:creationId xmlns:p14="http://schemas.microsoft.com/office/powerpoint/2010/main" val="7313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496960-A52E-419D-AE47-57A15AE6EA89}" type="slidenum">
              <a:rPr lang="en-US" altLang="en-US" sz="750" smtClean="0"/>
              <a:pPr/>
              <a:t>52</a:t>
            </a:fld>
            <a:endParaRPr lang="en-US" altLang="en-US" sz="750" dirty="0" smtClean="0"/>
          </a:p>
        </p:txBody>
      </p:sp>
      <p:pic>
        <p:nvPicPr>
          <p:cNvPr id="9" name="Picture 2" descr="C:\Users\Olegs.Vasitovs\Pictures\merka papildinasha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1031584"/>
            <a:ext cx="4271130" cy="390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2590800" y="285750"/>
            <a:ext cx="6094800" cy="777600"/>
          </a:xfrm>
          <a:prstGeom prst="rect">
            <a:avLst/>
          </a:prstGeom>
        </p:spPr>
        <p:txBody>
          <a:bodyPr vert="horz" lIns="91440" tIns="45720" rIns="91440" bIns="45720" rtlCol="0" anchor="t">
            <a:noAutofit/>
          </a:bodyPr>
          <a:lstStyle/>
          <a:p>
            <a:pPr lvl="0">
              <a:spcBef>
                <a:spcPct val="0"/>
              </a:spcBef>
              <a:defRPr/>
            </a:pPr>
            <a:r>
              <a:rPr lang="lv-LV" altLang="en-US" sz="2400" b="1" dirty="0" smtClean="0">
                <a:latin typeface="Verdana" panose="020B0604030504040204" pitchFamily="34" charset="0"/>
              </a:rPr>
              <a:t>Payment card example</a:t>
            </a:r>
          </a:p>
        </p:txBody>
      </p:sp>
    </p:spTree>
    <p:extLst>
      <p:ext uri="{BB962C8B-B14F-4D97-AF65-F5344CB8AC3E}">
        <p14:creationId xmlns:p14="http://schemas.microsoft.com/office/powerpoint/2010/main" val="4260156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Autofit/>
          </a:bodyPr>
          <a:lstStyle/>
          <a:p>
            <a:r>
              <a:rPr lang="lv-LV" altLang="en-US" sz="2400" dirty="0" smtClean="0"/>
              <a:t>Payment </a:t>
            </a:r>
            <a:r>
              <a:rPr lang="lv-LV" altLang="en-US" sz="2400" dirty="0" err="1" smtClean="0"/>
              <a:t>methods</a:t>
            </a:r>
            <a:r>
              <a:rPr lang="lv-LV" altLang="en-US" sz="2400" dirty="0" smtClean="0"/>
              <a:t> </a:t>
            </a:r>
            <a:r>
              <a:rPr lang="lv-LV" altLang="en-US" sz="2400" dirty="0" err="1" smtClean="0"/>
              <a:t>available</a:t>
            </a:r>
            <a:endParaRPr lang="lv-LV" altLang="en-US" sz="2400" dirty="0" smtClean="0"/>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6</a:t>
            </a:fld>
            <a:endParaRPr lang="en-GB" altLang="en-US" dirty="0" smtClean="0"/>
          </a:p>
        </p:txBody>
      </p:sp>
      <p:sp>
        <p:nvSpPr>
          <p:cNvPr id="24" name="Content Placeholder 6"/>
          <p:cNvSpPr>
            <a:spLocks noGrp="1"/>
          </p:cNvSpPr>
          <p:nvPr>
            <p:ph idx="1"/>
          </p:nvPr>
        </p:nvSpPr>
        <p:spPr>
          <a:xfrm>
            <a:off x="4876800" y="1809750"/>
            <a:ext cx="3600000" cy="342897"/>
          </a:xfrm>
        </p:spPr>
        <p:txBody>
          <a:bodyPr>
            <a:normAutofit/>
          </a:bodyPr>
          <a:lstStyle/>
          <a:p>
            <a:pPr algn="ctr"/>
            <a:r>
              <a:rPr lang="lv-LV" altLang="lv-LV" b="1" dirty="0" smtClean="0">
                <a:solidFill>
                  <a:srgbClr val="3E5E9F"/>
                </a:solidFill>
              </a:rPr>
              <a:t>Using payment cards</a:t>
            </a:r>
          </a:p>
        </p:txBody>
      </p:sp>
      <p:sp>
        <p:nvSpPr>
          <p:cNvPr id="25" name="Content Placeholder 6"/>
          <p:cNvSpPr txBox="1">
            <a:spLocks/>
          </p:cNvSpPr>
          <p:nvPr/>
        </p:nvSpPr>
        <p:spPr>
          <a:xfrm>
            <a:off x="914416" y="1809750"/>
            <a:ext cx="3600000" cy="419097"/>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lv-LV" altLang="lv-LV" sz="1500" b="1" i="0" u="none" strike="noStrike" kern="1200" cap="none" spc="0" normalizeH="0" baseline="0" noProof="0" dirty="0" smtClean="0">
                <a:ln>
                  <a:noFill/>
                </a:ln>
                <a:solidFill>
                  <a:srgbClr val="3E5E9F"/>
                </a:solidFill>
                <a:effectLst/>
                <a:uLnTx/>
                <a:uFillTx/>
                <a:latin typeface="Verdana" panose="020B0604030504040204" pitchFamily="34" charset="0"/>
              </a:rPr>
              <a:t>Using an internet banking</a:t>
            </a:r>
          </a:p>
        </p:txBody>
      </p:sp>
      <p:sp>
        <p:nvSpPr>
          <p:cNvPr id="26" name="Rectangle 25"/>
          <p:cNvSpPr/>
          <p:nvPr/>
        </p:nvSpPr>
        <p:spPr>
          <a:xfrm>
            <a:off x="4934400" y="2231623"/>
            <a:ext cx="3600000" cy="307777"/>
          </a:xfrm>
          <a:prstGeom prst="rect">
            <a:avLst/>
          </a:prstGeom>
        </p:spPr>
        <p:txBody>
          <a:bodyPr wrap="square" lIns="0" rIns="0">
            <a:spAutoFit/>
          </a:bodyPr>
          <a:lstStyle/>
          <a:p>
            <a:pPr algn="ctr"/>
            <a:r>
              <a:rPr lang="lv-LV" altLang="lv-LV" sz="1400" dirty="0" smtClean="0">
                <a:latin typeface="Verdana" pitchFamily="34" charset="0"/>
              </a:rPr>
              <a:t>Payments with VISA and MasterCard are accepted</a:t>
            </a:r>
          </a:p>
        </p:txBody>
      </p:sp>
      <p:sp>
        <p:nvSpPr>
          <p:cNvPr id="27" name="Rectangle 26"/>
          <p:cNvSpPr/>
          <p:nvPr/>
        </p:nvSpPr>
        <p:spPr>
          <a:xfrm>
            <a:off x="1138504" y="2231623"/>
            <a:ext cx="3151825" cy="307777"/>
          </a:xfrm>
          <a:prstGeom prst="rect">
            <a:avLst/>
          </a:prstGeom>
        </p:spPr>
        <p:txBody>
          <a:bodyPr wrap="square">
            <a:spAutoFit/>
          </a:bodyPr>
          <a:lstStyle/>
          <a:p>
            <a:pPr marL="285750" lvl="0" indent="-285750" algn="ctr">
              <a:spcBef>
                <a:spcPct val="20000"/>
              </a:spcBef>
              <a:defRPr/>
            </a:pPr>
            <a:r>
              <a:rPr lang="lv-LV" altLang="lv-LV" sz="1400" dirty="0" smtClean="0">
                <a:latin typeface="Verdana" panose="020B0604030504040204" pitchFamily="34" charset="0"/>
              </a:rPr>
              <a:t>Allows for payment </a:t>
            </a:r>
            <a:r>
              <a:rPr lang="lv-LV" altLang="lv-LV" sz="1400" dirty="0" err="1" smtClean="0">
                <a:latin typeface="Verdana" panose="020B0604030504040204" pitchFamily="34" charset="0"/>
              </a:rPr>
              <a:t>of</a:t>
            </a:r>
            <a:r>
              <a:rPr lang="lv-LV" altLang="lv-LV" sz="1400" dirty="0" smtClean="0">
                <a:latin typeface="Verdana" panose="020B0604030504040204" pitchFamily="34" charset="0"/>
              </a:rPr>
              <a:t> </a:t>
            </a:r>
            <a:r>
              <a:rPr lang="en-US" altLang="lv-LV" sz="1400" dirty="0" smtClean="0">
                <a:latin typeface="Verdana" panose="020B0604030504040204" pitchFamily="34" charset="0"/>
              </a:rPr>
              <a:t>8</a:t>
            </a:r>
            <a:r>
              <a:rPr lang="lv-LV" altLang="lv-LV" sz="1400" dirty="0" smtClean="0">
                <a:latin typeface="Verdana" panose="020B0604030504040204" pitchFamily="34" charset="0"/>
              </a:rPr>
              <a:t> banks</a:t>
            </a:r>
          </a:p>
        </p:txBody>
      </p:sp>
      <p:sp>
        <p:nvSpPr>
          <p:cNvPr id="31" name="Rectangle 30"/>
          <p:cNvSpPr/>
          <p:nvPr/>
        </p:nvSpPr>
        <p:spPr>
          <a:xfrm>
            <a:off x="4953000" y="3166583"/>
            <a:ext cx="3657600" cy="738664"/>
          </a:xfrm>
          <a:prstGeom prst="rect">
            <a:avLst/>
          </a:prstGeom>
        </p:spPr>
        <p:txBody>
          <a:bodyPr wrap="square">
            <a:spAutoFit/>
          </a:bodyPr>
          <a:lstStyle/>
          <a:p>
            <a:pPr marL="3175" algn="just"/>
            <a:r>
              <a:rPr lang="lv-LV" altLang="lv-LV" sz="1400" dirty="0" smtClean="0">
                <a:latin typeface="Verdana" pitchFamily="34" charset="0"/>
              </a:rPr>
              <a:t>The possibility to make payments in all the world and it is not attracted to Latvian credit institutions</a:t>
            </a:r>
          </a:p>
        </p:txBody>
      </p:sp>
      <p:grpSp>
        <p:nvGrpSpPr>
          <p:cNvPr id="35" name="Group 34"/>
          <p:cNvGrpSpPr/>
          <p:nvPr/>
        </p:nvGrpSpPr>
        <p:grpSpPr>
          <a:xfrm>
            <a:off x="5575800" y="2781625"/>
            <a:ext cx="2202000" cy="285422"/>
            <a:chOff x="6102742" y="2419350"/>
            <a:chExt cx="2202000" cy="285422"/>
          </a:xfrm>
        </p:grpSpPr>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2742" y="2419350"/>
              <a:ext cx="468000" cy="285422"/>
            </a:xfrm>
            <a:prstGeom prst="rect">
              <a:avLst/>
            </a:prstGeom>
          </p:spPr>
        </p:pic>
        <p:pic>
          <p:nvPicPr>
            <p:cNvPr id="37" name="Picture 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0742" y="2419350"/>
              <a:ext cx="468000" cy="285422"/>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58742" y="2419350"/>
              <a:ext cx="468000" cy="285422"/>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36742" y="2419350"/>
              <a:ext cx="468000" cy="285422"/>
            </a:xfrm>
            <a:prstGeom prst="rect">
              <a:avLst/>
            </a:prstGeom>
          </p:spPr>
        </p:pic>
      </p:grpSp>
      <p:grpSp>
        <p:nvGrpSpPr>
          <p:cNvPr id="28" name="Group 27"/>
          <p:cNvGrpSpPr/>
          <p:nvPr/>
        </p:nvGrpSpPr>
        <p:grpSpPr>
          <a:xfrm>
            <a:off x="1600822" y="2686047"/>
            <a:ext cx="2216548" cy="685864"/>
            <a:chOff x="1600822" y="2612623"/>
            <a:chExt cx="2216548" cy="685864"/>
          </a:xfrm>
        </p:grpSpPr>
        <p:pic>
          <p:nvPicPr>
            <p:cNvPr id="29" name="Picture 2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6269" y="2612623"/>
              <a:ext cx="509017" cy="307849"/>
            </a:xfrm>
            <a:prstGeom prst="rect">
              <a:avLst/>
            </a:prstGeom>
          </p:spPr>
        </p:pic>
        <p:pic>
          <p:nvPicPr>
            <p:cNvPr id="32" name="Picture 3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73545" y="2987797"/>
              <a:ext cx="509017" cy="307849"/>
            </a:xfrm>
            <a:prstGeom prst="rect">
              <a:avLst/>
            </a:prstGeom>
          </p:spPr>
        </p:pic>
        <p:pic>
          <p:nvPicPr>
            <p:cNvPr id="33" name="Picture 3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746268" y="2987797"/>
              <a:ext cx="509017" cy="307849"/>
            </a:xfrm>
            <a:prstGeom prst="rect">
              <a:avLst/>
            </a:prstGeom>
          </p:spPr>
        </p:pic>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00822" y="2987797"/>
              <a:ext cx="509017" cy="307849"/>
            </a:xfrm>
            <a:prstGeom prst="rect">
              <a:avLst/>
            </a:prstGeom>
          </p:spPr>
        </p:pic>
        <p:pic>
          <p:nvPicPr>
            <p:cNvPr id="50" name="Picture 4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73546" y="2612623"/>
              <a:ext cx="509017" cy="307849"/>
            </a:xfrm>
            <a:prstGeom prst="rect">
              <a:avLst/>
            </a:prstGeom>
          </p:spPr>
        </p:pic>
        <p:pic>
          <p:nvPicPr>
            <p:cNvPr id="53" name="Picture 5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600823" y="2612623"/>
              <a:ext cx="509017" cy="307849"/>
            </a:xfrm>
            <a:prstGeom prst="rect">
              <a:avLst/>
            </a:prstGeom>
          </p:spPr>
        </p:pic>
        <p:pic>
          <p:nvPicPr>
            <p:cNvPr id="54" name="Picture 3" descr="C:\Users\Olegs.Vasitovs\Pictures\izgrieztsLogoRietumu.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307575" y="2617114"/>
              <a:ext cx="507600" cy="303358"/>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C:\Users\Olegs.Vasitovs\Pictures\izgriezstsLogoPrivat.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309770" y="2984954"/>
              <a:ext cx="507600" cy="31353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21120869"/>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6094800" cy="777479"/>
          </a:xfrm>
        </p:spPr>
        <p:txBody>
          <a:bodyPr>
            <a:normAutofit fontScale="90000"/>
          </a:bodyPr>
          <a:lstStyle/>
          <a:p>
            <a:r>
              <a:rPr lang="lv-LV" altLang="en-US" sz="2400" dirty="0" smtClean="0"/>
              <a:t>Advantages of the payment module</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7</a:t>
            </a:fld>
            <a:endParaRPr lang="en-GB" altLang="en-US" dirty="0" smtClean="0"/>
          </a:p>
        </p:txBody>
      </p:sp>
      <p:pic>
        <p:nvPicPr>
          <p:cNvPr id="8" name="Picture 3" descr="G:\VRAA_09102015\Vizuālie materiali\Prezentacijas\Ikonas\Maksajumu_modulis_02.png"/>
          <p:cNvPicPr>
            <a:picLocks noChangeAspect="1" noChangeArrowheads="1"/>
          </p:cNvPicPr>
          <p:nvPr/>
        </p:nvPicPr>
        <p:blipFill>
          <a:blip r:embed="rId3" cstate="print"/>
          <a:srcRect/>
          <a:stretch>
            <a:fillRect/>
          </a:stretch>
        </p:blipFill>
        <p:spPr bwMode="auto">
          <a:xfrm>
            <a:off x="1295400" y="1905000"/>
            <a:ext cx="685800" cy="571500"/>
          </a:xfrm>
          <a:prstGeom prst="rect">
            <a:avLst/>
          </a:prstGeom>
          <a:noFill/>
        </p:spPr>
      </p:pic>
      <p:grpSp>
        <p:nvGrpSpPr>
          <p:cNvPr id="13313" name="Group 13312"/>
          <p:cNvGrpSpPr/>
          <p:nvPr/>
        </p:nvGrpSpPr>
        <p:grpSpPr>
          <a:xfrm>
            <a:off x="2438400" y="1459950"/>
            <a:ext cx="6248400" cy="2407200"/>
            <a:chOff x="2286000" y="1170150"/>
            <a:chExt cx="6248400" cy="2407200"/>
          </a:xfrm>
        </p:grpSpPr>
        <p:grpSp>
          <p:nvGrpSpPr>
            <p:cNvPr id="41" name="Group 40"/>
            <p:cNvGrpSpPr/>
            <p:nvPr/>
          </p:nvGrpSpPr>
          <p:grpSpPr>
            <a:xfrm>
              <a:off x="7468082" y="2190750"/>
              <a:ext cx="1066318" cy="1054354"/>
              <a:chOff x="7766486" y="865350"/>
              <a:chExt cx="1066318" cy="1054354"/>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24445" y="865350"/>
                <a:ext cx="950400" cy="792000"/>
              </a:xfrm>
              <a:prstGeom prst="rect">
                <a:avLst/>
              </a:prstGeom>
            </p:spPr>
          </p:pic>
          <p:sp>
            <p:nvSpPr>
              <p:cNvPr id="5" name="TextBox 4"/>
              <p:cNvSpPr txBox="1"/>
              <p:nvPr/>
            </p:nvSpPr>
            <p:spPr>
              <a:xfrm>
                <a:off x="7766486" y="1581150"/>
                <a:ext cx="1066318" cy="338554"/>
              </a:xfrm>
              <a:prstGeom prst="rect">
                <a:avLst/>
              </a:prstGeom>
              <a:noFill/>
            </p:spPr>
            <p:txBody>
              <a:bodyPr wrap="none" rtlCol="0">
                <a:spAutoFit/>
              </a:bodyPr>
              <a:lstStyle/>
              <a:p>
                <a:pPr algn="ctr"/>
                <a:r>
                  <a:rPr lang="lv-LV" sz="1600" b="1" dirty="0" smtClean="0">
                    <a:solidFill>
                      <a:srgbClr val="3E5E9F"/>
                    </a:solidFill>
                    <a:latin typeface="Verdana" panose="020B0604030504040204" pitchFamily="34" charset="0"/>
                  </a:rPr>
                  <a:t>Institution</a:t>
                </a:r>
                <a:endParaRPr lang="en-GB" sz="16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40" name="Group 39"/>
            <p:cNvGrpSpPr/>
            <p:nvPr/>
          </p:nvGrpSpPr>
          <p:grpSpPr>
            <a:xfrm>
              <a:off x="2286000" y="2190750"/>
              <a:ext cx="981359" cy="1054354"/>
              <a:chOff x="2589202" y="1136396"/>
              <a:chExt cx="981359" cy="1054354"/>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04681" y="1136396"/>
                <a:ext cx="950400" cy="792000"/>
              </a:xfrm>
              <a:prstGeom prst="rect">
                <a:avLst/>
              </a:prstGeom>
            </p:spPr>
          </p:pic>
          <p:sp>
            <p:nvSpPr>
              <p:cNvPr id="16" name="TextBox 15"/>
              <p:cNvSpPr txBox="1"/>
              <p:nvPr/>
            </p:nvSpPr>
            <p:spPr>
              <a:xfrm>
                <a:off x="2589202" y="1852196"/>
                <a:ext cx="981359" cy="338554"/>
              </a:xfrm>
              <a:prstGeom prst="rect">
                <a:avLst/>
              </a:prstGeom>
              <a:noFill/>
            </p:spPr>
            <p:txBody>
              <a:bodyPr wrap="none" rtlCol="0">
                <a:spAutoFit/>
              </a:bodyPr>
              <a:lstStyle/>
              <a:p>
                <a:r>
                  <a:rPr lang="lv-LV" sz="1600" b="1" dirty="0" smtClean="0">
                    <a:solidFill>
                      <a:srgbClr val="3E5E9F"/>
                    </a:solidFill>
                    <a:latin typeface="Verdana" panose="020B0604030504040204" pitchFamily="34" charset="0"/>
                  </a:rPr>
                  <a:t>Client</a:t>
                </a:r>
                <a:endParaRPr lang="en-GB" sz="1600" b="1" dirty="0">
                  <a:solidFill>
                    <a:srgbClr val="3E5E9F"/>
                  </a:solidFill>
                  <a:latin typeface="Verdana" panose="020B0604030504040204" pitchFamily="34" charset="0"/>
                  <a:ea typeface="Verdana" panose="020B0604030504040204" pitchFamily="34" charset="0"/>
                  <a:cs typeface="Verdana" panose="020B0604030504040204" pitchFamily="34" charset="0"/>
                </a:endParaRPr>
              </a:p>
            </p:txBody>
          </p:sp>
        </p:grpSp>
        <p:grpSp>
          <p:nvGrpSpPr>
            <p:cNvPr id="13312" name="Group 13311"/>
            <p:cNvGrpSpPr/>
            <p:nvPr/>
          </p:nvGrpSpPr>
          <p:grpSpPr>
            <a:xfrm>
              <a:off x="3346200" y="1170150"/>
              <a:ext cx="4054241" cy="2407200"/>
              <a:chOff x="3276600" y="1032750"/>
              <a:chExt cx="4054241" cy="2407200"/>
            </a:xfrm>
          </p:grpSpPr>
          <p:grpSp>
            <p:nvGrpSpPr>
              <p:cNvPr id="62" name="Group 61"/>
              <p:cNvGrpSpPr/>
              <p:nvPr/>
            </p:nvGrpSpPr>
            <p:grpSpPr>
              <a:xfrm>
                <a:off x="3877200" y="1530550"/>
                <a:ext cx="3444600" cy="396000"/>
                <a:chOff x="3877200" y="1541316"/>
                <a:chExt cx="3444600" cy="396000"/>
              </a:xfrm>
            </p:grpSpPr>
            <p:cxnSp>
              <p:nvCxnSpPr>
                <p:cNvPr id="25" name="Straight Arrow Connector 24"/>
                <p:cNvCxnSpPr/>
                <p:nvPr/>
              </p:nvCxnSpPr>
              <p:spPr>
                <a:xfrm>
                  <a:off x="6817800" y="1739316"/>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877200" y="1541316"/>
                  <a:ext cx="2844000" cy="396000"/>
                  <a:chOff x="3955800" y="1489950"/>
                  <a:chExt cx="2844000" cy="396000"/>
                </a:xfrm>
              </p:grpSpPr>
              <p:sp>
                <p:nvSpPr>
                  <p:cNvPr id="39" name="Rectangle 38"/>
                  <p:cNvSpPr/>
                  <p:nvPr/>
                </p:nvSpPr>
                <p:spPr>
                  <a:xfrm>
                    <a:off x="3973800" y="1603312"/>
                    <a:ext cx="2808000" cy="169277"/>
                  </a:xfrm>
                  <a:prstGeom prst="rect">
                    <a:avLst/>
                  </a:prstGeom>
                  <a:ln>
                    <a:noFill/>
                  </a:ln>
                </p:spPr>
                <p:txBody>
                  <a:bodyPr wrap="square" lIns="0" tIns="0" rIns="0" bIns="0">
                    <a:spAutoFit/>
                  </a:bodyPr>
                  <a:lstStyle/>
                  <a:p>
                    <a:pPr algn="ctr"/>
                    <a:r>
                      <a:rPr lang="lv-LV" sz="1100" dirty="0" smtClean="0">
                        <a:latin typeface="Verdana" panose="020B0604030504040204" pitchFamily="34" charset="0"/>
                      </a:rPr>
                      <a:t>Ensured cooperation with banks</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18" name="Rounded Rectangle 17"/>
                  <p:cNvSpPr/>
                  <p:nvPr/>
                </p:nvSpPr>
                <p:spPr>
                  <a:xfrm>
                    <a:off x="3955800" y="1489950"/>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61" name="Group 60"/>
              <p:cNvGrpSpPr/>
              <p:nvPr/>
            </p:nvGrpSpPr>
            <p:grpSpPr>
              <a:xfrm>
                <a:off x="3877200" y="2028350"/>
                <a:ext cx="3444600" cy="396000"/>
                <a:chOff x="3877200" y="2049882"/>
                <a:chExt cx="3444600" cy="396000"/>
              </a:xfrm>
            </p:grpSpPr>
            <p:cxnSp>
              <p:nvCxnSpPr>
                <p:cNvPr id="31" name="Straight Arrow Connector 30"/>
                <p:cNvCxnSpPr/>
                <p:nvPr/>
              </p:nvCxnSpPr>
              <p:spPr>
                <a:xfrm>
                  <a:off x="6817800" y="2247882"/>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3877200" y="2049882"/>
                  <a:ext cx="2844000" cy="396000"/>
                  <a:chOff x="3955800" y="1972955"/>
                  <a:chExt cx="2844000" cy="396000"/>
                </a:xfrm>
              </p:grpSpPr>
              <p:sp>
                <p:nvSpPr>
                  <p:cNvPr id="30" name="Rectangle 29"/>
                  <p:cNvSpPr/>
                  <p:nvPr/>
                </p:nvSpPr>
                <p:spPr>
                  <a:xfrm>
                    <a:off x="3973800" y="2086317"/>
                    <a:ext cx="2808000" cy="169277"/>
                  </a:xfrm>
                  <a:prstGeom prst="rect">
                    <a:avLst/>
                  </a:prstGeom>
                </p:spPr>
                <p:txBody>
                  <a:bodyPr lIns="0" tIns="0" rIns="0" bIns="0">
                    <a:spAutoFit/>
                  </a:bodyPr>
                  <a:lstStyle/>
                  <a:p>
                    <a:pPr algn="ctr">
                      <a:spcBef>
                        <a:spcPts val="0"/>
                      </a:spcBef>
                      <a:spcAft>
                        <a:spcPts val="600"/>
                      </a:spcAft>
                    </a:pPr>
                    <a:r>
                      <a:rPr lang="lv-LV" altLang="en-US" sz="1100" dirty="0">
                        <a:latin typeface="Verdana" panose="020B0604030504040204" pitchFamily="34" charset="0"/>
                      </a:rPr>
                      <a:t>Secure link to banking systems</a:t>
                    </a:r>
                    <a:endParaRPr lang="en-GB" alt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7" name="Rounded Rectangle 46"/>
                  <p:cNvSpPr/>
                  <p:nvPr/>
                </p:nvSpPr>
                <p:spPr>
                  <a:xfrm>
                    <a:off x="3955800" y="1972955"/>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60" name="Group 59"/>
              <p:cNvGrpSpPr/>
              <p:nvPr/>
            </p:nvGrpSpPr>
            <p:grpSpPr>
              <a:xfrm>
                <a:off x="3276600" y="2476796"/>
                <a:ext cx="3444600" cy="445354"/>
                <a:chOff x="3276600" y="2509094"/>
                <a:chExt cx="3444600" cy="445354"/>
              </a:xfrm>
            </p:grpSpPr>
            <p:cxnSp>
              <p:nvCxnSpPr>
                <p:cNvPr id="23" name="Straight Arrow Connector 22"/>
                <p:cNvCxnSpPr/>
                <p:nvPr/>
              </p:nvCxnSpPr>
              <p:spPr>
                <a:xfrm flipH="1">
                  <a:off x="3276600" y="2756448"/>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3877200" y="2509094"/>
                  <a:ext cx="2844000" cy="445354"/>
                  <a:chOff x="3955800" y="2609811"/>
                  <a:chExt cx="2844000" cy="445354"/>
                </a:xfrm>
              </p:grpSpPr>
              <p:sp>
                <p:nvSpPr>
                  <p:cNvPr id="15" name="Rectangle 14"/>
                  <p:cNvSpPr/>
                  <p:nvPr/>
                </p:nvSpPr>
                <p:spPr>
                  <a:xfrm>
                    <a:off x="3973800" y="2609811"/>
                    <a:ext cx="2808000" cy="338554"/>
                  </a:xfrm>
                  <a:prstGeom prst="rect">
                    <a:avLst/>
                  </a:prstGeom>
                </p:spPr>
                <p:txBody>
                  <a:bodyPr wrap="square" lIns="0" tIns="0" rIns="0" bIns="0">
                    <a:spAutoFit/>
                  </a:bodyPr>
                  <a:lstStyle/>
                  <a:p>
                    <a:pPr algn="ctr">
                      <a:spcBef>
                        <a:spcPts val="0"/>
                      </a:spcBef>
                      <a:spcAft>
                        <a:spcPts val="600"/>
                      </a:spcAft>
                    </a:pPr>
                    <a:r>
                      <a:rPr lang="lv-LV" altLang="en-US" sz="1100" dirty="0">
                        <a:latin typeface="Verdana" panose="020B0604030504040204" pitchFamily="34" charset="0"/>
                      </a:rPr>
                      <a:t>Convenient payments on Latvija.lv</a:t>
                    </a:r>
                    <a:r>
                      <a:rPr dirty="0" smtClean="0"/>
                      <a:t> </a:t>
                    </a:r>
                    <a:r>
                      <a:rPr lang="lv-LV" altLang="en-US" sz="1100" dirty="0">
                        <a:latin typeface="Verdana" panose="020B0604030504040204" pitchFamily="34" charset="0"/>
                      </a:rPr>
                      <a:t>or other portals</a:t>
                    </a:r>
                    <a:endParaRPr lang="en-GB" alt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8" name="Rounded Rectangle 47"/>
                  <p:cNvSpPr/>
                  <p:nvPr/>
                </p:nvSpPr>
                <p:spPr>
                  <a:xfrm>
                    <a:off x="3955800" y="2659165"/>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57" name="Group 56"/>
              <p:cNvGrpSpPr/>
              <p:nvPr/>
            </p:nvGrpSpPr>
            <p:grpSpPr>
              <a:xfrm>
                <a:off x="3285641" y="3043950"/>
                <a:ext cx="4045200" cy="396000"/>
                <a:chOff x="3285641" y="3108546"/>
                <a:chExt cx="4045200" cy="396000"/>
              </a:xfrm>
            </p:grpSpPr>
            <p:cxnSp>
              <p:nvCxnSpPr>
                <p:cNvPr id="35" name="Straight Arrow Connector 34"/>
                <p:cNvCxnSpPr/>
                <p:nvPr/>
              </p:nvCxnSpPr>
              <p:spPr>
                <a:xfrm flipH="1">
                  <a:off x="3285641" y="32725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6826841" y="32725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3886241" y="3108546"/>
                  <a:ext cx="2844000" cy="396000"/>
                  <a:chOff x="3964841" y="3108546"/>
                  <a:chExt cx="2844000" cy="396000"/>
                </a:xfrm>
              </p:grpSpPr>
              <p:sp>
                <p:nvSpPr>
                  <p:cNvPr id="33" name="Rectangle 32"/>
                  <p:cNvSpPr/>
                  <p:nvPr/>
                </p:nvSpPr>
                <p:spPr>
                  <a:xfrm>
                    <a:off x="3982841" y="3221908"/>
                    <a:ext cx="2808000" cy="169277"/>
                  </a:xfrm>
                  <a:prstGeom prst="rect">
                    <a:avLst/>
                  </a:prstGeom>
                </p:spPr>
                <p:txBody>
                  <a:bodyPr lIns="0" tIns="0" rIns="0" bIns="0">
                    <a:spAutoFit/>
                  </a:bodyPr>
                  <a:lstStyle/>
                  <a:p>
                    <a:pPr algn="ctr">
                      <a:spcBef>
                        <a:spcPts val="0"/>
                      </a:spcBef>
                      <a:spcAft>
                        <a:spcPts val="600"/>
                      </a:spcAft>
                    </a:pPr>
                    <a:r>
                      <a:rPr lang="lv-LV" altLang="en-US" sz="1100" dirty="0" smtClean="0">
                        <a:latin typeface="Verdana" panose="020B0604030504040204" pitchFamily="34" charset="0"/>
                      </a:rPr>
                      <a:t>Information on payment status</a:t>
                    </a:r>
                  </a:p>
                </p:txBody>
              </p:sp>
              <p:sp>
                <p:nvSpPr>
                  <p:cNvPr id="51" name="Rounded Rectangle 50"/>
                  <p:cNvSpPr/>
                  <p:nvPr/>
                </p:nvSpPr>
                <p:spPr>
                  <a:xfrm>
                    <a:off x="3964841" y="3108546"/>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nvGrpSpPr>
              <p:cNvPr id="63" name="Group 62"/>
              <p:cNvGrpSpPr/>
              <p:nvPr/>
            </p:nvGrpSpPr>
            <p:grpSpPr>
              <a:xfrm>
                <a:off x="3877200" y="1032750"/>
                <a:ext cx="3444600" cy="396000"/>
                <a:chOff x="3877200" y="1032750"/>
                <a:chExt cx="3444600" cy="396000"/>
              </a:xfrm>
            </p:grpSpPr>
            <p:cxnSp>
              <p:nvCxnSpPr>
                <p:cNvPr id="46" name="Straight Arrow Connector 45"/>
                <p:cNvCxnSpPr/>
                <p:nvPr/>
              </p:nvCxnSpPr>
              <p:spPr>
                <a:xfrm>
                  <a:off x="6817800" y="1230750"/>
                  <a:ext cx="504000" cy="0"/>
                </a:xfrm>
                <a:prstGeom prst="straightConnector1">
                  <a:avLst/>
                </a:prstGeom>
                <a:ln w="31750">
                  <a:solidFill>
                    <a:srgbClr val="3E5E9F"/>
                  </a:solidFill>
                  <a:tailEnd type="triangle"/>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3877200" y="1032750"/>
                  <a:ext cx="2844000" cy="396000"/>
                  <a:chOff x="3973800" y="966558"/>
                  <a:chExt cx="2844000" cy="396000"/>
                </a:xfrm>
              </p:grpSpPr>
              <p:sp>
                <p:nvSpPr>
                  <p:cNvPr id="14" name="Rectangle 13"/>
                  <p:cNvSpPr/>
                  <p:nvPr/>
                </p:nvSpPr>
                <p:spPr>
                  <a:xfrm>
                    <a:off x="3991800" y="995281"/>
                    <a:ext cx="2808000" cy="338554"/>
                  </a:xfrm>
                  <a:prstGeom prst="rect">
                    <a:avLst/>
                  </a:prstGeom>
                  <a:ln>
                    <a:noFill/>
                  </a:ln>
                </p:spPr>
                <p:txBody>
                  <a:bodyPr wrap="square" lIns="0" tIns="0" rIns="0" bIns="0">
                    <a:spAutoFit/>
                  </a:bodyPr>
                  <a:lstStyle/>
                  <a:p>
                    <a:pPr algn="ctr"/>
                    <a:r>
                      <a:rPr lang="lv-LV" sz="1100" dirty="0" smtClean="0">
                        <a:latin typeface="Verdana" panose="020B0604030504040204" pitchFamily="34" charset="0"/>
                      </a:rPr>
                      <a:t>No need for a separate payment system </a:t>
                    </a:r>
                    <a:endParaRPr lang="en-GB" sz="1100" dirty="0">
                      <a:latin typeface="Verdana" panose="020B0604030504040204" pitchFamily="34" charset="0"/>
                      <a:ea typeface="Verdana" panose="020B0604030504040204" pitchFamily="34" charset="0"/>
                      <a:cs typeface="Verdana" panose="020B0604030504040204" pitchFamily="34" charset="0"/>
                    </a:endParaRPr>
                  </a:p>
                </p:txBody>
              </p:sp>
              <p:sp>
                <p:nvSpPr>
                  <p:cNvPr id="52" name="Rounded Rectangle 51"/>
                  <p:cNvSpPr/>
                  <p:nvPr/>
                </p:nvSpPr>
                <p:spPr>
                  <a:xfrm>
                    <a:off x="3973800" y="966558"/>
                    <a:ext cx="2844000" cy="396000"/>
                  </a:xfrm>
                  <a:prstGeom prst="roundRect">
                    <a:avLst/>
                  </a:prstGeom>
                  <a:noFill/>
                  <a:ln w="19050">
                    <a:solidFill>
                      <a:srgbClr val="A9B1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dirty="0"/>
                  </a:p>
                </p:txBody>
              </p:sp>
            </p:grpSp>
          </p:grpSp>
        </p:grpSp>
      </p:grpSp>
    </p:spTree>
    <p:extLst>
      <p:ext uri="{BB962C8B-B14F-4D97-AF65-F5344CB8AC3E}">
        <p14:creationId xmlns:p14="http://schemas.microsoft.com/office/powerpoint/2010/main" val="769578550"/>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590800" y="285750"/>
            <a:ext cx="5943600" cy="777479"/>
          </a:xfrm>
        </p:spPr>
        <p:txBody>
          <a:bodyPr>
            <a:noAutofit/>
          </a:bodyPr>
          <a:lstStyle/>
          <a:p>
            <a:pPr algn="just"/>
            <a:r>
              <a:rPr lang="lv-LV" altLang="en-US" sz="2400" dirty="0" smtClean="0"/>
              <a:t>Example of the payment module </a:t>
            </a:r>
          </a:p>
        </p:txBody>
      </p:sp>
      <p:sp>
        <p:nvSpPr>
          <p:cNvPr id="13318"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8</a:t>
            </a:fld>
            <a:endParaRPr lang="en-GB" altLang="en-US" dirty="0" smtClean="0"/>
          </a:p>
        </p:txBody>
      </p:sp>
      <p:pic>
        <p:nvPicPr>
          <p:cNvPr id="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6276"/>
          <a:stretch/>
        </p:blipFill>
        <p:spPr bwMode="auto">
          <a:xfrm>
            <a:off x="0" y="1200150"/>
            <a:ext cx="4342200" cy="2223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Slide Number Placeholder 5"/>
          <p:cNvSpPr txBox="1">
            <a:spLocks/>
          </p:cNvSpPr>
          <p:nvPr/>
        </p:nvSpPr>
        <p:spPr bwMode="auto">
          <a:xfrm>
            <a:off x="8686800" y="4895850"/>
            <a:ext cx="3048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defRPr sz="750" kern="1200">
                <a:solidFill>
                  <a:schemeClr val="tx1">
                    <a:tint val="75000"/>
                  </a:schemeClr>
                </a:solidFill>
                <a:latin typeface="Verdana" panose="020B060403050404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A35EBBE-1F32-4234-95E9-4D264E1965CC}" type="slidenum">
              <a:rPr lang="en-US" altLang="en-US" smtClean="0"/>
              <a:pPr/>
              <a:t>8</a:t>
            </a:fld>
            <a:endParaRPr lang="en-GB" altLang="en-US" dirty="0" smtClean="0"/>
          </a:p>
        </p:txBody>
      </p:sp>
      <p:pic>
        <p:nvPicPr>
          <p:cNvPr id="8" name="Picture 3" descr="C:\Users\Olegs.Vasitovs\Pictures\bankas-sarakst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9955" y="1839186"/>
            <a:ext cx="3211689" cy="215251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5800" y="2998865"/>
            <a:ext cx="4648200" cy="2122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9127777"/>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6500" y="2038350"/>
            <a:ext cx="1791900" cy="1015663"/>
          </a:xfrm>
          <a:prstGeom prst="rect">
            <a:avLst/>
          </a:prstGeom>
        </p:spPr>
        <p:txBody>
          <a:bodyPr wrap="square">
            <a:spAutoFit/>
          </a:bodyPr>
          <a:lstStyle/>
          <a:p>
            <a:r>
              <a:rPr lang="en-US" sz="1200" dirty="0" smtClean="0">
                <a:latin typeface="Verdana" panose="020B0604030504040204" pitchFamily="34" charset="0"/>
              </a:rPr>
              <a:t>Amount </a:t>
            </a:r>
            <a:r>
              <a:rPr lang="en-US" sz="1200" dirty="0">
                <a:latin typeface="Verdana" panose="020B0604030504040204" pitchFamily="34" charset="0"/>
              </a:rPr>
              <a:t>m</a:t>
            </a:r>
            <a:r>
              <a:rPr lang="lv-LV" sz="1200" dirty="0" smtClean="0">
                <a:latin typeface="Verdana" panose="020B0604030504040204" pitchFamily="34" charset="0"/>
              </a:rPr>
              <a:t>ore </a:t>
            </a:r>
            <a:r>
              <a:rPr lang="lv-LV" sz="1200" dirty="0" err="1">
                <a:latin typeface="Verdana" panose="020B0604030504040204" pitchFamily="34" charset="0"/>
              </a:rPr>
              <a:t>than</a:t>
            </a:r>
            <a:r>
              <a:rPr lang="lv-LV" sz="1200" dirty="0">
                <a:latin typeface="Verdana" panose="020B0604030504040204" pitchFamily="34" charset="0"/>
              </a:rPr>
              <a:t> </a:t>
            </a:r>
            <a:r>
              <a:rPr lang="en-US" sz="1200" b="1" dirty="0" smtClean="0">
                <a:latin typeface="Verdana" panose="020B0604030504040204" pitchFamily="34" charset="0"/>
              </a:rPr>
              <a:t>54 </a:t>
            </a:r>
            <a:r>
              <a:rPr lang="en-US" sz="1200" b="1" dirty="0" err="1" smtClean="0">
                <a:latin typeface="Verdana" panose="020B0604030504040204" pitchFamily="34" charset="0"/>
              </a:rPr>
              <a:t>mil.</a:t>
            </a:r>
            <a:r>
              <a:rPr lang="en-US" sz="1200" dirty="0" err="1" smtClean="0">
                <a:latin typeface="Verdana" panose="020B0604030504040204" pitchFamily="34" charset="0"/>
              </a:rPr>
              <a:t>euro</a:t>
            </a:r>
            <a:r>
              <a:rPr dirty="0"/>
              <a:t/>
            </a:r>
            <a:br>
              <a:rPr dirty="0"/>
            </a:br>
            <a:r>
              <a:rPr lang="lv-LV" sz="1200" dirty="0" err="1">
                <a:latin typeface="Verdana" panose="020B0604030504040204" pitchFamily="34" charset="0"/>
              </a:rPr>
              <a:t>in</a:t>
            </a:r>
            <a:r>
              <a:rPr lang="lv-LV" sz="1200" dirty="0">
                <a:latin typeface="Verdana" panose="020B0604030504040204" pitchFamily="34" charset="0"/>
              </a:rPr>
              <a:t> </a:t>
            </a:r>
            <a:r>
              <a:rPr lang="lv-LV" sz="1200" dirty="0" smtClean="0">
                <a:latin typeface="Verdana" panose="020B0604030504040204" pitchFamily="34" charset="0"/>
              </a:rPr>
              <a:t>201</a:t>
            </a:r>
            <a:r>
              <a:rPr lang="en-US" sz="1200" dirty="0">
                <a:latin typeface="Verdana" panose="020B0604030504040204" pitchFamily="34" charset="0"/>
              </a:rPr>
              <a:t>7</a:t>
            </a:r>
            <a:r>
              <a:rPr lang="lv-LV" sz="1200" dirty="0" smtClean="0">
                <a:latin typeface="Verdana" panose="020B0604030504040204" pitchFamily="34" charset="0"/>
              </a:rPr>
              <a:t> (</a:t>
            </a:r>
            <a:r>
              <a:rPr lang="en-US" sz="1200" dirty="0" smtClean="0">
                <a:latin typeface="Verdana" panose="020B0604030504040204" pitchFamily="34" charset="0"/>
              </a:rPr>
              <a:t>more than </a:t>
            </a:r>
            <a:r>
              <a:rPr lang="en-US" sz="1200" dirty="0">
                <a:latin typeface="Verdana" panose="020B0604030504040204" pitchFamily="34" charset="0"/>
              </a:rPr>
              <a:t>4</a:t>
            </a:r>
            <a:r>
              <a:rPr lang="en-US" sz="1200" dirty="0" smtClean="0">
                <a:latin typeface="Verdana" panose="020B0604030504040204" pitchFamily="34" charset="0"/>
              </a:rPr>
              <a:t> </a:t>
            </a:r>
            <a:r>
              <a:rPr lang="en-US" sz="1200" dirty="0" err="1" smtClean="0">
                <a:latin typeface="Verdana" panose="020B0604030504040204" pitchFamily="34" charset="0"/>
              </a:rPr>
              <a:t>mil.euro</a:t>
            </a:r>
            <a:r>
              <a:rPr lang="lv-LV" sz="1200" dirty="0" smtClean="0">
                <a:latin typeface="Verdana" panose="020B0604030504040204" pitchFamily="34" charset="0"/>
              </a:rPr>
              <a:t> </a:t>
            </a:r>
            <a:r>
              <a:rPr lang="lv-LV" sz="1200" dirty="0" err="1" smtClean="0">
                <a:latin typeface="Verdana" panose="020B0604030504040204" pitchFamily="34" charset="0"/>
              </a:rPr>
              <a:t>compared</a:t>
            </a:r>
            <a:r>
              <a:rPr lang="lv-LV" sz="1200" dirty="0" smtClean="0">
                <a:latin typeface="Verdana" panose="020B0604030504040204" pitchFamily="34" charset="0"/>
              </a:rPr>
              <a:t> </a:t>
            </a:r>
            <a:r>
              <a:rPr lang="lv-LV" sz="1200" dirty="0">
                <a:latin typeface="Verdana" panose="020B0604030504040204" pitchFamily="34" charset="0"/>
              </a:rPr>
              <a:t>to </a:t>
            </a:r>
            <a:r>
              <a:rPr lang="lv-LV" sz="1200" dirty="0" smtClean="0">
                <a:latin typeface="Verdana" panose="020B0604030504040204" pitchFamily="34" charset="0"/>
              </a:rPr>
              <a:t>201</a:t>
            </a:r>
            <a:r>
              <a:rPr lang="en-US" sz="1200" dirty="0">
                <a:latin typeface="Verdana" panose="020B0604030504040204" pitchFamily="34" charset="0"/>
              </a:rPr>
              <a:t>6</a:t>
            </a:r>
            <a:r>
              <a:rPr lang="lv-LV" sz="1200" dirty="0" smtClean="0">
                <a:latin typeface="Verdana" panose="020B0604030504040204" pitchFamily="34" charset="0"/>
              </a:rPr>
              <a:t>)</a:t>
            </a:r>
            <a:endParaRPr lang="lv-LV" sz="1200" dirty="0">
              <a:latin typeface="Verdana" panose="020B0604030504040204" pitchFamily="34" charset="0"/>
            </a:endParaRPr>
          </a:p>
        </p:txBody>
      </p:sp>
      <p:sp>
        <p:nvSpPr>
          <p:cNvPr id="8" name="Title 1"/>
          <p:cNvSpPr txBox="1">
            <a:spLocks/>
          </p:cNvSpPr>
          <p:nvPr/>
        </p:nvSpPr>
        <p:spPr>
          <a:xfrm>
            <a:off x="2590800" y="209550"/>
            <a:ext cx="6094800" cy="777600"/>
          </a:xfrm>
          <a:prstGeom prst="rect">
            <a:avLst/>
          </a:prstGeom>
        </p:spPr>
        <p:txBody>
          <a:bodyPr vert="horz" lIns="91440" tIns="45720" rIns="91440" bIns="45720" rtlCol="0" anchor="t">
            <a:noAutofit/>
          </a:bodyPr>
          <a:lstStyle/>
          <a:p>
            <a:pPr lvl="0">
              <a:spcBef>
                <a:spcPct val="0"/>
              </a:spcBef>
              <a:defRPr/>
            </a:pPr>
            <a:r>
              <a:rPr lang="en-US" altLang="en-US" sz="2400" b="1" dirty="0">
                <a:latin typeface="Verdana" panose="020B0604030504040204" pitchFamily="34" charset="0"/>
                <a:ea typeface="Verdana" panose="020B0604030504040204" pitchFamily="34" charset="0"/>
                <a:cs typeface="Verdana" panose="020B0604030504040204" pitchFamily="34" charset="0"/>
              </a:rPr>
              <a:t>The yearly increase of the amount of Payment </a:t>
            </a:r>
            <a:r>
              <a:rPr lang="en-US" altLang="en-US" sz="2400" b="1" dirty="0" smtClean="0">
                <a:latin typeface="Verdana" panose="020B0604030504040204" pitchFamily="34" charset="0"/>
                <a:ea typeface="Verdana" panose="020B0604030504040204" pitchFamily="34" charset="0"/>
                <a:cs typeface="Verdana" panose="020B0604030504040204" pitchFamily="34" charset="0"/>
              </a:rPr>
              <a:t>module</a:t>
            </a:r>
            <a:endParaRPr lang="lv-LV" altLang="en-US" sz="2400" b="1" dirty="0">
              <a:latin typeface="Verdana" panose="020B0604030504040204" pitchFamily="34" charset="0"/>
              <a:ea typeface="Verdana" panose="020B0604030504040204" pitchFamily="34" charset="0"/>
              <a:cs typeface="Verdana" panose="020B0604030504040204" pitchFamily="34" charset="0"/>
            </a:endParaRPr>
          </a:p>
        </p:txBody>
      </p:sp>
      <p:sp>
        <p:nvSpPr>
          <p:cNvPr id="29" name="Slide Number Placeholder 5"/>
          <p:cNvSpPr>
            <a:spLocks noGrp="1"/>
          </p:cNvSpPr>
          <p:nvPr>
            <p:ph type="sldNum" sz="quarter" idx="13"/>
          </p:nvPr>
        </p:nvSpPr>
        <p:spPr bwMode="auto">
          <a:xfrm>
            <a:off x="8534400" y="4743450"/>
            <a:ext cx="3048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40509DB-8696-4044-837E-56D6DAF5AC71}" type="slidenum">
              <a:rPr lang="en-US" altLang="en-US" smtClean="0"/>
              <a:pPr/>
              <a:t>9</a:t>
            </a:fld>
            <a:endParaRPr lang="en-GB" altLang="en-US"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23950"/>
            <a:ext cx="5714999" cy="3674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stretch>
            <a:fillRect/>
          </a:stretch>
        </p:blipFill>
        <p:spPr>
          <a:xfrm>
            <a:off x="2667000" y="1046618"/>
            <a:ext cx="5791200" cy="3811132"/>
          </a:xfrm>
          <a:prstGeom prst="rect">
            <a:avLst/>
          </a:prstGeom>
        </p:spPr>
      </p:pic>
    </p:spTree>
    <p:extLst>
      <p:ext uri="{BB962C8B-B14F-4D97-AF65-F5344CB8AC3E}">
        <p14:creationId xmlns:p14="http://schemas.microsoft.com/office/powerpoint/2010/main" val="3525427332"/>
      </p:ext>
    </p:extLst>
  </p:cSld>
  <p:clrMapOvr>
    <a:masterClrMapping/>
  </p:clrMapOvr>
  <mc:AlternateContent xmlns:mc="http://schemas.openxmlformats.org/markup-compatibility/2006" xmlns:p14="http://schemas.microsoft.com/office/powerpoint/2010/main">
    <mc:Choice Requires="p14">
      <p:transition spd="slow" p14:dur="200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11890</TotalTime>
  <Words>2748</Words>
  <Application>Microsoft Office PowerPoint</Application>
  <PresentationFormat>On-screen Show (16:9)</PresentationFormat>
  <Paragraphs>509</Paragraphs>
  <Slides>52</Slides>
  <Notes>52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52</vt:i4>
      </vt:variant>
    </vt:vector>
  </HeadingPairs>
  <TitlesOfParts>
    <vt:vector size="57" baseType="lpstr">
      <vt:lpstr>Arial</vt:lpstr>
      <vt:lpstr>Calibri</vt:lpstr>
      <vt:lpstr>Times New Roman</vt:lpstr>
      <vt:lpstr>Verdana</vt:lpstr>
      <vt:lpstr>Office Theme</vt:lpstr>
      <vt:lpstr>For state institutions and local governments</vt:lpstr>
      <vt:lpstr>PowerPoint Presentation</vt:lpstr>
      <vt:lpstr>What is the payment module and what are it's benefits?</vt:lpstr>
      <vt:lpstr>PowerPoint Presentation</vt:lpstr>
      <vt:lpstr>PowerPoint Presentation</vt:lpstr>
      <vt:lpstr>Payment methods available</vt:lpstr>
      <vt:lpstr>Advantages of the payment module</vt:lpstr>
      <vt:lpstr>Example of the payment module </vt:lpstr>
      <vt:lpstr>PowerPoint Presentation</vt:lpstr>
      <vt:lpstr>PowerPoint Presentation</vt:lpstr>
      <vt:lpstr>What is the functionality of a payment module?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an introduction of payment module works:</vt:lpstr>
      <vt:lpstr>1. Initiation of cooperation</vt:lpstr>
      <vt:lpstr>PowerPoint Presentation</vt:lpstr>
      <vt:lpstr>2. Service card creation</vt:lpstr>
      <vt:lpstr>3. Development*</vt:lpstr>
      <vt:lpstr>4. Accept testing</vt:lpstr>
      <vt:lpstr>5. Signing an acceptance deed</vt:lpstr>
      <vt:lpstr>6. Introduction into products</vt:lpstr>
      <vt:lpstr>7. Maintenance</vt:lpstr>
      <vt:lpstr>PowerPoint Presentation</vt:lpstr>
      <vt:lpstr>PowerPoint Presentation</vt:lpstr>
      <vt:lpstr>Preconditions for implementing credit card payment functionality</vt:lpstr>
      <vt:lpstr>1. Initiation of cooperation </vt:lpstr>
      <vt:lpstr>2. Co-operation agreement </vt:lpstr>
      <vt:lpstr>3. Development </vt:lpstr>
      <vt:lpstr>4. Testing</vt:lpstr>
      <vt:lpstr>5. Introduction into products </vt:lpstr>
      <vt:lpstr>PowerPoint Presentation</vt:lpstr>
      <vt:lpstr>PowerPoint Presentation</vt:lpstr>
      <vt:lpstr>Frequently asked questions</vt:lpstr>
      <vt:lpstr>Find out more:</vt:lpstr>
      <vt:lpstr>PowerPoint Presentation</vt:lpstr>
      <vt:lpstr>For state institutions and local governments</vt:lpstr>
      <vt:lpstr>Portal Latvija.lvservice</vt:lpstr>
      <vt:lpstr>Portal Latvija.lvservice</vt:lpstr>
      <vt:lpstr>Application for card payments</vt:lpstr>
      <vt:lpstr>Application for card payments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Elina</dc:creator>
  <cp:lastModifiedBy>Oļegs Vasitovs</cp:lastModifiedBy>
  <cp:revision>757</cp:revision>
  <cp:lastPrinted>2015-11-04T06:55:28Z</cp:lastPrinted>
  <dcterms:created xsi:type="dcterms:W3CDTF">2006-08-16T00:00:00Z</dcterms:created>
  <dcterms:modified xsi:type="dcterms:W3CDTF">2017-08-21T13:46:58Z</dcterms:modified>
</cp:coreProperties>
</file>