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omments/comment1.xml" ContentType="application/vnd.openxmlformats-officedocument.presentationml.comment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34" r:id="rId2"/>
    <p:sldId id="335" r:id="rId3"/>
    <p:sldId id="293" r:id="rId4"/>
    <p:sldId id="294" r:id="rId5"/>
    <p:sldId id="347" r:id="rId6"/>
    <p:sldId id="377" r:id="rId7"/>
    <p:sldId id="350" r:id="rId8"/>
    <p:sldId id="351" r:id="rId9"/>
    <p:sldId id="352" r:id="rId10"/>
    <p:sldId id="355" r:id="rId11"/>
    <p:sldId id="353" r:id="rId12"/>
    <p:sldId id="354" r:id="rId13"/>
    <p:sldId id="356" r:id="rId14"/>
    <p:sldId id="357" r:id="rId15"/>
    <p:sldId id="359" r:id="rId16"/>
    <p:sldId id="360" r:id="rId17"/>
    <p:sldId id="361" r:id="rId18"/>
    <p:sldId id="362" r:id="rId19"/>
    <p:sldId id="363" r:id="rId20"/>
    <p:sldId id="364" r:id="rId21"/>
    <p:sldId id="365" r:id="rId22"/>
    <p:sldId id="369" r:id="rId23"/>
    <p:sldId id="367" r:id="rId24"/>
    <p:sldId id="370" r:id="rId25"/>
    <p:sldId id="368" r:id="rId26"/>
    <p:sldId id="297" r:id="rId27"/>
    <p:sldId id="298" r:id="rId28"/>
    <p:sldId id="299" r:id="rId29"/>
    <p:sldId id="300" r:id="rId30"/>
    <p:sldId id="301" r:id="rId31"/>
    <p:sldId id="345" r:id="rId32"/>
    <p:sldId id="371" r:id="rId33"/>
    <p:sldId id="372" r:id="rId34"/>
    <p:sldId id="304" r:id="rId35"/>
    <p:sldId id="305" r:id="rId36"/>
    <p:sldId id="307" r:id="rId37"/>
    <p:sldId id="308" r:id="rId38"/>
    <p:sldId id="309" r:id="rId39"/>
    <p:sldId id="310" r:id="rId40"/>
    <p:sldId id="311" r:id="rId41"/>
    <p:sldId id="317" r:id="rId42"/>
    <p:sldId id="373" r:id="rId43"/>
    <p:sldId id="374" r:id="rId44"/>
    <p:sldId id="313" r:id="rId45"/>
    <p:sldId id="375" r:id="rId46"/>
    <p:sldId id="376" r:id="rId47"/>
    <p:sldId id="339" r:id="rId48"/>
    <p:sldId id="344" r:id="rId49"/>
    <p:sldId id="338" r:id="rId50"/>
    <p:sldId id="337" r:id="rId51"/>
    <p:sldId id="336" r:id="rId5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lze Magrica" initials="IM" lastIdx="13" clrIdx="0"/>
  <p:cmAuthor id="1" name="Inga Kovkājeva" initials="IK" lastIdx="27" clrIdx="1">
    <p:extLst/>
  </p:cmAuthor>
  <p:cmAuthor id="2" name="Raivis Vansovičs" initials="RV" lastIdx="39" clrIdx="2"/>
  <p:cmAuthor id="3" name="Oļegs Vasitovs" initials="OV" lastIdx="3" clrIdx="3"/>
  <p:cmAuthor id="4" name="Egita Rudzīte" initials="ER" lastIdx="2" clrIdx="4"/>
  <p:cmAuthor id="5" name="eriks.lapins" initials="e" lastIdx="4"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5E9F"/>
    <a:srgbClr val="297B4B"/>
    <a:srgbClr val="185E1A"/>
    <a:srgbClr val="165618"/>
    <a:srgbClr val="006600"/>
    <a:srgbClr val="A9B1C1"/>
    <a:srgbClr val="CFD7E7"/>
    <a:srgbClr val="A6D8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75" autoAdjust="0"/>
    <p:restoredTop sz="55416" autoAdjust="0"/>
  </p:normalViewPr>
  <p:slideViewPr>
    <p:cSldViewPr>
      <p:cViewPr varScale="1">
        <p:scale>
          <a:sx n="55" d="100"/>
          <a:sy n="55" d="100"/>
        </p:scale>
        <p:origin x="-102" y="-47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GB" sz="1862" b="0" i="0" u="none" strike="noStrike" kern="1200" spc="0" baseline="0">
                <a:solidFill>
                  <a:schemeClr val="tx1">
                    <a:lumMod val="65000"/>
                    <a:lumOff val="35000"/>
                  </a:schemeClr>
                </a:solidFill>
                <a:latin typeface="+mn-lt"/>
                <a:ea typeface="+mn-ea"/>
                <a:cs typeface="+mn-cs"/>
              </a:defRPr>
            </a:pPr>
            <a:r>
              <a:rPr lang="en-GB" sz="1400" b="1"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State</a:t>
            </a:r>
            <a:r>
              <a:rPr lang="en-GB" sz="1400" b="1" baseline="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institutions</a:t>
            </a:r>
            <a:endParaRPr lang="en-GB" sz="1400" b="1"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defRPr lang="en-GB" sz="1862" b="0" i="0" u="none" strike="noStrike" kern="1200" spc="0" baseline="0">
                <a:solidFill>
                  <a:schemeClr val="tx1">
                    <a:lumMod val="65000"/>
                    <a:lumOff val="35000"/>
                  </a:schemeClr>
                </a:solidFill>
                <a:latin typeface="+mn-lt"/>
                <a:ea typeface="+mn-ea"/>
                <a:cs typeface="+mn-cs"/>
              </a:defRPr>
            </a:pPr>
            <a:r>
              <a:rPr lang="en-GB" sz="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(Institutions of direct public administration /Cabinet</a:t>
            </a:r>
            <a:r>
              <a:rPr lang="en-GB" sz="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of Ministers)</a:t>
            </a:r>
            <a:endParaRPr lang="en-GB"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c:rich>
      </c:tx>
      <c:layout>
        <c:manualLayout>
          <c:xMode val="edge"/>
          <c:yMode val="edge"/>
          <c:x val="0.10959809711286088"/>
          <c:y val="2.7525452492596077E-2"/>
        </c:manualLayout>
      </c:layout>
      <c:overlay val="0"/>
      <c:spPr>
        <a:noFill/>
        <a:ln>
          <a:noFill/>
        </a:ln>
        <a:effectLst/>
      </c:spPr>
    </c:title>
    <c:autoTitleDeleted val="0"/>
    <c:plotArea>
      <c:layout/>
      <c:pieChart>
        <c:varyColors val="1"/>
        <c:ser>
          <c:idx val="0"/>
          <c:order val="0"/>
          <c:tx>
            <c:strRef>
              <c:f>Sheet1!$B$1</c:f>
              <c:strCache>
                <c:ptCount val="1"/>
                <c:pt idx="0">
                  <c:v>Valsts iestādes</c:v>
                </c:pt>
              </c:strCache>
            </c:strRef>
          </c:tx>
          <c:dPt>
            <c:idx val="0"/>
            <c:bubble3D val="0"/>
            <c:spPr>
              <a:noFill/>
              <a:ln w="19050">
                <a:solidFill>
                  <a:srgbClr val="3E5E9F"/>
                </a:solidFill>
                <a:prstDash val="dash"/>
              </a:ln>
              <a:effectLst/>
            </c:spPr>
          </c:dPt>
          <c:dPt>
            <c:idx val="1"/>
            <c:bubble3D val="0"/>
            <c:explosion val="12"/>
            <c:spPr>
              <a:solidFill>
                <a:srgbClr val="3E5E9F"/>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numRef>
              <c:f>Sheet1!$A$2:$A$5</c:f>
              <c:numCache>
                <c:formatCode>General</c:formatCode>
                <c:ptCount val="4"/>
              </c:numCache>
            </c:numRef>
          </c:cat>
          <c:val>
            <c:numRef>
              <c:f>Sheet1!$B$2:$B$5</c:f>
              <c:numCache>
                <c:formatCode>General</c:formatCode>
                <c:ptCount val="4"/>
                <c:pt idx="0">
                  <c:v>80</c:v>
                </c:pt>
                <c:pt idx="1">
                  <c:v>21</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lv-LV"/>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400" b="1"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Local governments</a:t>
            </a:r>
          </a:p>
          <a:p>
            <a:pPr>
              <a:defRPr sz="1862" b="0" i="0" u="none" strike="noStrike" kern="1200" spc="0" baseline="0">
                <a:solidFill>
                  <a:schemeClr val="tx1">
                    <a:lumMod val="65000"/>
                    <a:lumOff val="35000"/>
                  </a:schemeClr>
                </a:solidFill>
                <a:latin typeface="+mn-lt"/>
                <a:ea typeface="+mn-ea"/>
                <a:cs typeface="+mn-cs"/>
              </a:defRPr>
            </a:pPr>
            <a:endParaRPr lang="lv-LV" sz="12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defRPr sz="1862" b="0" i="0" u="none" strike="noStrike" kern="1200" spc="0" baseline="0">
                <a:solidFill>
                  <a:schemeClr val="tx1">
                    <a:lumMod val="65000"/>
                    <a:lumOff val="35000"/>
                  </a:schemeClr>
                </a:solidFill>
                <a:latin typeface="+mn-lt"/>
                <a:ea typeface="+mn-ea"/>
                <a:cs typeface="+mn-cs"/>
              </a:defRPr>
            </a:pPr>
            <a:endPar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c:rich>
      </c:tx>
      <c:layout>
        <c:manualLayout>
          <c:xMode val="edge"/>
          <c:yMode val="edge"/>
          <c:x val="0.31427751218597677"/>
          <c:y val="2.3137687378299979E-2"/>
        </c:manualLayout>
      </c:layout>
      <c:overlay val="0"/>
      <c:spPr>
        <a:noFill/>
        <a:ln>
          <a:noFill/>
        </a:ln>
        <a:effectLst/>
      </c:spPr>
    </c:title>
    <c:autoTitleDeleted val="0"/>
    <c:plotArea>
      <c:layout/>
      <c:pieChart>
        <c:varyColors val="1"/>
        <c:ser>
          <c:idx val="0"/>
          <c:order val="0"/>
          <c:tx>
            <c:strRef>
              <c:f>Sheet1!$B$1</c:f>
              <c:strCache>
                <c:ptCount val="1"/>
                <c:pt idx="0">
                  <c:v>Pašvaldības</c:v>
                </c:pt>
              </c:strCache>
            </c:strRef>
          </c:tx>
          <c:dPt>
            <c:idx val="0"/>
            <c:bubble3D val="0"/>
            <c:spPr>
              <a:noFill/>
              <a:ln w="19050">
                <a:solidFill>
                  <a:srgbClr val="3E5E9F"/>
                </a:solidFill>
                <a:prstDash val="dash"/>
              </a:ln>
              <a:effectLst/>
            </c:spPr>
          </c:dPt>
          <c:dPt>
            <c:idx val="1"/>
            <c:bubble3D val="0"/>
            <c:explosion val="12"/>
            <c:spPr>
              <a:solidFill>
                <a:srgbClr val="3E5E9F"/>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numRef>
              <c:f>Sheet1!$A$2:$A$5</c:f>
              <c:numCache>
                <c:formatCode>General</c:formatCode>
                <c:ptCount val="4"/>
              </c:numCache>
            </c:numRef>
          </c:cat>
          <c:val>
            <c:numRef>
              <c:f>Sheet1!$B$2:$B$5</c:f>
              <c:numCache>
                <c:formatCode>General</c:formatCode>
                <c:ptCount val="4"/>
                <c:pt idx="0">
                  <c:v>87</c:v>
                </c:pt>
                <c:pt idx="1">
                  <c:v>32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lv-LV"/>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2" dt="2015-11-11T12:47:42.593" idx="22">
    <p:pos x="6811" y="13"/>
    <p:text>Vladimirs man teica, ka viņa komentāri nav ņemti vērā. Vai tie nav saņemti un tos nosūtīt atkārtoti?</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B23C0F-8A9D-4B36-8ABE-F13C6B70781A}" type="datetimeFigureOut">
              <a:rPr lang="lv-LV" smtClean="0"/>
              <a:pPr/>
              <a:t>2015.12.28.</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lv-LV"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6A59AC-E7A2-4864-B1F5-DE05CC13C6BA}" type="slidenum">
              <a:rPr lang="lv-LV" smtClean="0"/>
              <a:pPr/>
              <a:t>‹#›</a:t>
            </a:fld>
            <a:endParaRPr lang="en-GB" dirty="0"/>
          </a:p>
        </p:txBody>
      </p:sp>
    </p:spTree>
    <p:extLst>
      <p:ext uri="{BB962C8B-B14F-4D97-AF65-F5344CB8AC3E}">
        <p14:creationId xmlns:p14="http://schemas.microsoft.com/office/powerpoint/2010/main" val="1439214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vraa.gov.lv/lv/news/zinu_arhivs/article.php?id=38264)"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vraa.gov.lv/lv/news/zinu_arhivs/article.php?id=38264)"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vvc.gov.lv/export/sites/default/docs/LRTA/MK_Noteikumi/Cab._Reg._No._480_-_Exchange_of_Information_in_the_Single_Service_Portal.doc"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noProof="0" dirty="0" smtClean="0">
                <a:solidFill>
                  <a:schemeClr val="tx1">
                    <a:lumMod val="75000"/>
                    <a:lumOff val="25000"/>
                  </a:schemeClr>
                </a:solidFill>
                <a:latin typeface="Verdana" panose="020B0604030504040204" pitchFamily="34" charset="0"/>
              </a:rPr>
              <a:t>Aim of the informative material "What is State Information System Integrator?" is to provide the employees of state and local</a:t>
            </a:r>
            <a:r>
              <a:rPr lang="en-GB" sz="1200" baseline="0" noProof="0" dirty="0" smtClean="0">
                <a:solidFill>
                  <a:schemeClr val="tx1">
                    <a:lumMod val="75000"/>
                    <a:lumOff val="25000"/>
                  </a:schemeClr>
                </a:solidFill>
                <a:latin typeface="Verdana" panose="020B0604030504040204" pitchFamily="34" charset="0"/>
              </a:rPr>
              <a:t> government institutions</a:t>
            </a:r>
            <a:r>
              <a:rPr lang="en-GB" sz="1200" noProof="0" dirty="0" smtClean="0">
                <a:solidFill>
                  <a:schemeClr val="tx1">
                    <a:lumMod val="75000"/>
                    <a:lumOff val="25000"/>
                  </a:schemeClr>
                </a:solidFill>
                <a:latin typeface="Verdana" panose="020B0604030504040204" pitchFamily="34" charset="0"/>
              </a:rPr>
              <a:t> with a general overview of the possibilities of State Information System Integrator.</a:t>
            </a:r>
            <a:endParaRPr lang="en-GB" noProof="0"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1</a:t>
            </a:fld>
            <a:endParaRPr lang="en-GB" dirty="0"/>
          </a:p>
        </p:txBody>
      </p:sp>
    </p:spTree>
    <p:extLst>
      <p:ext uri="{BB962C8B-B14F-4D97-AF65-F5344CB8AC3E}">
        <p14:creationId xmlns:p14="http://schemas.microsoft.com/office/powerpoint/2010/main" val="2249921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No notes.</a:t>
            </a:r>
            <a:endParaRPr lang="en-GB" noProof="0"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10</a:t>
            </a:fld>
            <a:endParaRPr lang="lv-LV" dirty="0"/>
          </a:p>
        </p:txBody>
      </p:sp>
    </p:spTree>
    <p:extLst>
      <p:ext uri="{BB962C8B-B14F-4D97-AF65-F5344CB8AC3E}">
        <p14:creationId xmlns:p14="http://schemas.microsoft.com/office/powerpoint/2010/main" val="1314023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Data of October, 2015.</a:t>
            </a:r>
            <a:endParaRPr lang="lv-LV"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6A59AC-E7A2-4864-B1F5-DE05CC13C6BA}" type="slidenum">
              <a:rPr lang="lv-LV" smtClean="0"/>
              <a:pPr/>
              <a:t>11</a:t>
            </a:fld>
            <a:endParaRPr lang="en-GB" dirty="0"/>
          </a:p>
        </p:txBody>
      </p:sp>
    </p:spTree>
    <p:extLst>
      <p:ext uri="{BB962C8B-B14F-4D97-AF65-F5344CB8AC3E}">
        <p14:creationId xmlns:p14="http://schemas.microsoft.com/office/powerpoint/2010/main" val="1369751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lv-LV" sz="1200" b="0" dirty="0" smtClean="0"/>
              <a:t>Aditional</a:t>
            </a:r>
            <a:r>
              <a:rPr lang="lv-LV" sz="1200" b="0" baseline="0" dirty="0" smtClean="0"/>
              <a:t> infomation on advantages:</a:t>
            </a:r>
            <a:endParaRPr lang="lv-LV" sz="1200" b="0" dirty="0" smtClean="0"/>
          </a:p>
          <a:p>
            <a:pPr marL="0" indent="0">
              <a:buFontTx/>
              <a:buNone/>
            </a:pPr>
            <a:r>
              <a:rPr lang="en-GB" sz="1200" b="1" noProof="0" dirty="0" smtClean="0"/>
              <a:t>Inhabitants</a:t>
            </a:r>
            <a:r>
              <a:rPr lang="en-GB" noProof="0" dirty="0" smtClean="0"/>
              <a:t> </a:t>
            </a:r>
          </a:p>
          <a:p>
            <a:pPr marL="285750" indent="-285750">
              <a:buFontTx/>
              <a:buChar char="-"/>
            </a:pPr>
            <a:r>
              <a:rPr lang="en-GB" sz="1200" noProof="0" dirty="0" smtClean="0"/>
              <a:t>the less clients need to be "document mailmen" - the law provides that the institutions shall perform direct data exchange without the involvement of a client as much as they can </a:t>
            </a:r>
            <a:r>
              <a:rPr lang="lv-LV" sz="1200" baseline="0" noProof="0" dirty="0" smtClean="0"/>
              <a:t> (</a:t>
            </a:r>
            <a:r>
              <a:rPr lang="en-GB" sz="1200" noProof="0" dirty="0" smtClean="0"/>
              <a:t>Section 54, Paragraph six of the State Administration Structure Law and Regulation No.357 of 13 April 2010  "Procedures by which Institutions Provide Information in Electronic Form when Co-operating, as well as Ensure and Certify the Veracity of such Information"</a:t>
            </a:r>
            <a:r>
              <a:rPr lang="lv-LV" sz="1200" noProof="0" dirty="0" smtClean="0"/>
              <a:t>);</a:t>
            </a:r>
            <a:endParaRPr lang="lv-LV" sz="1200" b="1" noProof="0" dirty="0" smtClean="0"/>
          </a:p>
          <a:p>
            <a:pPr marL="0" indent="0">
              <a:buFontTx/>
              <a:buNone/>
            </a:pPr>
            <a:r>
              <a:rPr lang="en-GB" sz="1200" b="1" noProof="0" dirty="0" smtClean="0"/>
              <a:t>Entrepreneurs</a:t>
            </a:r>
            <a:r>
              <a:rPr lang="en-GB" noProof="0" dirty="0" smtClean="0"/>
              <a:t> </a:t>
            </a:r>
          </a:p>
          <a:p>
            <a:pPr marL="285750" indent="-285750" algn="just">
              <a:buFontTx/>
              <a:buChar char="-"/>
            </a:pPr>
            <a:r>
              <a:rPr lang="en-GB" sz="1200" noProof="0" dirty="0" smtClean="0"/>
              <a:t>if the laws provide for using the data of an institution and the institution has created an appropriate network service in </a:t>
            </a:r>
            <a:r>
              <a:rPr lang="en-GB" sz="1200" noProof="0" dirty="0" err="1" smtClean="0"/>
              <a:t>VISS</a:t>
            </a:r>
            <a:r>
              <a:rPr lang="en-GB" sz="1200" noProof="0" dirty="0" smtClean="0"/>
              <a:t>, the entrepreneur can be the data receiver with the same advantages as state institutions or local governments. For example, SRDA data is received also by credit institutions</a:t>
            </a:r>
            <a:r>
              <a:rPr lang="lv-LV" sz="1200" noProof="0" dirty="0" smtClean="0"/>
              <a:t>.</a:t>
            </a:r>
            <a:endParaRPr lang="en-GB" sz="1200" noProof="0" dirty="0" smtClean="0"/>
          </a:p>
          <a:p>
            <a:pPr marL="0" indent="0">
              <a:buFont typeface="Arial" panose="020B0604020202020204" pitchFamily="34" charset="0"/>
              <a:buNone/>
            </a:pPr>
            <a:endParaRPr lang="en-GB" sz="1200" dirty="0" smtClean="0"/>
          </a:p>
          <a:p>
            <a:endParaRPr lang="en-GB"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12</a:t>
            </a:fld>
            <a:endParaRPr lang="en-GB" dirty="0"/>
          </a:p>
        </p:txBody>
      </p:sp>
    </p:spTree>
    <p:extLst>
      <p:ext uri="{BB962C8B-B14F-4D97-AF65-F5344CB8AC3E}">
        <p14:creationId xmlns:p14="http://schemas.microsoft.com/office/powerpoint/2010/main" val="3002323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noProof="0" dirty="0" smtClean="0">
                <a:solidFill>
                  <a:srgbClr val="FF0000"/>
                </a:solidFill>
              </a:rPr>
              <a:t>There begins the slides about the second exchange type of bulk data exchange - </a:t>
            </a:r>
            <a:r>
              <a:rPr lang="en-GB" sz="1200" noProof="0" dirty="0" err="1" smtClean="0">
                <a:solidFill>
                  <a:srgbClr val="FF0000"/>
                </a:solidFill>
              </a:rPr>
              <a:t>DDN</a:t>
            </a:r>
            <a:r>
              <a:rPr lang="en-GB" sz="1200" noProof="0" dirty="0" smtClean="0">
                <a:solidFill>
                  <a:srgbClr val="FF0000"/>
                </a:solidFill>
              </a:rPr>
              <a:t>. This data exchange type can be used both in state institutions and local governments as well as businesses (an example – </a:t>
            </a:r>
            <a:r>
              <a:rPr lang="en-GB" sz="1200" noProof="0" dirty="0" err="1" smtClean="0">
                <a:solidFill>
                  <a:srgbClr val="FF0000"/>
                </a:solidFill>
              </a:rPr>
              <a:t>Latvenergo</a:t>
            </a:r>
            <a:r>
              <a:rPr lang="en-GB" sz="1200" noProof="0" dirty="0" smtClean="0">
                <a:solidFill>
                  <a:srgbClr val="FF0000"/>
                </a:solidFill>
              </a:rPr>
              <a:t> receives data from local governments in order to perform relief calculations (it can be read about here too </a:t>
            </a:r>
            <a:r>
              <a:rPr lang="en-GB" sz="1200" noProof="0" dirty="0" smtClean="0">
                <a:solidFill>
                  <a:srgbClr val="FF0000"/>
                </a:solidFill>
                <a:hlinkClick r:id="rId3"/>
              </a:rPr>
              <a:t>http://www.vraa.gov.lv/lv/news/zinu_arhivs/article.php?id=38264)</a:t>
            </a:r>
            <a:r>
              <a:rPr lang="en-GB" sz="1200" noProof="0" dirty="0" smtClean="0">
                <a:solidFill>
                  <a:srgbClr val="FF0000"/>
                </a:solidFill>
              </a:rPr>
              <a:t>). 2 </a:t>
            </a:r>
            <a:r>
              <a:rPr lang="en-GB" sz="1200" noProof="0" dirty="0" err="1" smtClean="0">
                <a:solidFill>
                  <a:srgbClr val="FF0000"/>
                </a:solidFill>
              </a:rPr>
              <a:t>DDN</a:t>
            </a:r>
            <a:r>
              <a:rPr lang="en-GB" sz="1200" noProof="0" dirty="0" smtClean="0">
                <a:solidFill>
                  <a:srgbClr val="FF0000"/>
                </a:solidFill>
              </a:rPr>
              <a:t> presentations are sent by e-mail from which to take the information.</a:t>
            </a:r>
          </a:p>
          <a:p>
            <a:endParaRPr lang="en-GB"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13</a:t>
            </a:fld>
            <a:endParaRPr lang="en-GB" dirty="0"/>
          </a:p>
        </p:txBody>
      </p:sp>
    </p:spTree>
    <p:extLst>
      <p:ext uri="{BB962C8B-B14F-4D97-AF65-F5344CB8AC3E}">
        <p14:creationId xmlns:p14="http://schemas.microsoft.com/office/powerpoint/2010/main" val="2273971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200" noProof="0" dirty="0" err="1" smtClean="0"/>
              <a:t>DDN</a:t>
            </a:r>
            <a:r>
              <a:rPr lang="en-GB" sz="1200" noProof="0" dirty="0" smtClean="0"/>
              <a:t> is a State Information System Integrator's shared component</a:t>
            </a:r>
            <a:r>
              <a:rPr lang="en-GB" sz="1200" baseline="0" noProof="0" dirty="0" smtClean="0"/>
              <a:t> that can be used by state institutions, local governments and economic operators (for example – </a:t>
            </a:r>
            <a:r>
              <a:rPr lang="en-GB" sz="1200" baseline="0" noProof="0" dirty="0" err="1" smtClean="0"/>
              <a:t>Latvenergo</a:t>
            </a:r>
            <a:r>
              <a:rPr lang="en-GB" sz="1200" baseline="0" noProof="0" dirty="0" smtClean="0"/>
              <a:t> receives data from local governments to perform calculations for relief (more information:</a:t>
            </a:r>
          </a:p>
          <a:p>
            <a:pPr marL="0" marR="0" indent="0" algn="just" defTabSz="914400" rtl="0" eaLnBrk="1" fontAlgn="auto" latinLnBrk="0" hangingPunct="1">
              <a:lnSpc>
                <a:spcPct val="100000"/>
              </a:lnSpc>
              <a:spcBef>
                <a:spcPts val="0"/>
              </a:spcBef>
              <a:spcAft>
                <a:spcPts val="0"/>
              </a:spcAft>
              <a:buClrTx/>
              <a:buSzTx/>
              <a:buFontTx/>
              <a:buNone/>
              <a:tabLst/>
              <a:defRPr/>
            </a:pPr>
            <a:r>
              <a:rPr lang="en-GB" sz="1200" noProof="0" dirty="0" smtClean="0">
                <a:solidFill>
                  <a:srgbClr val="FF0000"/>
                </a:solidFill>
                <a:hlinkClick r:id="rId3"/>
              </a:rPr>
              <a:t>http://www.vraa.gov.lv/lv/news/zinu_arhivs/article.php?id=38264</a:t>
            </a:r>
            <a:r>
              <a:rPr lang="en-GB" sz="1200" noProof="0" dirty="0" smtClean="0">
                <a:solidFill>
                  <a:srgbClr val="FF0000"/>
                </a:solidFill>
              </a:rPr>
              <a:t>).</a:t>
            </a:r>
            <a:endParaRPr lang="en-GB" sz="1200" noProof="0" dirty="0" smtClean="0"/>
          </a:p>
          <a:p>
            <a:pPr algn="just"/>
            <a:endParaRPr lang="en-GB" sz="1200" noProof="0" dirty="0" smtClean="0"/>
          </a:p>
          <a:p>
            <a:pPr algn="just"/>
            <a:r>
              <a:rPr lang="en-GB" sz="1200" noProof="0" dirty="0" smtClean="0"/>
              <a:t>Information exchange is performed using channels, each of which ensures the transfer of messages from one channel owner to several other members of a channel (</a:t>
            </a:r>
            <a:r>
              <a:rPr lang="en-GB" sz="1200" noProof="0" dirty="0" err="1" smtClean="0"/>
              <a:t>DIK</a:t>
            </a:r>
            <a:r>
              <a:rPr lang="en-GB" sz="1200" noProof="0" dirty="0" smtClean="0"/>
              <a:t> channel) or from several channel members to one channel owner (</a:t>
            </a:r>
            <a:r>
              <a:rPr lang="en-GB" sz="1200" noProof="0" dirty="0" err="1" smtClean="0"/>
              <a:t>DSK</a:t>
            </a:r>
            <a:r>
              <a:rPr lang="en-GB" sz="1200" noProof="0" dirty="0" smtClean="0"/>
              <a:t> channel).</a:t>
            </a:r>
          </a:p>
          <a:p>
            <a:endParaRPr lang="en-GB" dirty="0" smtClean="0"/>
          </a:p>
        </p:txBody>
      </p:sp>
      <p:sp>
        <p:nvSpPr>
          <p:cNvPr id="4" name="Slide Number Placeholder 3"/>
          <p:cNvSpPr>
            <a:spLocks noGrp="1"/>
          </p:cNvSpPr>
          <p:nvPr>
            <p:ph type="sldNum" sz="quarter" idx="10"/>
          </p:nvPr>
        </p:nvSpPr>
        <p:spPr/>
        <p:txBody>
          <a:bodyPr/>
          <a:lstStyle/>
          <a:p>
            <a:fld id="{E06A59AC-E7A2-4864-B1F5-DE05CC13C6BA}" type="slidenum">
              <a:rPr lang="lv-LV" smtClean="0"/>
              <a:pPr/>
              <a:t>14</a:t>
            </a:fld>
            <a:endParaRPr lang="en-GB" dirty="0"/>
          </a:p>
        </p:txBody>
      </p:sp>
    </p:spTree>
    <p:extLst>
      <p:ext uri="{BB962C8B-B14F-4D97-AF65-F5344CB8AC3E}">
        <p14:creationId xmlns:p14="http://schemas.microsoft.com/office/powerpoint/2010/main" val="2508619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smtClean="0"/>
              <a:t>No notes.</a:t>
            </a:r>
          </a:p>
          <a:p>
            <a:pPr marL="0" marR="0" indent="0" algn="l" defTabSz="914400" rtl="0" eaLnBrk="1" fontAlgn="auto" latinLnBrk="0" hangingPunct="1">
              <a:lnSpc>
                <a:spcPct val="100000"/>
              </a:lnSpc>
              <a:spcBef>
                <a:spcPts val="0"/>
              </a:spcBef>
              <a:spcAft>
                <a:spcPts val="0"/>
              </a:spcAft>
              <a:buClrTx/>
              <a:buSzTx/>
              <a:buFontTx/>
              <a:buNone/>
              <a:tabLst/>
              <a:defRPr/>
            </a:pPr>
            <a:endParaRPr lang="lv-LV"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E06A59AC-E7A2-4864-B1F5-DE05CC13C6BA}" type="slidenum">
              <a:rPr lang="lv-LV" smtClean="0"/>
              <a:pPr/>
              <a:t>15</a:t>
            </a:fld>
            <a:endParaRPr lang="lv-LV" dirty="0"/>
          </a:p>
        </p:txBody>
      </p:sp>
    </p:spTree>
    <p:extLst>
      <p:ext uri="{BB962C8B-B14F-4D97-AF65-F5344CB8AC3E}">
        <p14:creationId xmlns:p14="http://schemas.microsoft.com/office/powerpoint/2010/main" val="665704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smtClean="0"/>
              <a:t>No </a:t>
            </a:r>
            <a:r>
              <a:rPr lang="lv-LV" dirty="0" err="1" smtClean="0"/>
              <a:t>notes</a:t>
            </a:r>
            <a:r>
              <a:rPr lang="lv-LV"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lv-LV"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E06A59AC-E7A2-4864-B1F5-DE05CC13C6BA}" type="slidenum">
              <a:rPr lang="lv-LV" smtClean="0"/>
              <a:pPr/>
              <a:t>16</a:t>
            </a:fld>
            <a:endParaRPr lang="lv-LV" dirty="0"/>
          </a:p>
        </p:txBody>
      </p:sp>
    </p:spTree>
    <p:extLst>
      <p:ext uri="{BB962C8B-B14F-4D97-AF65-F5344CB8AC3E}">
        <p14:creationId xmlns:p14="http://schemas.microsoft.com/office/powerpoint/2010/main" val="1877101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No notes.</a:t>
            </a:r>
            <a:endParaRPr lang="en-GB" noProof="0"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17</a:t>
            </a:fld>
            <a:endParaRPr lang="lv-LV" dirty="0"/>
          </a:p>
        </p:txBody>
      </p:sp>
    </p:spTree>
    <p:extLst>
      <p:ext uri="{BB962C8B-B14F-4D97-AF65-F5344CB8AC3E}">
        <p14:creationId xmlns:p14="http://schemas.microsoft.com/office/powerpoint/2010/main" val="3002323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Not only does the document</a:t>
            </a:r>
            <a:r>
              <a:rPr lang="en-GB" baseline="0" noProof="0" dirty="0" smtClean="0"/>
              <a:t> integration environment provide various benefits, its integration will be obligatory for state institutions.</a:t>
            </a:r>
            <a:endParaRPr lang="en-GB" noProof="0"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18</a:t>
            </a:fld>
            <a:endParaRPr lang="en-GB" dirty="0"/>
          </a:p>
        </p:txBody>
      </p:sp>
    </p:spTree>
    <p:extLst>
      <p:ext uri="{BB962C8B-B14F-4D97-AF65-F5344CB8AC3E}">
        <p14:creationId xmlns:p14="http://schemas.microsoft.com/office/powerpoint/2010/main" val="4196359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lv-LV" sz="1200" b="0" dirty="0" smtClean="0"/>
              <a:t>The</a:t>
            </a:r>
            <a:r>
              <a:rPr lang="lv-LV" sz="1200" b="0" baseline="0" dirty="0" smtClean="0"/>
              <a:t> movement of documents without DIE is ensured by e-mail; however, the movement of documents with DIE is more convenient, safer and automated.</a:t>
            </a:r>
            <a:endParaRPr lang="en-GB"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solidFill>
                <a:prstClr val="black"/>
              </a:solidFill>
            </a:endParaRPr>
          </a:p>
          <a:p>
            <a:endParaRPr lang="en-GB"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19</a:t>
            </a:fld>
            <a:endParaRPr lang="en-GB" dirty="0"/>
          </a:p>
        </p:txBody>
      </p:sp>
    </p:spTree>
    <p:extLst>
      <p:ext uri="{BB962C8B-B14F-4D97-AF65-F5344CB8AC3E}">
        <p14:creationId xmlns:p14="http://schemas.microsoft.com/office/powerpoint/2010/main" val="1326931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0" dirty="0" smtClean="0">
                <a:latin typeface="Verdana" panose="020B0604030504040204" pitchFamily="34" charset="0"/>
              </a:rPr>
              <a:t>Take a look at the contents of the presentation. As you can see, the information is divided into three categories:</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R"/>
              <a:tabLst/>
              <a:defRPr/>
            </a:pPr>
            <a:r>
              <a:rPr lang="en-US" sz="1200" noProof="0" dirty="0" smtClean="0">
                <a:latin typeface="Verdana" panose="020B0604030504040204" pitchFamily="34" charset="0"/>
              </a:rPr>
              <a:t>Introduction – overall introduction of VISS</a:t>
            </a:r>
            <a:r>
              <a:rPr lang="lv-LV" sz="1200" noProof="0" dirty="0" smtClean="0">
                <a:latin typeface="Verdana" panose="020B0604030504040204" pitchFamily="34" charset="0"/>
              </a:rPr>
              <a:t>;</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R"/>
              <a:tabLst/>
              <a:defRPr/>
            </a:pPr>
            <a:r>
              <a:rPr lang="en-US" sz="1200" noProof="0" dirty="0" smtClean="0">
                <a:latin typeface="Verdana" panose="020B0604030504040204" pitchFamily="34" charset="0"/>
              </a:rPr>
              <a:t>Possibilities for institutions – practical information on offered services</a:t>
            </a:r>
            <a:r>
              <a:rPr lang="lv-LV" sz="1200" noProof="0" dirty="0" smtClean="0">
                <a:latin typeface="Verdana" panose="020B0604030504040204" pitchFamily="34" charset="0"/>
              </a:rPr>
              <a:t>;</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R"/>
              <a:tabLst/>
              <a:defRPr/>
            </a:pPr>
            <a:r>
              <a:rPr lang="en-US" sz="1200" noProof="0" dirty="0" smtClean="0">
                <a:latin typeface="Verdana" panose="020B0604030504040204" pitchFamily="34" charset="0"/>
              </a:rPr>
              <a:t>Information – external information sources and contacts</a:t>
            </a:r>
            <a:r>
              <a:rPr lang="lv-LV" sz="1200" noProof="0" dirty="0" smtClean="0">
                <a:latin typeface="Verdana" panose="020B0604030504040204" pitchFamily="34" charset="0"/>
              </a:rPr>
              <a:t>.</a:t>
            </a:r>
            <a:endParaRPr lang="en-US" sz="1200" noProof="0" dirty="0" smtClean="0">
              <a:latin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noProof="0" dirty="0" smtClean="0">
              <a:latin typeface="Verdana" panose="020B0604030504040204" pitchFamily="34" charset="0"/>
            </a:endParaRPr>
          </a:p>
        </p:txBody>
      </p:sp>
      <p:sp>
        <p:nvSpPr>
          <p:cNvPr id="4" name="Slide Number Placeholder 3"/>
          <p:cNvSpPr>
            <a:spLocks noGrp="1"/>
          </p:cNvSpPr>
          <p:nvPr>
            <p:ph type="sldNum" sz="quarter" idx="10"/>
          </p:nvPr>
        </p:nvSpPr>
        <p:spPr/>
        <p:txBody>
          <a:bodyPr/>
          <a:lstStyle/>
          <a:p>
            <a:fld id="{E06A59AC-E7A2-4864-B1F5-DE05CC13C6BA}" type="slidenum">
              <a:rPr lang="lv-LV" smtClean="0"/>
              <a:pPr/>
              <a:t>2</a:t>
            </a:fld>
            <a:endParaRPr lang="en-GB" dirty="0"/>
          </a:p>
        </p:txBody>
      </p:sp>
    </p:spTree>
    <p:extLst>
      <p:ext uri="{BB962C8B-B14F-4D97-AF65-F5344CB8AC3E}">
        <p14:creationId xmlns:p14="http://schemas.microsoft.com/office/powerpoint/2010/main" val="3220507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b="0" dirty="0" smtClean="0"/>
              <a:t>No</a:t>
            </a:r>
            <a:r>
              <a:rPr lang="lv-LV" b="0" baseline="0" dirty="0" smtClean="0"/>
              <a:t> notes.</a:t>
            </a:r>
            <a:endParaRPr lang="en-GB" b="0"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20</a:t>
            </a:fld>
            <a:endParaRPr lang="en-GB" dirty="0"/>
          </a:p>
        </p:txBody>
      </p:sp>
    </p:spTree>
    <p:extLst>
      <p:ext uri="{BB962C8B-B14F-4D97-AF65-F5344CB8AC3E}">
        <p14:creationId xmlns:p14="http://schemas.microsoft.com/office/powerpoint/2010/main" val="3033557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lv-LV" dirty="0" smtClean="0"/>
              <a:t>Obligatory</a:t>
            </a:r>
            <a:r>
              <a:rPr lang="lv-LV" baseline="0" dirty="0" smtClean="0"/>
              <a:t> joining in DIE for state institutions, recommended for local governments to be able to use all the benefits of DIE.</a:t>
            </a:r>
            <a:r>
              <a:rPr dirty="0"/>
              <a:t/>
            </a:r>
            <a:br>
              <a:rPr dirty="0"/>
            </a:br>
            <a:endParaRPr lang="en-GB" dirty="0" smtClean="0"/>
          </a:p>
          <a:p>
            <a:pPr marL="342900" lvl="1" indent="-342900">
              <a:buFont typeface="Arial" pitchFamily="34" charset="0"/>
              <a:buChar char="•"/>
            </a:pPr>
            <a:endParaRPr lang="en-GB" dirty="0" smtClean="0"/>
          </a:p>
          <a:p>
            <a:pPr marL="342900" lvl="1" indent="-342900">
              <a:buFont typeface="Arial" pitchFamily="34" charset="0"/>
              <a:buChar char="•"/>
            </a:pPr>
            <a:endParaRPr lang="en-GB" dirty="0" smtClean="0"/>
          </a:p>
          <a:p>
            <a:endParaRPr lang="en-GB" b="1"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21</a:t>
            </a:fld>
            <a:endParaRPr lang="en-GB" dirty="0"/>
          </a:p>
        </p:txBody>
      </p:sp>
    </p:spTree>
    <p:extLst>
      <p:ext uri="{BB962C8B-B14F-4D97-AF65-F5344CB8AC3E}">
        <p14:creationId xmlns:p14="http://schemas.microsoft.com/office/powerpoint/2010/main" val="30335571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lv-LV" sz="1200" dirty="0" smtClean="0">
                <a:solidFill>
                  <a:srgbClr val="FF0000"/>
                </a:solidFill>
              </a:rPr>
              <a:t>No notes.</a:t>
            </a:r>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22</a:t>
            </a:fld>
            <a:endParaRPr lang="lv-LV" dirty="0"/>
          </a:p>
        </p:txBody>
      </p:sp>
    </p:spTree>
    <p:extLst>
      <p:ext uri="{BB962C8B-B14F-4D97-AF65-F5344CB8AC3E}">
        <p14:creationId xmlns:p14="http://schemas.microsoft.com/office/powerpoint/2010/main" val="2700232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noProof="0" dirty="0" smtClean="0">
                <a:solidFill>
                  <a:schemeClr val="tx1"/>
                </a:solidFill>
              </a:rPr>
              <a:t>With the help of DIE</a:t>
            </a:r>
            <a:r>
              <a:rPr lang="lv-LV" sz="1200" noProof="0" dirty="0" smtClean="0">
                <a:solidFill>
                  <a:schemeClr val="tx1"/>
                </a:solidFill>
              </a:rPr>
              <a:t>,</a:t>
            </a:r>
            <a:r>
              <a:rPr lang="en-GB" sz="1200" noProof="0" dirty="0" smtClean="0">
                <a:solidFill>
                  <a:schemeClr val="tx1"/>
                </a:solidFill>
              </a:rPr>
              <a:t> it</a:t>
            </a:r>
            <a:r>
              <a:rPr lang="en-GB" sz="1200" baseline="0" noProof="0" dirty="0" smtClean="0">
                <a:solidFill>
                  <a:schemeClr val="tx1"/>
                </a:solidFill>
              </a:rPr>
              <a:t> is possible to reach the aim – introducing a unified document circulation environment – as well as acquire various benefits (more information in the next slide).</a:t>
            </a:r>
            <a:endParaRPr lang="en-GB" sz="1200" noProof="0" dirty="0" smtClean="0">
              <a:solidFill>
                <a:schemeClr val="tx1"/>
              </a:solidFill>
            </a:endParaRPr>
          </a:p>
        </p:txBody>
      </p:sp>
      <p:sp>
        <p:nvSpPr>
          <p:cNvPr id="4" name="Slide Number Placeholder 3"/>
          <p:cNvSpPr>
            <a:spLocks noGrp="1"/>
          </p:cNvSpPr>
          <p:nvPr>
            <p:ph type="sldNum" sz="quarter" idx="10"/>
          </p:nvPr>
        </p:nvSpPr>
        <p:spPr/>
        <p:txBody>
          <a:bodyPr/>
          <a:lstStyle/>
          <a:p>
            <a:fld id="{E06A59AC-E7A2-4864-B1F5-DE05CC13C6BA}" type="slidenum">
              <a:rPr lang="lv-LV" smtClean="0"/>
              <a:pPr/>
              <a:t>23</a:t>
            </a:fld>
            <a:endParaRPr lang="en-GB" dirty="0"/>
          </a:p>
        </p:txBody>
      </p:sp>
    </p:spTree>
    <p:extLst>
      <p:ext uri="{BB962C8B-B14F-4D97-AF65-F5344CB8AC3E}">
        <p14:creationId xmlns:p14="http://schemas.microsoft.com/office/powerpoint/2010/main" val="26503752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spcAft>
                <a:spcPts val="600"/>
              </a:spcAft>
            </a:pPr>
            <a:r>
              <a:rPr lang="lv-LV" sz="1100" b="1" dirty="0" smtClean="0">
                <a:latin typeface="Verdana" panose="020B0604030504040204" pitchFamily="34" charset="0"/>
              </a:rPr>
              <a:t>Safety</a:t>
            </a:r>
          </a:p>
          <a:p>
            <a:pPr marL="285750" lvl="1" indent="-285750" algn="just">
              <a:buFont typeface="Arial" panose="020B0604020202020204" pitchFamily="34" charset="0"/>
              <a:buChar char="•"/>
            </a:pPr>
            <a:r>
              <a:rPr lang="lv-LV" sz="1100" dirty="0" smtClean="0">
                <a:latin typeface="Verdana" panose="020B0604030504040204" pitchFamily="34" charset="0"/>
              </a:rPr>
              <a:t>Sender's and receiver's authentication</a:t>
            </a:r>
          </a:p>
          <a:p>
            <a:pPr marL="285750" lvl="1" indent="-285750" algn="just">
              <a:buFont typeface="Arial" panose="020B0604020202020204" pitchFamily="34" charset="0"/>
              <a:buChar char="•"/>
            </a:pPr>
            <a:r>
              <a:rPr lang="lv-LV" sz="1100" dirty="0" smtClean="0">
                <a:latin typeface="Verdana" panose="020B0604030504040204" pitchFamily="34" charset="0"/>
              </a:rPr>
              <a:t>Document protection and </a:t>
            </a:r>
            <a:r>
              <a:rPr lang="lv-LV" sz="1100" dirty="0" err="1" smtClean="0">
                <a:latin typeface="Verdana" panose="020B0604030504040204" pitchFamily="34" charset="0"/>
              </a:rPr>
              <a:t>safe</a:t>
            </a:r>
            <a:r>
              <a:rPr lang="lv-LV" sz="1100" dirty="0" smtClean="0">
                <a:latin typeface="Verdana" panose="020B0604030504040204" pitchFamily="34" charset="0"/>
              </a:rPr>
              <a:t> </a:t>
            </a:r>
            <a:r>
              <a:rPr lang="lv-LV" sz="1100" dirty="0" err="1" smtClean="0">
                <a:latin typeface="Verdana" panose="020B0604030504040204" pitchFamily="34" charset="0"/>
              </a:rPr>
              <a:t>transfer</a:t>
            </a:r>
            <a:endParaRPr lang="lv-LV" sz="1100" dirty="0" smtClean="0">
              <a:latin typeface="Verdana" panose="020B0604030504040204" pitchFamily="34" charset="0"/>
            </a:endParaRPr>
          </a:p>
          <a:p>
            <a:pPr marL="285750" lvl="1" indent="-285750" algn="just">
              <a:buFont typeface="Arial" panose="020B0604020202020204" pitchFamily="34" charset="0"/>
              <a:buChar char="•"/>
            </a:pPr>
            <a:r>
              <a:rPr lang="lv-LV" sz="1100" dirty="0" err="1" smtClean="0">
                <a:latin typeface="Verdana" panose="020B0604030504040204" pitchFamily="34" charset="0"/>
              </a:rPr>
              <a:t>Saving</a:t>
            </a:r>
            <a:r>
              <a:rPr lang="lv-LV" sz="1100" baseline="0" dirty="0" smtClean="0">
                <a:latin typeface="Verdana" panose="020B0604030504040204" pitchFamily="34" charset="0"/>
              </a:rPr>
              <a:t> </a:t>
            </a:r>
            <a:r>
              <a:rPr lang="lv-LV" sz="1100" baseline="0" dirty="0" err="1" smtClean="0">
                <a:latin typeface="Verdana" panose="020B0604030504040204" pitchFamily="34" charset="0"/>
              </a:rPr>
              <a:t>proof</a:t>
            </a:r>
            <a:r>
              <a:rPr lang="lv-LV" sz="1100" baseline="0" dirty="0" smtClean="0">
                <a:latin typeface="Verdana" panose="020B0604030504040204" pitchFamily="34" charset="0"/>
              </a:rPr>
              <a:t> </a:t>
            </a:r>
            <a:r>
              <a:rPr lang="lv-LV" sz="1100" baseline="0" dirty="0" err="1" smtClean="0">
                <a:latin typeface="Verdana" panose="020B0604030504040204" pitchFamily="34" charset="0"/>
              </a:rPr>
              <a:t>on</a:t>
            </a:r>
            <a:r>
              <a:rPr lang="lv-LV" sz="1100" baseline="0" dirty="0" smtClean="0">
                <a:latin typeface="Verdana" panose="020B0604030504040204" pitchFamily="34" charset="0"/>
              </a:rPr>
              <a:t> </a:t>
            </a:r>
            <a:r>
              <a:rPr lang="lv-LV" sz="1100" baseline="0" dirty="0" err="1" smtClean="0">
                <a:latin typeface="Verdana" panose="020B0604030504040204" pitchFamily="34" charset="0"/>
              </a:rPr>
              <a:t>the</a:t>
            </a:r>
            <a:r>
              <a:rPr lang="lv-LV" sz="1100" baseline="0" dirty="0" smtClean="0">
                <a:latin typeface="Verdana" panose="020B0604030504040204" pitchFamily="34" charset="0"/>
              </a:rPr>
              <a:t> </a:t>
            </a:r>
            <a:r>
              <a:rPr lang="lv-LV" sz="1100" baseline="0" dirty="0" err="1" smtClean="0">
                <a:latin typeface="Verdana" panose="020B0604030504040204" pitchFamily="34" charset="0"/>
              </a:rPr>
              <a:t>fact</a:t>
            </a:r>
            <a:r>
              <a:rPr lang="lv-LV" sz="1100" baseline="0" dirty="0" smtClean="0">
                <a:latin typeface="Verdana" panose="020B0604030504040204" pitchFamily="34" charset="0"/>
              </a:rPr>
              <a:t> </a:t>
            </a:r>
            <a:r>
              <a:rPr lang="lv-LV" sz="1100" baseline="0" dirty="0" err="1" smtClean="0">
                <a:latin typeface="Verdana" panose="020B0604030504040204" pitchFamily="34" charset="0"/>
              </a:rPr>
              <a:t>of</a:t>
            </a:r>
            <a:r>
              <a:rPr lang="lv-LV" sz="1100" baseline="0" dirty="0" smtClean="0">
                <a:latin typeface="Verdana" panose="020B0604030504040204" pitchFamily="34" charset="0"/>
              </a:rPr>
              <a:t> </a:t>
            </a:r>
            <a:r>
              <a:rPr lang="lv-LV" sz="1100" baseline="0" dirty="0" err="1" smtClean="0">
                <a:latin typeface="Verdana" panose="020B0604030504040204" pitchFamily="34" charset="0"/>
              </a:rPr>
              <a:t>sending</a:t>
            </a:r>
            <a:r>
              <a:rPr lang="lv-LV" sz="1100" baseline="0" dirty="0" smtClean="0">
                <a:latin typeface="Verdana" panose="020B0604030504040204" pitchFamily="34" charset="0"/>
              </a:rPr>
              <a:t> </a:t>
            </a:r>
            <a:r>
              <a:rPr lang="lv-LV" sz="1100" baseline="0" dirty="0" err="1" smtClean="0">
                <a:latin typeface="Verdana" panose="020B0604030504040204" pitchFamily="34" charset="0"/>
              </a:rPr>
              <a:t>and</a:t>
            </a:r>
            <a:r>
              <a:rPr lang="lv-LV" sz="1100" baseline="0" dirty="0" smtClean="0">
                <a:latin typeface="Verdana" panose="020B0604030504040204" pitchFamily="34" charset="0"/>
              </a:rPr>
              <a:t> </a:t>
            </a:r>
            <a:r>
              <a:rPr lang="lv-LV" sz="1100" baseline="0" dirty="0" err="1" smtClean="0">
                <a:latin typeface="Verdana" panose="020B0604030504040204" pitchFamily="34" charset="0"/>
              </a:rPr>
              <a:t>receiving</a:t>
            </a:r>
            <a:endParaRPr lang="lv-LV" sz="1100" dirty="0" smtClean="0">
              <a:latin typeface="Verdana" panose="020B0604030504040204" pitchFamily="34" charset="0"/>
            </a:endParaRPr>
          </a:p>
          <a:p>
            <a:pPr marL="285750" lvl="1" indent="-285750" algn="just">
              <a:spcAft>
                <a:spcPts val="600"/>
              </a:spcAft>
              <a:buFont typeface="Arial" panose="020B0604020202020204" pitchFamily="34" charset="0"/>
              <a:buChar char="•"/>
            </a:pPr>
            <a:r>
              <a:rPr lang="lv-LV" sz="1100" dirty="0" smtClean="0">
                <a:latin typeface="Verdana" panose="020B0604030504040204" pitchFamily="34" charset="0"/>
              </a:rPr>
              <a:t>Traceability during the process of transportation</a:t>
            </a:r>
          </a:p>
          <a:p>
            <a:pPr lvl="0" algn="just">
              <a:spcAft>
                <a:spcPts val="600"/>
              </a:spcAft>
            </a:pPr>
            <a:r>
              <a:rPr lang="lv-LV" sz="1100" b="1" dirty="0" smtClean="0">
                <a:latin typeface="Verdana" panose="020B0604030504040204" pitchFamily="34" charset="0"/>
              </a:rPr>
              <a:t>Automation </a:t>
            </a:r>
          </a:p>
          <a:p>
            <a:pPr marL="285750" lvl="1" indent="-285750" algn="just">
              <a:buFont typeface="Arial" panose="020B0604020202020204" pitchFamily="34" charset="0"/>
              <a:buChar char="•"/>
            </a:pPr>
            <a:r>
              <a:rPr lang="lv-LV" sz="1100" dirty="0" smtClean="0">
                <a:latin typeface="Verdana" panose="020B0604030504040204" pitchFamily="34" charset="0"/>
              </a:rPr>
              <a:t>Guaranteed delivery</a:t>
            </a:r>
          </a:p>
          <a:p>
            <a:pPr marL="285750" lvl="1" indent="-285750" algn="just">
              <a:buFont typeface="Arial" panose="020B0604020202020204" pitchFamily="34" charset="0"/>
              <a:buChar char="•"/>
            </a:pPr>
            <a:r>
              <a:rPr lang="lv-LV" sz="1100" dirty="0" smtClean="0">
                <a:latin typeface="Verdana" panose="020B0604030504040204" pitchFamily="34" charset="0"/>
              </a:rPr>
              <a:t>Document in the record keeping system "enters" automatically</a:t>
            </a:r>
          </a:p>
          <a:p>
            <a:pPr marL="285750" lvl="1" indent="-285750" algn="just">
              <a:buFont typeface="Arial" panose="020B0604020202020204" pitchFamily="34" charset="0"/>
              <a:buChar char="•"/>
            </a:pPr>
            <a:r>
              <a:rPr lang="lv-LV" sz="1100" dirty="0" smtClean="0">
                <a:latin typeface="Verdana" panose="020B0604030504040204" pitchFamily="34" charset="0"/>
              </a:rPr>
              <a:t>Automatic document processing feature</a:t>
            </a:r>
          </a:p>
          <a:p>
            <a:pPr marL="285750" lvl="1" indent="-285750" algn="just">
              <a:buFont typeface="Arial" panose="020B0604020202020204" pitchFamily="34" charset="0"/>
              <a:buChar char="•"/>
            </a:pPr>
            <a:r>
              <a:rPr lang="lv-LV" sz="1100" dirty="0" smtClean="0">
                <a:latin typeface="Verdana" panose="020B0604030504040204" pitchFamily="34" charset="0"/>
              </a:rPr>
              <a:t>Reduced repeated data input thus the number of mistakes </a:t>
            </a:r>
          </a:p>
          <a:p>
            <a:pPr marL="285750" lvl="1" indent="-285750" algn="just">
              <a:spcAft>
                <a:spcPts val="600"/>
              </a:spcAft>
              <a:buFont typeface="Arial" panose="020B0604020202020204" pitchFamily="34" charset="0"/>
              <a:buChar char="•"/>
            </a:pPr>
            <a:r>
              <a:rPr lang="lv-LV" sz="1100" dirty="0" smtClean="0">
                <a:latin typeface="Verdana" panose="020B0604030504040204" pitchFamily="34" charset="0"/>
              </a:rPr>
              <a:t>Higher data quality</a:t>
            </a:r>
          </a:p>
          <a:p>
            <a:pPr lvl="0" algn="just">
              <a:spcAft>
                <a:spcPts val="600"/>
              </a:spcAft>
            </a:pPr>
            <a:r>
              <a:rPr lang="lv-LV" sz="1100" b="1" dirty="0" smtClean="0">
                <a:latin typeface="Verdana" panose="020B0604030504040204" pitchFamily="34" charset="0"/>
              </a:rPr>
              <a:t>Convenience</a:t>
            </a:r>
            <a:endParaRPr lang="en-GB" sz="1100" dirty="0" smtClean="0">
              <a:latin typeface="Verdana" panose="020B0604030504040204" pitchFamily="34" charset="0"/>
              <a:ea typeface="Verdana" panose="020B0604030504040204" pitchFamily="34" charset="0"/>
              <a:cs typeface="Verdana" panose="020B0604030504040204" pitchFamily="34" charset="0"/>
            </a:endParaRPr>
          </a:p>
          <a:p>
            <a:pPr marL="285750" lvl="1" indent="-285750" algn="just">
              <a:buFont typeface="Arial" panose="020B0604020202020204" pitchFamily="34" charset="0"/>
              <a:buChar char="•"/>
            </a:pPr>
            <a:r>
              <a:rPr lang="lv-LV" sz="1100" dirty="0" smtClean="0">
                <a:latin typeface="Verdana" panose="020B0604030504040204" pitchFamily="34" charset="0"/>
              </a:rPr>
              <a:t>Unified data exchange format</a:t>
            </a:r>
          </a:p>
          <a:p>
            <a:pPr marL="285750" lvl="1" indent="-285750" algn="just">
              <a:spcAft>
                <a:spcPts val="600"/>
              </a:spcAft>
              <a:buFont typeface="Arial" panose="020B0604020202020204" pitchFamily="34" charset="0"/>
              <a:buChar char="•"/>
            </a:pPr>
            <a:r>
              <a:rPr lang="lv-LV" sz="1100" dirty="0" smtClean="0">
                <a:latin typeface="Verdana" panose="020B0604030504040204" pitchFamily="34" charset="0"/>
              </a:rPr>
              <a:t>Unified addressee catalogue</a:t>
            </a:r>
          </a:p>
          <a:p>
            <a:pPr lvl="0" algn="just">
              <a:spcAft>
                <a:spcPts val="600"/>
              </a:spcAft>
            </a:pPr>
            <a:r>
              <a:rPr lang="lv-LV" sz="1100" b="1" dirty="0" smtClean="0">
                <a:latin typeface="Verdana" panose="020B0604030504040204" pitchFamily="34" charset="0"/>
              </a:rPr>
              <a:t>Speed</a:t>
            </a:r>
            <a:endParaRPr lang="en-GB" sz="1100" dirty="0" smtClean="0">
              <a:latin typeface="Verdana" panose="020B0604030504040204" pitchFamily="34" charset="0"/>
              <a:ea typeface="Verdana" panose="020B0604030504040204" pitchFamily="34" charset="0"/>
              <a:cs typeface="Verdana" panose="020B0604030504040204" pitchFamily="34" charset="0"/>
            </a:endParaRPr>
          </a:p>
          <a:p>
            <a:pPr marL="285750" lvl="1" indent="-285750" algn="just">
              <a:buFont typeface="Arial" panose="020B0604020202020204" pitchFamily="34" charset="0"/>
              <a:buChar char="•"/>
            </a:pPr>
            <a:r>
              <a:rPr lang="lv-LV" sz="1100" dirty="0" smtClean="0">
                <a:latin typeface="Verdana" panose="020B0604030504040204" pitchFamily="34" charset="0"/>
              </a:rPr>
              <a:t>Reduced document circulation speed from 3 days to 3 seconds (sending speed is </a:t>
            </a:r>
            <a:r>
              <a:rPr lang="lv-LV" sz="1100" dirty="0" err="1" smtClean="0">
                <a:latin typeface="Verdana" panose="020B0604030504040204" pitchFamily="34" charset="0"/>
              </a:rPr>
              <a:t>equivalent</a:t>
            </a:r>
            <a:r>
              <a:rPr lang="lv-LV" sz="1100" dirty="0" smtClean="0">
                <a:latin typeface="Verdana" panose="020B0604030504040204" pitchFamily="34" charset="0"/>
              </a:rPr>
              <a:t> to </a:t>
            </a:r>
            <a:r>
              <a:rPr lang="lv-LV" sz="1100" dirty="0" err="1" smtClean="0">
                <a:latin typeface="Verdana" panose="020B0604030504040204" pitchFamily="34" charset="0"/>
              </a:rPr>
              <a:t>that</a:t>
            </a:r>
            <a:r>
              <a:rPr lang="lv-LV" sz="1100" dirty="0" smtClean="0">
                <a:latin typeface="Verdana" panose="020B0604030504040204" pitchFamily="34" charset="0"/>
              </a:rPr>
              <a:t> </a:t>
            </a:r>
            <a:r>
              <a:rPr lang="lv-LV" sz="1100" dirty="0" err="1" smtClean="0">
                <a:latin typeface="Verdana" panose="020B0604030504040204" pitchFamily="34" charset="0"/>
              </a:rPr>
              <a:t>of</a:t>
            </a:r>
            <a:r>
              <a:rPr lang="lv-LV" sz="1100" dirty="0" smtClean="0">
                <a:latin typeface="Verdana" panose="020B0604030504040204" pitchFamily="34" charset="0"/>
              </a:rPr>
              <a:t> e-mail sending</a:t>
            </a:r>
          </a:p>
          <a:p>
            <a:pPr marL="0" indent="0">
              <a:buFont typeface="Arial" panose="020B0604020202020204" pitchFamily="34" charset="0"/>
              <a:buNone/>
            </a:pPr>
            <a:r>
              <a:rPr lang="lv-LV" sz="1200" kern="0" dirty="0" err="1" smtClean="0">
                <a:solidFill>
                  <a:schemeClr val="tx1"/>
                </a:solidFill>
              </a:rPr>
              <a:t>As</a:t>
            </a:r>
            <a:r>
              <a:rPr lang="lv-LV" sz="1200" kern="0" dirty="0" smtClean="0">
                <a:solidFill>
                  <a:schemeClr val="tx1"/>
                </a:solidFill>
              </a:rPr>
              <a:t> </a:t>
            </a:r>
            <a:r>
              <a:rPr lang="lv-LV" sz="1200" kern="0" dirty="0" err="1" smtClean="0">
                <a:solidFill>
                  <a:schemeClr val="tx1"/>
                </a:solidFill>
              </a:rPr>
              <a:t>well</a:t>
            </a:r>
            <a:r>
              <a:rPr lang="lv-LV" sz="1200" kern="0" dirty="0" smtClean="0">
                <a:solidFill>
                  <a:schemeClr val="tx1"/>
                </a:solidFill>
              </a:rPr>
              <a:t> </a:t>
            </a:r>
            <a:r>
              <a:rPr lang="lv-LV" sz="1200" kern="0" dirty="0" err="1" smtClean="0">
                <a:solidFill>
                  <a:schemeClr val="tx1"/>
                </a:solidFill>
              </a:rPr>
              <a:t>as</a:t>
            </a:r>
            <a:r>
              <a:rPr lang="lv-LV" sz="1200" kern="0" dirty="0" smtClean="0">
                <a:solidFill>
                  <a:schemeClr val="tx1"/>
                </a:solidFill>
              </a:rPr>
              <a:t> </a:t>
            </a:r>
            <a:r>
              <a:rPr lang="lv-LV" sz="1200" kern="0" dirty="0" err="1" smtClean="0">
                <a:solidFill>
                  <a:schemeClr val="tx1"/>
                </a:solidFill>
              </a:rPr>
              <a:t>savings</a:t>
            </a:r>
            <a:r>
              <a:rPr lang="lv-LV" sz="1200" kern="0" dirty="0" smtClean="0">
                <a:solidFill>
                  <a:schemeClr val="tx1"/>
                </a:solidFill>
              </a:rPr>
              <a:t> </a:t>
            </a:r>
            <a:r>
              <a:rPr lang="lv-LV" sz="1200" kern="0" dirty="0" err="1" smtClean="0">
                <a:solidFill>
                  <a:schemeClr val="tx1"/>
                </a:solidFill>
              </a:rPr>
              <a:t>on</a:t>
            </a:r>
            <a:r>
              <a:rPr lang="lv-LV" sz="1200" kern="0" dirty="0" smtClean="0">
                <a:solidFill>
                  <a:schemeClr val="tx1"/>
                </a:solidFill>
              </a:rPr>
              <a:t> paper,</a:t>
            </a:r>
            <a:r>
              <a:rPr lang="lv-LV" sz="1200" kern="0" baseline="0" dirty="0" smtClean="0">
                <a:solidFill>
                  <a:schemeClr val="tx1"/>
                </a:solidFill>
              </a:rPr>
              <a:t> </a:t>
            </a:r>
            <a:r>
              <a:rPr lang="lv-LV" sz="1200" kern="0" dirty="0" err="1" smtClean="0">
                <a:solidFill>
                  <a:schemeClr val="tx1"/>
                </a:solidFill>
              </a:rPr>
              <a:t>office</a:t>
            </a:r>
            <a:r>
              <a:rPr lang="lv-LV" sz="1200" kern="0" dirty="0" smtClean="0">
                <a:solidFill>
                  <a:schemeClr val="tx1"/>
                </a:solidFill>
              </a:rPr>
              <a:t> </a:t>
            </a:r>
            <a:r>
              <a:rPr lang="lv-LV" sz="1200" kern="0" dirty="0" err="1" smtClean="0">
                <a:solidFill>
                  <a:schemeClr val="tx1"/>
                </a:solidFill>
              </a:rPr>
              <a:t>machinery</a:t>
            </a:r>
            <a:r>
              <a:rPr lang="lv-LV" sz="1200" kern="0" dirty="0" smtClean="0">
                <a:solidFill>
                  <a:schemeClr val="tx1"/>
                </a:solidFill>
              </a:rPr>
              <a:t> </a:t>
            </a:r>
            <a:r>
              <a:rPr lang="lv-LV" sz="1200" kern="0" dirty="0" err="1" smtClean="0">
                <a:solidFill>
                  <a:schemeClr val="tx1"/>
                </a:solidFill>
              </a:rPr>
              <a:t>and</a:t>
            </a:r>
            <a:r>
              <a:rPr lang="lv-LV" sz="1200" kern="0" dirty="0" smtClean="0">
                <a:solidFill>
                  <a:schemeClr val="tx1"/>
                </a:solidFill>
              </a:rPr>
              <a:t> courrier expenses.</a:t>
            </a:r>
            <a:endParaRPr lang="en-GB" sz="1200" kern="0" dirty="0" smtClean="0">
              <a:solidFill>
                <a:schemeClr val="tx1"/>
              </a:solidFill>
            </a:endParaRPr>
          </a:p>
        </p:txBody>
      </p:sp>
      <p:sp>
        <p:nvSpPr>
          <p:cNvPr id="4" name="Slide Number Placeholder 3"/>
          <p:cNvSpPr>
            <a:spLocks noGrp="1"/>
          </p:cNvSpPr>
          <p:nvPr>
            <p:ph type="sldNum" sz="quarter" idx="10"/>
          </p:nvPr>
        </p:nvSpPr>
        <p:spPr/>
        <p:txBody>
          <a:bodyPr/>
          <a:lstStyle/>
          <a:p>
            <a:fld id="{E06A59AC-E7A2-4864-B1F5-DE05CC13C6BA}" type="slidenum">
              <a:rPr lang="lv-LV" smtClean="0"/>
              <a:pPr/>
              <a:t>24</a:t>
            </a:fld>
            <a:endParaRPr lang="lv-LV" dirty="0"/>
          </a:p>
        </p:txBody>
      </p:sp>
    </p:spTree>
    <p:extLst>
      <p:ext uri="{BB962C8B-B14F-4D97-AF65-F5344CB8AC3E}">
        <p14:creationId xmlns:p14="http://schemas.microsoft.com/office/powerpoint/2010/main" val="30756773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No notes.</a:t>
            </a:r>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25</a:t>
            </a:fld>
            <a:endParaRPr lang="en-GB" dirty="0"/>
          </a:p>
        </p:txBody>
      </p:sp>
    </p:spTree>
    <p:extLst>
      <p:ext uri="{BB962C8B-B14F-4D97-AF65-F5344CB8AC3E}">
        <p14:creationId xmlns:p14="http://schemas.microsoft.com/office/powerpoint/2010/main" val="32205074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As it has been mentioned at the beginning of the presentation, on Latvija.lv there is a public service directory with </a:t>
            </a:r>
            <a:r>
              <a:rPr lang="en-GB" sz="1200" noProof="0" dirty="0" smtClean="0">
                <a:solidFill>
                  <a:schemeClr val="tx1">
                    <a:lumMod val="75000"/>
                    <a:lumOff val="25000"/>
                  </a:schemeClr>
                </a:solidFill>
                <a:latin typeface="Verdana" panose="020B0604030504040204" pitchFamily="34" charset="0"/>
              </a:rPr>
              <a:t>more than 2200 descriptions of public services provided by state and local governmen</a:t>
            </a:r>
            <a:r>
              <a:rPr lang="lv-LV" sz="1200" noProof="0" dirty="0" smtClean="0">
                <a:solidFill>
                  <a:schemeClr val="tx1">
                    <a:lumMod val="75000"/>
                    <a:lumOff val="25000"/>
                  </a:schemeClr>
                </a:solidFill>
                <a:latin typeface="Verdana" panose="020B0604030504040204" pitchFamily="34" charset="0"/>
              </a:rPr>
              <a:t>t</a:t>
            </a:r>
            <a:r>
              <a:rPr lang="en-GB" sz="1200" noProof="0" dirty="0" smtClean="0">
                <a:solidFill>
                  <a:schemeClr val="tx1">
                    <a:lumMod val="75000"/>
                    <a:lumOff val="25000"/>
                  </a:schemeClr>
                </a:solidFill>
                <a:latin typeface="Verdana" panose="020B0604030504040204" pitchFamily="34" charset="0"/>
              </a:rPr>
              <a:t> institutions.</a:t>
            </a:r>
            <a:r>
              <a:rPr lang="en-GB" noProof="0" dirty="0" smtClean="0"/>
              <a:t> </a:t>
            </a:r>
            <a:endParaRPr lang="en-GB" sz="1200" noProof="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endParaRPr lang="en-GB"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26</a:t>
            </a:fld>
            <a:endParaRPr lang="en-GB" dirty="0"/>
          </a:p>
        </p:txBody>
      </p:sp>
    </p:spTree>
    <p:extLst>
      <p:ext uri="{BB962C8B-B14F-4D97-AF65-F5344CB8AC3E}">
        <p14:creationId xmlns:p14="http://schemas.microsoft.com/office/powerpoint/2010/main" val="23132002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lv-LV" sz="1200" dirty="0" smtClean="0"/>
              <a:t>Everybody knows that state institutions provide many different services to both inhabitants and entrepreneurs. </a:t>
            </a:r>
            <a:r>
              <a:rPr dirty="0" smtClean="0"/>
              <a:t>Institutions provide services according to the tasks and functions assigned thereto.</a:t>
            </a:r>
            <a:r>
              <a:rPr lang="lv-LV" sz="1200" dirty="0" smtClean="0"/>
              <a:t> </a:t>
            </a:r>
          </a:p>
          <a:p>
            <a:pPr marL="171450" indent="-171450">
              <a:buFontTx/>
              <a:buChar char="-"/>
            </a:pPr>
            <a:r>
              <a:rPr lang="lv-LV" sz="1200" dirty="0" smtClean="0"/>
              <a:t>Since the number of institutions and services provided by them is great, in order for inhabitants and entrepreneurs to be able to orient in the assortment better, a single Public Service Depository has been created, providing an opportunity to find all the services provided by the state in a single place by different features:</a:t>
            </a:r>
          </a:p>
          <a:p>
            <a:r>
              <a:rPr lang="en-US" sz="1200" dirty="0" smtClean="0"/>
              <a:t>	</a:t>
            </a:r>
            <a:r>
              <a:rPr dirty="0" smtClean="0"/>
              <a:t>- real life situation;</a:t>
            </a:r>
            <a:r>
              <a:rPr lang="lv-LV" sz="1200" dirty="0" smtClean="0"/>
              <a:t> </a:t>
            </a:r>
          </a:p>
          <a:p>
            <a:r>
              <a:rPr lang="en-US" sz="1200" dirty="0" smtClean="0"/>
              <a:t>	</a:t>
            </a:r>
            <a:r>
              <a:rPr lang="lv-LV" sz="1200" dirty="0" smtClean="0"/>
              <a:t>- institution’s affiliation;</a:t>
            </a:r>
          </a:p>
          <a:p>
            <a:r>
              <a:rPr lang="en-US" sz="1200" dirty="0" smtClean="0"/>
              <a:t>	</a:t>
            </a:r>
            <a:r>
              <a:rPr lang="lv-LV" sz="1200" dirty="0" smtClean="0"/>
              <a:t>- or simply by the name of the service in the search engine.</a:t>
            </a:r>
          </a:p>
          <a:p>
            <a:pPr marL="0" marR="0" indent="0" algn="l" defTabSz="914400" rtl="0" eaLnBrk="1" fontAlgn="auto" latinLnBrk="0" hangingPunct="1">
              <a:lnSpc>
                <a:spcPct val="100000"/>
              </a:lnSpc>
              <a:spcBef>
                <a:spcPts val="0"/>
              </a:spcBef>
              <a:spcAft>
                <a:spcPts val="0"/>
              </a:spcAft>
              <a:buClrTx/>
              <a:buSzTx/>
              <a:buFontTx/>
              <a:buNone/>
              <a:tabLst/>
              <a:defRPr/>
            </a:pPr>
            <a:r>
              <a:rPr lang="lv-LV" sz="1200" dirty="0" smtClean="0">
                <a:solidFill>
                  <a:schemeClr val="bg1"/>
                </a:solidFill>
                <a:latin typeface="Verdana" panose="020B0604030504040204" pitchFamily="34" charset="0"/>
              </a:rPr>
              <a:t>- The Public Service Directory or, as we tend to call it in our everyday life, “PSD” (pursuant to the provisions of the Cabinet of Ministers) must include information on all public services provided in the country.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lv-LV" sz="1200" dirty="0" smtClean="0">
                <a:solidFill>
                  <a:schemeClr val="bg1"/>
                </a:solidFill>
                <a:latin typeface="Verdana" panose="020B0604030504040204" pitchFamily="34" charset="0"/>
              </a:rPr>
              <a:t>For an institution to be able to add the description of a service in the PSD, two steps must be fulfilled:</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lv-LV" sz="1200" baseline="0" dirty="0" smtClean="0">
                <a:solidFill>
                  <a:schemeClr val="bg1"/>
                </a:solidFill>
                <a:latin typeface="Verdana" panose="020B0604030504040204" pitchFamily="34" charset="0"/>
              </a:rPr>
              <a:t>obtaining user rights;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lv-LV" sz="1200" baseline="0" dirty="0" smtClean="0">
                <a:solidFill>
                  <a:schemeClr val="bg1"/>
                </a:solidFill>
                <a:latin typeface="Verdana" panose="020B0604030504040204" pitchFamily="34" charset="0"/>
              </a:rPr>
              <a:t>Preparing a PSD description.</a:t>
            </a:r>
            <a:endParaRPr lang="en-GB"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27</a:t>
            </a:fld>
            <a:endParaRPr lang="en-GB" dirty="0"/>
          </a:p>
        </p:txBody>
      </p:sp>
    </p:spTree>
    <p:extLst>
      <p:ext uri="{BB962C8B-B14F-4D97-AF65-F5344CB8AC3E}">
        <p14:creationId xmlns:p14="http://schemas.microsoft.com/office/powerpoint/2010/main" val="27376344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Here, one example of public service catalogue card. </a:t>
            </a:r>
            <a:endParaRPr lang="en-GB" baseline="0" noProof="0" dirty="0" smtClean="0"/>
          </a:p>
          <a:p>
            <a:pPr marL="228600" indent="-228600">
              <a:buAutoNum type="arabicParenR"/>
            </a:pPr>
            <a:r>
              <a:rPr lang="en-GB" noProof="0" dirty="0" smtClean="0"/>
              <a:t>Simple and clear information.</a:t>
            </a:r>
          </a:p>
          <a:p>
            <a:pPr marL="228600" indent="-228600">
              <a:buAutoNum type="arabicParenR"/>
            </a:pPr>
            <a:r>
              <a:rPr lang="en-GB" noProof="0" dirty="0" smtClean="0"/>
              <a:t>Regularly updated information.</a:t>
            </a:r>
          </a:p>
          <a:p>
            <a:pPr marL="0" indent="0">
              <a:buNone/>
            </a:pPr>
            <a:r>
              <a:rPr lang="en-GB" noProof="0" dirty="0" smtClean="0"/>
              <a:t>Cabinet Regulation </a:t>
            </a:r>
            <a:r>
              <a:rPr lang="en-GB" baseline="0" noProof="0" dirty="0" smtClean="0"/>
              <a:t>«</a:t>
            </a:r>
            <a:r>
              <a:rPr lang="en-GB" sz="1200" b="0" i="0" u="none" strike="noStrike" kern="1200" noProof="0" dirty="0" smtClean="0">
                <a:solidFill>
                  <a:schemeClr val="tx1"/>
                </a:solidFill>
                <a:effectLst/>
                <a:latin typeface="+mn-lt"/>
                <a:ea typeface="+mn-ea"/>
                <a:cs typeface="+mn-cs"/>
                <a:hlinkClick r:id="rId3"/>
              </a:rPr>
              <a:t>Procedures for the Exchange of Information in the Single Service Portal</a:t>
            </a:r>
            <a:r>
              <a:rPr lang="en-GB" sz="1200" b="0" i="0" kern="1200" noProof="0" dirty="0" smtClean="0">
                <a:solidFill>
                  <a:schemeClr val="tx1"/>
                </a:solidFill>
                <a:effectLst/>
                <a:latin typeface="+mn-lt"/>
                <a:ea typeface="+mn-ea"/>
                <a:cs typeface="+mn-cs"/>
              </a:rPr>
              <a:t> </a:t>
            </a:r>
            <a:r>
              <a:rPr lang="en-GB" baseline="0" noProof="0" dirty="0" smtClean="0"/>
              <a:t>» defines the responsibility of state institutions to ensure accurate and current information on the single service portal Latvija.lv – the Ministry has included it into its methods, but it is not yet fully realised (the Law has not been adopted yet).</a:t>
            </a:r>
            <a:endParaRPr lang="en-GB" noProof="0"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28</a:t>
            </a:fld>
            <a:endParaRPr lang="en-GB" dirty="0"/>
          </a:p>
        </p:txBody>
      </p:sp>
    </p:spTree>
    <p:extLst>
      <p:ext uri="{BB962C8B-B14F-4D97-AF65-F5344CB8AC3E}">
        <p14:creationId xmlns:p14="http://schemas.microsoft.com/office/powerpoint/2010/main" val="8741806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The development of e-services is influenced by various aspects, for example, what the target audience (who is end user?) is, what difficulty level and </a:t>
            </a:r>
            <a:r>
              <a:rPr lang="en-GB" noProof="0" dirty="0" err="1" smtClean="0"/>
              <a:t>electronisation</a:t>
            </a:r>
            <a:r>
              <a:rPr lang="en-GB" noProof="0" dirty="0" smtClean="0"/>
              <a:t> level is planned and what the available resources are. </a:t>
            </a:r>
            <a:endParaRPr lang="en-GB" noProof="0"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29</a:t>
            </a:fld>
            <a:endParaRPr lang="en-GB" dirty="0"/>
          </a:p>
        </p:txBody>
      </p:sp>
    </p:spTree>
    <p:extLst>
      <p:ext uri="{BB962C8B-B14F-4D97-AF65-F5344CB8AC3E}">
        <p14:creationId xmlns:p14="http://schemas.microsoft.com/office/powerpoint/2010/main" val="1123652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Before we move on to</a:t>
            </a:r>
            <a:r>
              <a:rPr lang="en-GB" baseline="0" noProof="0" dirty="0" smtClean="0"/>
              <a:t> </a:t>
            </a:r>
            <a:r>
              <a:rPr lang="lv-LV" baseline="0" noProof="0" dirty="0" err="1" smtClean="0"/>
              <a:t>particular</a:t>
            </a:r>
            <a:r>
              <a:rPr lang="en-GB" baseline="0" noProof="0" dirty="0" smtClean="0"/>
              <a:t> services, let us take a look at what </a:t>
            </a:r>
            <a:r>
              <a:rPr lang="en-GB" baseline="0" noProof="0" dirty="0" err="1" smtClean="0"/>
              <a:t>VISS</a:t>
            </a:r>
            <a:r>
              <a:rPr lang="en-GB" baseline="0" noProof="0" dirty="0" smtClean="0"/>
              <a:t> or State Information System Integrator</a:t>
            </a:r>
            <a:r>
              <a:rPr lang="lv-LV" baseline="0" noProof="0" dirty="0" smtClean="0"/>
              <a:t> </a:t>
            </a:r>
            <a:r>
              <a:rPr lang="lv-LV" baseline="0" noProof="0" dirty="0" err="1" smtClean="0"/>
              <a:t>is</a:t>
            </a:r>
            <a:r>
              <a:rPr lang="en-GB" baseline="0" noProof="0" dirty="0" smtClean="0"/>
              <a:t>.</a:t>
            </a:r>
            <a:endParaRPr lang="en-GB" noProof="0"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3</a:t>
            </a:fld>
            <a:endParaRPr lang="en-GB" dirty="0"/>
          </a:p>
        </p:txBody>
      </p:sp>
    </p:spTree>
    <p:extLst>
      <p:ext uri="{BB962C8B-B14F-4D97-AF65-F5344CB8AC3E}">
        <p14:creationId xmlns:p14="http://schemas.microsoft.com/office/powerpoint/2010/main" val="41963594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In terms of target audience, e-services can be divided into three major groups:</a:t>
            </a:r>
          </a:p>
          <a:p>
            <a:pPr marL="228600" indent="-228600">
              <a:buAutoNum type="arabicParenR"/>
            </a:pPr>
            <a:r>
              <a:rPr lang="en-GB" noProof="0" dirty="0" smtClean="0"/>
              <a:t>E-service for inhabitants</a:t>
            </a:r>
            <a:r>
              <a:rPr lang="lv-LV" noProof="0" dirty="0" smtClean="0"/>
              <a:t>;</a:t>
            </a:r>
            <a:endParaRPr lang="en-GB" noProof="0" dirty="0" smtClean="0"/>
          </a:p>
          <a:p>
            <a:pPr marL="228600" indent="-228600">
              <a:buAutoNum type="arabicParenR"/>
            </a:pPr>
            <a:r>
              <a:rPr lang="en-GB" noProof="0" dirty="0" smtClean="0"/>
              <a:t>E-service for companies</a:t>
            </a:r>
            <a:r>
              <a:rPr lang="lv-LV" noProof="0" dirty="0" smtClean="0"/>
              <a:t>;</a:t>
            </a:r>
            <a:endParaRPr lang="en-GB" noProof="0" dirty="0" smtClean="0"/>
          </a:p>
          <a:p>
            <a:pPr marL="228600" indent="-228600">
              <a:buAutoNum type="arabicParenR"/>
            </a:pPr>
            <a:r>
              <a:rPr lang="en-GB" noProof="0" dirty="0" smtClean="0"/>
              <a:t>Interinstitutional e-service. </a:t>
            </a:r>
            <a:endParaRPr lang="en-GB" noProof="0" dirty="0"/>
          </a:p>
        </p:txBody>
      </p:sp>
      <p:sp>
        <p:nvSpPr>
          <p:cNvPr id="4" name="Slide Number Placeholder 3"/>
          <p:cNvSpPr>
            <a:spLocks noGrp="1"/>
          </p:cNvSpPr>
          <p:nvPr>
            <p:ph type="sldNum" sz="quarter" idx="10"/>
          </p:nvPr>
        </p:nvSpPr>
        <p:spPr/>
        <p:txBody>
          <a:bodyPr/>
          <a:lstStyle/>
          <a:p>
            <a:fld id="{E06A59AC-E7A2-4864-B1F5-DE05CC13C6BA}" type="slidenum">
              <a:rPr lang="lv-LV" smtClean="0">
                <a:solidFill>
                  <a:prstClr val="black"/>
                </a:solidFill>
              </a:rPr>
              <a:pPr/>
              <a:t>30</a:t>
            </a:fld>
            <a:endParaRPr lang="en-GB" dirty="0">
              <a:solidFill>
                <a:prstClr val="black"/>
              </a:solidFill>
            </a:endParaRPr>
          </a:p>
        </p:txBody>
      </p:sp>
    </p:spTree>
    <p:extLst>
      <p:ext uri="{BB962C8B-B14F-4D97-AF65-F5344CB8AC3E}">
        <p14:creationId xmlns:p14="http://schemas.microsoft.com/office/powerpoint/2010/main" val="35676034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noProof="0" dirty="0" smtClean="0">
                <a:solidFill>
                  <a:schemeClr val="bg1"/>
                </a:solidFill>
                <a:latin typeface="Verdana" panose="020B0604030504040204" pitchFamily="34" charset="0"/>
              </a:rPr>
              <a:t>Furthermore, there are five e-service "</a:t>
            </a:r>
            <a:r>
              <a:rPr lang="en-GB" sz="1200" b="0" noProof="0" dirty="0" err="1" smtClean="0">
                <a:solidFill>
                  <a:schemeClr val="bg1"/>
                </a:solidFill>
                <a:latin typeface="Verdana" panose="020B0604030504040204" pitchFamily="34" charset="0"/>
              </a:rPr>
              <a:t>electronisation</a:t>
            </a:r>
            <a:r>
              <a:rPr lang="en-GB" sz="1200" b="0" noProof="0" dirty="0" smtClean="0">
                <a:solidFill>
                  <a:schemeClr val="bg1"/>
                </a:solidFill>
                <a:latin typeface="Verdana" panose="020B0604030504040204" pitchFamily="34" charset="0"/>
              </a:rPr>
              <a:t> levels":</a:t>
            </a:r>
          </a:p>
          <a:p>
            <a:r>
              <a:rPr lang="en-GB" sz="1200" b="0" noProof="0" dirty="0" smtClean="0">
                <a:solidFill>
                  <a:schemeClr val="bg1"/>
                </a:solidFill>
                <a:latin typeface="Verdana" panose="020B0604030504040204" pitchFamily="34" charset="0"/>
              </a:rPr>
              <a:t>1) </a:t>
            </a:r>
            <a:r>
              <a:rPr lang="en-GB" sz="1200" b="0" noProof="0" dirty="0" smtClean="0">
                <a:solidFill>
                  <a:schemeClr val="tx1">
                    <a:lumMod val="75000"/>
                    <a:lumOff val="25000"/>
                  </a:schemeClr>
                </a:solidFill>
                <a:latin typeface="Verdana" panose="020B0604030504040204" pitchFamily="34" charset="0"/>
              </a:rPr>
              <a:t>I</a:t>
            </a:r>
            <a:r>
              <a:rPr lang="en-GB" sz="1200" noProof="0" dirty="0" smtClean="0">
                <a:solidFill>
                  <a:schemeClr val="tx1">
                    <a:lumMod val="75000"/>
                    <a:lumOff val="25000"/>
                  </a:schemeClr>
                </a:solidFill>
                <a:latin typeface="Verdana" panose="020B0604030504040204" pitchFamily="34" charset="0"/>
              </a:rPr>
              <a:t>nformation about services is available on the Internet,</a:t>
            </a:r>
          </a:p>
          <a:p>
            <a:r>
              <a:rPr lang="en-GB" sz="1200" noProof="0" dirty="0" smtClean="0">
                <a:solidFill>
                  <a:schemeClr val="tx1">
                    <a:lumMod val="75000"/>
                    <a:lumOff val="25000"/>
                  </a:schemeClr>
                </a:solidFill>
                <a:latin typeface="Verdana" panose="020B0604030504040204" pitchFamily="34" charset="0"/>
              </a:rPr>
              <a:t>2) Blank and document sample download,</a:t>
            </a:r>
          </a:p>
          <a:p>
            <a:r>
              <a:rPr lang="en-GB" sz="1200" noProof="0" dirty="0" smtClean="0">
                <a:solidFill>
                  <a:schemeClr val="tx1">
                    <a:lumMod val="75000"/>
                    <a:lumOff val="25000"/>
                  </a:schemeClr>
                </a:solidFill>
                <a:latin typeface="Verdana" panose="020B0604030504040204" pitchFamily="34" charset="0"/>
              </a:rPr>
              <a:t>3) Electronic</a:t>
            </a:r>
            <a:r>
              <a:rPr lang="en-GB" sz="1200" baseline="0" noProof="0" dirty="0" smtClean="0">
                <a:solidFill>
                  <a:schemeClr val="tx1">
                    <a:lumMod val="75000"/>
                    <a:lumOff val="25000"/>
                  </a:schemeClr>
                </a:solidFill>
                <a:latin typeface="Verdana" panose="020B0604030504040204" pitchFamily="34" charset="0"/>
              </a:rPr>
              <a:t> communication possible (electronic submission of </a:t>
            </a:r>
            <a:r>
              <a:rPr lang="en-GB" sz="1200" noProof="0" dirty="0" smtClean="0">
                <a:solidFill>
                  <a:schemeClr val="tx1">
                    <a:lumMod val="75000"/>
                    <a:lumOff val="25000"/>
                  </a:schemeClr>
                </a:solidFill>
                <a:latin typeface="Verdana" panose="020B0604030504040204" pitchFamily="34" charset="0"/>
              </a:rPr>
              <a:t>client identification, blank and information),</a:t>
            </a:r>
          </a:p>
          <a:p>
            <a:r>
              <a:rPr lang="en-GB" sz="1200" noProof="0" dirty="0" smtClean="0">
                <a:solidFill>
                  <a:schemeClr val="tx1">
                    <a:lumMod val="75000"/>
                    <a:lumOff val="25000"/>
                  </a:schemeClr>
                </a:solidFill>
                <a:latin typeface="Verdana" panose="020B0604030504040204" pitchFamily="34" charset="0"/>
              </a:rPr>
              <a:t>4) Fully electronic service processing, including decision making, informing, payment processing,</a:t>
            </a:r>
          </a:p>
          <a:p>
            <a:r>
              <a:rPr lang="en-GB" sz="1200" noProof="0" dirty="0" smtClean="0">
                <a:solidFill>
                  <a:schemeClr val="tx1">
                    <a:lumMod val="75000"/>
                    <a:lumOff val="25000"/>
                  </a:schemeClr>
                </a:solidFill>
                <a:latin typeface="Verdana" panose="020B0604030504040204" pitchFamily="34" charset="0"/>
              </a:rPr>
              <a:t>5) Interinstitutional</a:t>
            </a:r>
            <a:r>
              <a:rPr lang="en-GB" sz="1200" baseline="0" noProof="0" dirty="0" smtClean="0">
                <a:solidFill>
                  <a:schemeClr val="tx1">
                    <a:lumMod val="75000"/>
                    <a:lumOff val="25000"/>
                  </a:schemeClr>
                </a:solidFill>
                <a:latin typeface="Verdana" panose="020B0604030504040204" pitchFamily="34" charset="0"/>
              </a:rPr>
              <a:t> process without the involvement of the client - </a:t>
            </a:r>
            <a:r>
              <a:rPr lang="en-GB" sz="1200" noProof="0" dirty="0" smtClean="0">
                <a:solidFill>
                  <a:schemeClr val="tx1">
                    <a:lumMod val="75000"/>
                    <a:lumOff val="25000"/>
                  </a:schemeClr>
                </a:solidFill>
                <a:latin typeface="Verdana" panose="020B0604030504040204" pitchFamily="34" charset="0"/>
              </a:rPr>
              <a:t>the data necessary for service provision is obtained without participation of a person by the institution itself.</a:t>
            </a:r>
            <a:endParaRPr lang="en-GB" sz="1200" noProof="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endParaRPr lang="en-GB" sz="12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GB" dirty="0"/>
          </a:p>
        </p:txBody>
      </p:sp>
      <p:sp>
        <p:nvSpPr>
          <p:cNvPr id="4" name="Slide Number Placeholder 3"/>
          <p:cNvSpPr>
            <a:spLocks noGrp="1"/>
          </p:cNvSpPr>
          <p:nvPr>
            <p:ph type="sldNum" sz="quarter" idx="10"/>
          </p:nvPr>
        </p:nvSpPr>
        <p:spPr/>
        <p:txBody>
          <a:bodyPr/>
          <a:lstStyle/>
          <a:p>
            <a:fld id="{E06A59AC-E7A2-4864-B1F5-DE05CC13C6BA}" type="slidenum">
              <a:rPr lang="lv-LV" smtClean="0">
                <a:solidFill>
                  <a:prstClr val="black"/>
                </a:solidFill>
              </a:rPr>
              <a:pPr/>
              <a:t>31</a:t>
            </a:fld>
            <a:endParaRPr lang="en-GB" dirty="0">
              <a:solidFill>
                <a:prstClr val="black"/>
              </a:solidFill>
            </a:endParaRPr>
          </a:p>
        </p:txBody>
      </p:sp>
    </p:spTree>
    <p:extLst>
      <p:ext uri="{BB962C8B-B14F-4D97-AF65-F5344CB8AC3E}">
        <p14:creationId xmlns:p14="http://schemas.microsoft.com/office/powerpoint/2010/main" val="29451194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smtClean="0"/>
              <a:t>No </a:t>
            </a:r>
            <a:r>
              <a:rPr lang="lv-LV" dirty="0" err="1" smtClean="0"/>
              <a:t>notes</a:t>
            </a:r>
            <a:r>
              <a:rPr lang="lv-LV" dirty="0" smtClean="0"/>
              <a:t>.</a:t>
            </a:r>
          </a:p>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32</a:t>
            </a:fld>
            <a:endParaRPr lang="lv-LV" dirty="0"/>
          </a:p>
        </p:txBody>
      </p:sp>
    </p:spTree>
    <p:extLst>
      <p:ext uri="{BB962C8B-B14F-4D97-AF65-F5344CB8AC3E}">
        <p14:creationId xmlns:p14="http://schemas.microsoft.com/office/powerpoint/2010/main" val="40800054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noProof="0" dirty="0" smtClean="0"/>
              <a:t>From the</a:t>
            </a:r>
            <a:r>
              <a:rPr lang="en-GB" altLang="en-US" baseline="0" noProof="0" dirty="0" smtClean="0"/>
              <a:t> point of view of the institution, Latvija.lv is a place for publishing e-services because everything for developing and publishing e-service integration solutions is available. Because of this</a:t>
            </a:r>
            <a:r>
              <a:rPr lang="lv-LV" altLang="en-US" baseline="0" noProof="0" dirty="0" smtClean="0"/>
              <a:t>,</a:t>
            </a:r>
            <a:r>
              <a:rPr lang="en-GB" altLang="en-US" baseline="0" noProof="0" dirty="0" smtClean="0"/>
              <a:t> the institution does not have to make its own portal.</a:t>
            </a:r>
            <a:endParaRPr lang="en-GB" altLang="en-US" noProof="0" dirty="0" smtClean="0"/>
          </a:p>
        </p:txBody>
      </p:sp>
      <p:sp>
        <p:nvSpPr>
          <p:cNvPr id="4" name="Slide Number Placeholder 3"/>
          <p:cNvSpPr>
            <a:spLocks noGrp="1"/>
          </p:cNvSpPr>
          <p:nvPr>
            <p:ph type="sldNum" sz="quarter" idx="10"/>
          </p:nvPr>
        </p:nvSpPr>
        <p:spPr/>
        <p:txBody>
          <a:bodyPr/>
          <a:lstStyle/>
          <a:p>
            <a:fld id="{E06A59AC-E7A2-4864-B1F5-DE05CC13C6BA}" type="slidenum">
              <a:rPr lang="lv-LV" smtClean="0"/>
              <a:pPr/>
              <a:t>33</a:t>
            </a:fld>
            <a:endParaRPr lang="lv-LV" dirty="0"/>
          </a:p>
        </p:txBody>
      </p:sp>
    </p:spTree>
    <p:extLst>
      <p:ext uri="{BB962C8B-B14F-4D97-AF65-F5344CB8AC3E}">
        <p14:creationId xmlns:p14="http://schemas.microsoft.com/office/powerpoint/2010/main" val="20771598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kern="1200" dirty="0" smtClean="0">
                <a:solidFill>
                  <a:schemeClr val="tx1"/>
                </a:solidFill>
                <a:effectLst/>
                <a:latin typeface="+mn-lt"/>
              </a:rPr>
              <a:t>Unified application consist of two processes:</a:t>
            </a:r>
          </a:p>
          <a:p>
            <a:pPr lvl="0"/>
            <a:r>
              <a:rPr lang="lv-LV" sz="1200" kern="1200" dirty="0" smtClean="0">
                <a:solidFill>
                  <a:schemeClr val="tx1"/>
                </a:solidFill>
                <a:effectLst/>
                <a:latin typeface="+mn-lt"/>
              </a:rPr>
              <a:t>1) identification — determination of identity and its verification, i.e., authentication (a check, whether a person who logs in is actually the person he pretends to be);</a:t>
            </a:r>
          </a:p>
          <a:p>
            <a:pPr lvl="0"/>
            <a:r>
              <a:rPr lang="lv-LV" sz="1200" kern="1200" dirty="0" smtClean="0">
                <a:solidFill>
                  <a:schemeClr val="tx1"/>
                </a:solidFill>
                <a:effectLst/>
                <a:latin typeface="+mn-lt"/>
              </a:rPr>
              <a:t>2) authorisation — after successful authentication, the person accesses the information of concern or receives the right to carry out </a:t>
            </a:r>
            <a:r>
              <a:rPr lang="lv-LV" sz="1200" kern="1200" dirty="0" err="1" smtClean="0">
                <a:solidFill>
                  <a:schemeClr val="tx1"/>
                </a:solidFill>
                <a:effectLst/>
                <a:latin typeface="+mn-lt"/>
              </a:rPr>
              <a:t>any</a:t>
            </a:r>
            <a:r>
              <a:rPr lang="lv-LV" sz="1200" kern="1200" dirty="0" smtClean="0">
                <a:solidFill>
                  <a:schemeClr val="tx1"/>
                </a:solidFill>
                <a:effectLst/>
                <a:latin typeface="+mn-lt"/>
              </a:rPr>
              <a:t> </a:t>
            </a:r>
            <a:r>
              <a:rPr lang="lv-LV" sz="1200" kern="1200" dirty="0" err="1" smtClean="0">
                <a:solidFill>
                  <a:schemeClr val="tx1"/>
                </a:solidFill>
                <a:effectLst/>
                <a:latin typeface="+mn-lt"/>
              </a:rPr>
              <a:t>activities</a:t>
            </a:r>
            <a:r>
              <a:rPr lang="lv-LV" sz="1200" kern="1200" dirty="0" smtClean="0">
                <a:solidFill>
                  <a:schemeClr val="tx1"/>
                </a:solidFill>
                <a:effectLst/>
                <a:latin typeface="+mn-lt"/>
              </a:rPr>
              <a:t>. </a:t>
            </a:r>
          </a:p>
          <a:p>
            <a:r>
              <a:rPr dirty="0" smtClean="0"/>
              <a:t>This way a unified application module is useful for solutions to which only identified users are granted access. </a:t>
            </a:r>
            <a:endParaRPr lang="en-GB"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34</a:t>
            </a:fld>
            <a:endParaRPr lang="en-GB" dirty="0"/>
          </a:p>
        </p:txBody>
      </p:sp>
    </p:spTree>
    <p:extLst>
      <p:ext uri="{BB962C8B-B14F-4D97-AF65-F5344CB8AC3E}">
        <p14:creationId xmlns:p14="http://schemas.microsoft.com/office/powerpoint/2010/main" val="11465662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noProof="0" dirty="0" smtClean="0">
                <a:latin typeface="Verdana" panose="020B0604030504040204" pitchFamily="34" charset="0"/>
              </a:rPr>
              <a:t>The institutions can choose which identification</a:t>
            </a:r>
            <a:r>
              <a:rPr lang="en-GB" sz="1200" baseline="0" noProof="0" dirty="0" smtClean="0">
                <a:latin typeface="Verdana" panose="020B0604030504040204" pitchFamily="34" charset="0"/>
              </a:rPr>
              <a:t> provider means are necessary. Commercial banks decide if they want to cooperate. The example depicts six possible </a:t>
            </a:r>
            <a:r>
              <a:rPr lang="lv-LV" sz="1200" baseline="0" noProof="0" dirty="0" smtClean="0">
                <a:latin typeface="Verdana" panose="020B0604030504040204" pitchFamily="34" charset="0"/>
              </a:rPr>
              <a:t>I</a:t>
            </a:r>
            <a:r>
              <a:rPr lang="en-GB" sz="1200" baseline="0" noProof="0" dirty="0" err="1" smtClean="0">
                <a:latin typeface="Verdana" panose="020B0604030504040204" pitchFamily="34" charset="0"/>
              </a:rPr>
              <a:t>nternet</a:t>
            </a:r>
            <a:r>
              <a:rPr lang="en-GB" sz="1200" baseline="0" noProof="0" dirty="0" smtClean="0">
                <a:latin typeface="Verdana" panose="020B0604030504040204" pitchFamily="34" charset="0"/>
              </a:rPr>
              <a:t> banks instead of seven (excluding SEB).</a:t>
            </a:r>
            <a:endParaRPr lang="en-GB" sz="1200" noProof="0" dirty="0" smtClean="0">
              <a:latin typeface="Verdana" panose="020B0604030504040204" pitchFamily="34" charset="0"/>
            </a:endParaRPr>
          </a:p>
        </p:txBody>
      </p:sp>
      <p:sp>
        <p:nvSpPr>
          <p:cNvPr id="4" name="Slide Number Placeholder 3"/>
          <p:cNvSpPr>
            <a:spLocks noGrp="1"/>
          </p:cNvSpPr>
          <p:nvPr>
            <p:ph type="sldNum" sz="quarter" idx="10"/>
          </p:nvPr>
        </p:nvSpPr>
        <p:spPr/>
        <p:txBody>
          <a:bodyPr/>
          <a:lstStyle/>
          <a:p>
            <a:fld id="{E06A59AC-E7A2-4864-B1F5-DE05CC13C6BA}" type="slidenum">
              <a:rPr lang="lv-LV" smtClean="0"/>
              <a:pPr/>
              <a:t>35</a:t>
            </a:fld>
            <a:endParaRPr lang="en-GB" dirty="0"/>
          </a:p>
        </p:txBody>
      </p:sp>
    </p:spTree>
    <p:extLst>
      <p:ext uri="{BB962C8B-B14F-4D97-AF65-F5344CB8AC3E}">
        <p14:creationId xmlns:p14="http://schemas.microsoft.com/office/powerpoint/2010/main" val="18915773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This slide shows five portals with the greatest number of authentications in 2015</a:t>
            </a:r>
            <a:r>
              <a:rPr lang="lv-LV" dirty="0" smtClean="0"/>
              <a:t>.</a:t>
            </a:r>
            <a:r>
              <a:rPr dirty="0" smtClean="0"/>
              <a:t> Ever growing usage indicators is an affirmation </a:t>
            </a:r>
            <a:r>
              <a:rPr lang="lv-LV" dirty="0" smtClean="0"/>
              <a:t>–</a:t>
            </a:r>
            <a:r>
              <a:rPr dirty="0" smtClean="0"/>
              <a:t> </a:t>
            </a:r>
            <a:r>
              <a:rPr lang="lv-LV" dirty="0" smtClean="0"/>
              <a:t>"</a:t>
            </a:r>
            <a:r>
              <a:rPr dirty="0" smtClean="0"/>
              <a:t>the solution works".</a:t>
            </a:r>
            <a:endParaRPr lang="en-GB"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36</a:t>
            </a:fld>
            <a:endParaRPr lang="en-GB" dirty="0"/>
          </a:p>
        </p:txBody>
      </p:sp>
    </p:spTree>
    <p:extLst>
      <p:ext uri="{BB962C8B-B14F-4D97-AF65-F5344CB8AC3E}">
        <p14:creationId xmlns:p14="http://schemas.microsoft.com/office/powerpoint/2010/main" val="31401445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Available on </a:t>
            </a:r>
            <a:r>
              <a:rPr lang="lv-LV" b="1" dirty="0" smtClean="0"/>
              <a:t>26 </a:t>
            </a:r>
            <a:r>
              <a:rPr dirty="0" smtClean="0"/>
              <a:t>portals:</a:t>
            </a:r>
          </a:p>
          <a:p>
            <a:pPr rtl="0" eaLnBrk="1" fontAlgn="auto" latinLnBrk="0" hangingPunct="1"/>
            <a:r>
              <a:rPr lang="lv-LV" sz="1200" b="0" i="0" u="none" strike="noStrike" kern="1200" dirty="0" smtClean="0">
                <a:solidFill>
                  <a:schemeClr val="tx1"/>
                </a:solidFill>
                <a:effectLst/>
                <a:latin typeface="+mn-lt"/>
              </a:rPr>
              <a:t>Portal of services provided by Carnikava County local government</a:t>
            </a:r>
            <a:endParaRPr lang="en-GB" sz="1200" b="0" i="0" u="none" strike="noStrike" kern="1200" dirty="0" smtClean="0">
              <a:solidFill>
                <a:schemeClr val="tx1"/>
              </a:solidFill>
              <a:effectLst/>
              <a:latin typeface="+mn-lt"/>
              <a:ea typeface="+mn-ea"/>
              <a:cs typeface="+mn-cs"/>
            </a:endParaRPr>
          </a:p>
          <a:p>
            <a:pPr rtl="0" eaLnBrk="1" fontAlgn="auto" latinLnBrk="0" hangingPunct="1"/>
            <a:r>
              <a:rPr lang="lv-LV" sz="1200" b="0" i="0" u="none" strike="noStrike" kern="1200" dirty="0" smtClean="0">
                <a:solidFill>
                  <a:schemeClr val="tx1"/>
                </a:solidFill>
                <a:effectLst/>
                <a:latin typeface="+mn-lt"/>
              </a:rPr>
              <a:t>Portal of the Road Traffic Safety Directorate</a:t>
            </a:r>
            <a:endParaRPr lang="en-GB" sz="1200" b="0" i="0" u="none" strike="noStrike" kern="1200" dirty="0" smtClean="0">
              <a:solidFill>
                <a:schemeClr val="tx1"/>
              </a:solidFill>
              <a:effectLst/>
              <a:latin typeface="+mn-lt"/>
              <a:ea typeface="+mn-ea"/>
              <a:cs typeface="+mn-cs"/>
            </a:endParaRPr>
          </a:p>
          <a:p>
            <a:pPr rtl="0" eaLnBrk="1" fontAlgn="t" latinLnBrk="0" hangingPunct="1"/>
            <a:r>
              <a:rPr lang="lv-LV" sz="1200" b="0" i="0" u="none" strike="noStrike" kern="1200" dirty="0" smtClean="0">
                <a:solidFill>
                  <a:schemeClr val="tx1"/>
                </a:solidFill>
                <a:effectLst/>
                <a:latin typeface="+mn-lt"/>
              </a:rPr>
              <a:t>Construction IS of the Ministry of Economics</a:t>
            </a:r>
          </a:p>
          <a:p>
            <a:pPr rtl="0" eaLnBrk="1" fontAlgn="t" latinLnBrk="0" hangingPunct="1"/>
            <a:r>
              <a:rPr lang="lv-LV" sz="1200" b="0" i="0" u="none" strike="noStrike" kern="1200" dirty="0" smtClean="0">
                <a:solidFill>
                  <a:schemeClr val="tx1"/>
                </a:solidFill>
                <a:effectLst/>
                <a:latin typeface="+mn-lt"/>
              </a:rPr>
              <a:t>State Education Information System (VIIS)</a:t>
            </a:r>
            <a:endParaRPr lang="en-GB" sz="1200" b="0" i="0" u="none" strike="noStrike" kern="1200" dirty="0" smtClean="0">
              <a:solidFill>
                <a:schemeClr val="tx1"/>
              </a:solidFill>
              <a:effectLst/>
              <a:latin typeface="+mn-lt"/>
              <a:ea typeface="+mn-ea"/>
              <a:cs typeface="+mn-cs"/>
            </a:endParaRPr>
          </a:p>
          <a:p>
            <a:pPr rtl="0" eaLnBrk="1" fontAlgn="t" latinLnBrk="0" hangingPunct="1"/>
            <a:r>
              <a:rPr lang="lv-LV" sz="1200" b="0" i="0" u="none" strike="noStrike" kern="1200" dirty="0" smtClean="0">
                <a:solidFill>
                  <a:schemeClr val="tx1"/>
                </a:solidFill>
                <a:effectLst/>
                <a:latin typeface="+mn-lt"/>
              </a:rPr>
              <a:t>Digital culture map of Latvia</a:t>
            </a:r>
          </a:p>
          <a:p>
            <a:pPr rtl="0" eaLnBrk="1" fontAlgn="t" latinLnBrk="0" hangingPunct="1"/>
            <a:r>
              <a:rPr lang="lv-LV" sz="1200" b="0" i="0" u="none" strike="noStrike" kern="1200" dirty="0" smtClean="0">
                <a:solidFill>
                  <a:schemeClr val="tx1"/>
                </a:solidFill>
                <a:effectLst/>
                <a:latin typeface="+mn-lt"/>
              </a:rPr>
              <a:t>Joint catalogue of national museum collection</a:t>
            </a:r>
            <a:endParaRPr lang="en-GB" sz="1200" b="0" i="0" u="none" strike="noStrike" kern="1200" dirty="0" smtClean="0">
              <a:solidFill>
                <a:schemeClr val="tx1"/>
              </a:solidFill>
              <a:effectLst/>
              <a:latin typeface="+mn-lt"/>
              <a:ea typeface="+mn-ea"/>
              <a:cs typeface="+mn-cs"/>
            </a:endParaRPr>
          </a:p>
          <a:p>
            <a:pPr rtl="0" eaLnBrk="1" fontAlgn="t" latinLnBrk="0" hangingPunct="1"/>
            <a:r>
              <a:rPr lang="lv-LV" sz="1200" b="0" i="0" u="none" strike="noStrike" kern="1200" dirty="0" smtClean="0">
                <a:solidFill>
                  <a:schemeClr val="tx1"/>
                </a:solidFill>
                <a:effectLst/>
                <a:latin typeface="+mn-lt"/>
              </a:rPr>
              <a:t>Expert application system of the State Culture Capital Foundation</a:t>
            </a:r>
            <a:endParaRPr lang="en-GB" sz="1200" b="0" i="0" u="none" strike="noStrike" kern="1200" dirty="0" smtClean="0">
              <a:solidFill>
                <a:schemeClr val="tx1"/>
              </a:solidFill>
              <a:effectLst/>
              <a:latin typeface="+mn-lt"/>
              <a:ea typeface="+mn-ea"/>
              <a:cs typeface="+mn-cs"/>
            </a:endParaRPr>
          </a:p>
          <a:p>
            <a:pPr rtl="0" eaLnBrk="1" fontAlgn="auto" latinLnBrk="0" hangingPunct="1"/>
            <a:r>
              <a:rPr lang="lv-LV" sz="1200" b="0" i="0" u="none" strike="noStrike" kern="1200" dirty="0" smtClean="0">
                <a:solidFill>
                  <a:schemeClr val="tx1"/>
                </a:solidFill>
                <a:effectLst/>
                <a:latin typeface="+mn-lt"/>
              </a:rPr>
              <a:t>Project application system of the State Culture Capital Foundation</a:t>
            </a:r>
            <a:endParaRPr lang="en-GB" sz="1200" b="0" i="0" u="none" strike="noStrike" kern="1200" dirty="0" smtClean="0">
              <a:solidFill>
                <a:schemeClr val="tx1"/>
              </a:solidFill>
              <a:effectLst/>
              <a:latin typeface="+mn-lt"/>
              <a:ea typeface="+mn-ea"/>
              <a:cs typeface="+mn-cs"/>
            </a:endParaRPr>
          </a:p>
          <a:p>
            <a:pPr rtl="0" eaLnBrk="1" fontAlgn="t" latinLnBrk="0" hangingPunct="1"/>
            <a:r>
              <a:rPr lang="lv-LV" sz="1200" b="0" i="0" u="none" strike="noStrike" kern="1200" dirty="0" smtClean="0">
                <a:solidFill>
                  <a:schemeClr val="tx1"/>
                </a:solidFill>
                <a:effectLst/>
                <a:latin typeface="+mn-lt"/>
              </a:rPr>
              <a:t>Portal of the National Archives</a:t>
            </a:r>
            <a:endParaRPr lang="en-GB" sz="1200" b="0" i="0" u="none" strike="noStrike" kern="1200" dirty="0" smtClean="0">
              <a:solidFill>
                <a:schemeClr val="tx1"/>
              </a:solidFill>
              <a:effectLst/>
              <a:latin typeface="+mn-lt"/>
              <a:ea typeface="+mn-ea"/>
              <a:cs typeface="+mn-cs"/>
            </a:endParaRPr>
          </a:p>
          <a:p>
            <a:pPr rtl="0" eaLnBrk="1" fontAlgn="auto" latinLnBrk="0" hangingPunct="1"/>
            <a:r>
              <a:rPr lang="lv-LV" sz="1200" b="0" i="0" u="none" strike="noStrike" kern="1200" dirty="0" smtClean="0">
                <a:solidFill>
                  <a:schemeClr val="tx1"/>
                </a:solidFill>
                <a:effectLst/>
                <a:latin typeface="+mn-lt"/>
              </a:rPr>
              <a:t>Portal of the Agricultural Data Centre</a:t>
            </a:r>
            <a:endParaRPr lang="en-GB" sz="1200" b="0" i="0" u="none" strike="noStrike" kern="1200" dirty="0" smtClean="0">
              <a:solidFill>
                <a:schemeClr val="tx1"/>
              </a:solidFill>
              <a:effectLst/>
              <a:latin typeface="+mn-lt"/>
              <a:ea typeface="+mn-ea"/>
              <a:cs typeface="+mn-cs"/>
            </a:endParaRPr>
          </a:p>
          <a:p>
            <a:pPr rtl="0" eaLnBrk="1" fontAlgn="auto" latinLnBrk="0" hangingPunct="1"/>
            <a:r>
              <a:rPr lang="lv-LV" sz="1200" b="0" i="0" u="none" strike="noStrike" kern="1200" dirty="0" smtClean="0">
                <a:solidFill>
                  <a:schemeClr val="tx1"/>
                </a:solidFill>
                <a:effectLst/>
                <a:latin typeface="+mn-lt"/>
              </a:rPr>
              <a:t>E-application system of the Rural Support Service</a:t>
            </a:r>
            <a:endParaRPr lang="en-GB" sz="1200" b="0" i="0" u="none" strike="noStrike" kern="1200" dirty="0" smtClean="0">
              <a:solidFill>
                <a:schemeClr val="tx1"/>
              </a:solidFill>
              <a:effectLst/>
              <a:latin typeface="+mn-lt"/>
              <a:ea typeface="+mn-ea"/>
              <a:cs typeface="+mn-cs"/>
            </a:endParaRPr>
          </a:p>
          <a:p>
            <a:pPr rtl="0" eaLnBrk="1" fontAlgn="t" latinLnBrk="0" hangingPunct="1"/>
            <a:r>
              <a:rPr lang="lv-LV" sz="1200" b="0" i="0" u="none" strike="noStrike" kern="1200" dirty="0" smtClean="0">
                <a:solidFill>
                  <a:schemeClr val="tx1"/>
                </a:solidFill>
                <a:effectLst/>
                <a:latin typeface="+mn-lt"/>
              </a:rPr>
              <a:t>E-services provided by the RoL Patent Office</a:t>
            </a:r>
          </a:p>
          <a:p>
            <a:pPr rtl="0" eaLnBrk="1" fontAlgn="t" latinLnBrk="0" hangingPunct="1"/>
            <a:r>
              <a:rPr lang="lv-LV" sz="1200" b="0" i="0" u="none" strike="noStrike" kern="1200" dirty="0" smtClean="0">
                <a:solidFill>
                  <a:schemeClr val="tx1"/>
                </a:solidFill>
                <a:effectLst/>
                <a:latin typeface="+mn-lt"/>
              </a:rPr>
              <a:t>E-service catalogues of the OCMA Voter Register</a:t>
            </a:r>
          </a:p>
          <a:p>
            <a:pPr rtl="0" eaLnBrk="1" fontAlgn="auto" latinLnBrk="0" hangingPunct="1"/>
            <a:r>
              <a:rPr lang="lv-LV" sz="1200" b="0" i="0" u="none" strike="noStrike" kern="1200" dirty="0" smtClean="0">
                <a:solidFill>
                  <a:schemeClr val="tx1"/>
                </a:solidFill>
                <a:effectLst/>
                <a:latin typeface="+mn-lt"/>
              </a:rPr>
              <a:t>Family card applications on the portal for families with many children</a:t>
            </a:r>
            <a:endParaRPr lang="en-GB" sz="1200" b="0" i="0" u="none" strike="noStrike" kern="1200" dirty="0" smtClean="0">
              <a:solidFill>
                <a:schemeClr val="tx1"/>
              </a:solidFill>
              <a:effectLst/>
              <a:latin typeface="+mn-lt"/>
              <a:ea typeface="+mn-ea"/>
              <a:cs typeface="+mn-cs"/>
            </a:endParaRPr>
          </a:p>
          <a:p>
            <a:pPr rtl="0" eaLnBrk="1" fontAlgn="auto" latinLnBrk="0" hangingPunct="1"/>
            <a:r>
              <a:rPr lang="lv-LV" sz="1200" b="0" i="0" u="none" strike="noStrike" kern="1200" dirty="0" smtClean="0">
                <a:solidFill>
                  <a:schemeClr val="tx1"/>
                </a:solidFill>
                <a:effectLst/>
                <a:latin typeface="+mn-lt"/>
              </a:rPr>
              <a:t>Portal of services provided by Sigulda County local government</a:t>
            </a:r>
          </a:p>
          <a:p>
            <a:pPr rtl="0" eaLnBrk="1" fontAlgn="t" latinLnBrk="0" hangingPunct="1"/>
            <a:r>
              <a:rPr lang="lv-LV" sz="1200" b="0" i="0" u="none" strike="noStrike" kern="1200" dirty="0" smtClean="0">
                <a:solidFill>
                  <a:schemeClr val="tx1"/>
                </a:solidFill>
                <a:effectLst/>
                <a:latin typeface="+mn-lt"/>
              </a:rPr>
              <a:t>Electronic auction portal</a:t>
            </a:r>
            <a:r>
              <a:rPr dirty="0" smtClean="0"/>
              <a:t> </a:t>
            </a:r>
            <a:endParaRPr lang="en-GB" sz="1200" b="0" i="0" u="none" strike="noStrike" kern="1200" dirty="0" smtClean="0">
              <a:solidFill>
                <a:schemeClr val="tx1"/>
              </a:solidFill>
              <a:effectLst/>
              <a:latin typeface="+mn-lt"/>
              <a:ea typeface="+mn-ea"/>
              <a:cs typeface="+mn-cs"/>
            </a:endParaRPr>
          </a:p>
          <a:p>
            <a:pPr rtl="0" eaLnBrk="1" fontAlgn="t" latinLnBrk="0" hangingPunct="1"/>
            <a:r>
              <a:rPr lang="lv-LV" sz="1200" b="0" i="0" u="none" strike="noStrike" kern="1200" dirty="0" smtClean="0">
                <a:solidFill>
                  <a:schemeClr val="tx1"/>
                </a:solidFill>
                <a:effectLst/>
                <a:latin typeface="+mn-lt"/>
              </a:rPr>
              <a:t>Tiesas.lv portal</a:t>
            </a:r>
          </a:p>
          <a:p>
            <a:pPr rtl="0" eaLnBrk="1" fontAlgn="t" latinLnBrk="0" hangingPunct="1"/>
            <a:r>
              <a:rPr lang="lv-LV" sz="1200" b="0" i="0" u="none" strike="noStrike" kern="1200" dirty="0" smtClean="0">
                <a:solidFill>
                  <a:schemeClr val="tx1"/>
                </a:solidFill>
                <a:effectLst/>
                <a:latin typeface="+mn-lt"/>
              </a:rPr>
              <a:t>Portal of the State Unified Computerised Land Register</a:t>
            </a:r>
            <a:endParaRPr lang="en-GB" sz="1200" b="0" i="0" u="none" strike="noStrike" kern="1200" dirty="0" smtClean="0">
              <a:solidFill>
                <a:schemeClr val="tx1"/>
              </a:solidFill>
              <a:effectLst/>
              <a:latin typeface="+mn-lt"/>
              <a:ea typeface="+mn-ea"/>
              <a:cs typeface="+mn-cs"/>
            </a:endParaRPr>
          </a:p>
          <a:p>
            <a:pPr rtl="0" eaLnBrk="1" fontAlgn="t" latinLnBrk="0" hangingPunct="1"/>
            <a:r>
              <a:rPr lang="lv-LV" sz="1200" b="0" i="0" u="none" strike="noStrike" kern="1200" dirty="0" smtClean="0">
                <a:solidFill>
                  <a:schemeClr val="tx1"/>
                </a:solidFill>
                <a:effectLst/>
                <a:latin typeface="+mn-lt"/>
              </a:rPr>
              <a:t>SRS Electronic Declaration System</a:t>
            </a:r>
          </a:p>
          <a:p>
            <a:pPr rtl="0" eaLnBrk="1" fontAlgn="t" latinLnBrk="0" hangingPunct="1"/>
            <a:r>
              <a:rPr lang="lv-LV" sz="1200" b="0" i="0" u="none" strike="noStrike" kern="1200" dirty="0" smtClean="0">
                <a:solidFill>
                  <a:schemeClr val="tx1"/>
                </a:solidFill>
                <a:effectLst/>
                <a:latin typeface="+mn-lt"/>
              </a:rPr>
              <a:t>Krajobligacijas.lv portal</a:t>
            </a:r>
          </a:p>
          <a:p>
            <a:pPr rtl="0" eaLnBrk="1" fontAlgn="auto" latinLnBrk="0" hangingPunct="1"/>
            <a:r>
              <a:rPr lang="lv-LV" sz="1200" b="0" i="0" u="none" strike="noStrike" kern="1200" dirty="0" smtClean="0">
                <a:solidFill>
                  <a:schemeClr val="tx1"/>
                </a:solidFill>
                <a:effectLst/>
                <a:latin typeface="+mn-lt"/>
              </a:rPr>
              <a:t>Geolatvija.lv portal</a:t>
            </a:r>
            <a:endParaRPr lang="en-GB" sz="1200" b="0" i="0" u="none" strike="noStrike" kern="1200" dirty="0" smtClean="0">
              <a:solidFill>
                <a:schemeClr val="tx1"/>
              </a:solidFill>
              <a:effectLst/>
              <a:latin typeface="+mn-lt"/>
              <a:ea typeface="+mn-ea"/>
              <a:cs typeface="+mn-cs"/>
            </a:endParaRPr>
          </a:p>
          <a:p>
            <a:pPr rtl="0" eaLnBrk="1" fontAlgn="t" latinLnBrk="0" hangingPunct="1"/>
            <a:r>
              <a:rPr lang="lv-LV" sz="1200" b="0" i="0" u="none" strike="noStrike" kern="1200" dirty="0" smtClean="0">
                <a:solidFill>
                  <a:schemeClr val="tx1"/>
                </a:solidFill>
                <a:effectLst/>
                <a:latin typeface="+mn-lt"/>
              </a:rPr>
              <a:t>Latvija.lv portal</a:t>
            </a:r>
          </a:p>
          <a:p>
            <a:pPr rtl="0" eaLnBrk="1" fontAlgn="auto" latinLnBrk="0" hangingPunct="1"/>
            <a:r>
              <a:rPr lang="lv-LV" sz="1200" b="0" i="0" u="none" strike="noStrike" kern="1200" dirty="0" smtClean="0">
                <a:solidFill>
                  <a:schemeClr val="tx1"/>
                </a:solidFill>
                <a:effectLst/>
                <a:latin typeface="+mn-lt"/>
              </a:rPr>
              <a:t>VISS.gov.lv portal</a:t>
            </a:r>
            <a:endParaRPr lang="en-GB" sz="1200" b="0" i="0" u="none" strike="noStrike" kern="1200" dirty="0" smtClean="0">
              <a:solidFill>
                <a:schemeClr val="tx1"/>
              </a:solidFill>
              <a:effectLst/>
              <a:latin typeface="+mn-lt"/>
              <a:ea typeface="+mn-ea"/>
              <a:cs typeface="+mn-cs"/>
            </a:endParaRPr>
          </a:p>
          <a:p>
            <a:pPr rtl="0" eaLnBrk="1" fontAlgn="auto" latinLnBrk="0" hangingPunct="1"/>
            <a:r>
              <a:rPr lang="lv-LV" sz="1200" b="0" i="0" u="none" strike="noStrike" kern="1200" dirty="0" smtClean="0">
                <a:solidFill>
                  <a:schemeClr val="tx1"/>
                </a:solidFill>
                <a:effectLst/>
                <a:latin typeface="+mn-lt"/>
              </a:rPr>
              <a:t>“Tulpe” portal of the State Environmental Service</a:t>
            </a:r>
          </a:p>
          <a:p>
            <a:pPr rtl="0" eaLnBrk="1" fontAlgn="t" latinLnBrk="0" hangingPunct="1"/>
            <a:r>
              <a:rPr lang="lv-LV" sz="1200" b="0" i="0" u="none" strike="noStrike" kern="1200" dirty="0" smtClean="0">
                <a:solidFill>
                  <a:schemeClr val="tx1"/>
                </a:solidFill>
                <a:effectLst/>
                <a:latin typeface="+mn-lt"/>
              </a:rPr>
              <a:t>SLS kadastrs.lv</a:t>
            </a:r>
          </a:p>
          <a:p>
            <a:pPr rtl="0" eaLnBrk="1" fontAlgn="auto" latinLnBrk="0" hangingPunct="1"/>
            <a:r>
              <a:rPr lang="lv-LV" sz="1200" b="0" i="0" u="none" strike="noStrike" kern="1200" dirty="0" smtClean="0">
                <a:solidFill>
                  <a:schemeClr val="tx1"/>
                </a:solidFill>
                <a:effectLst/>
                <a:latin typeface="+mn-lt"/>
              </a:rPr>
              <a:t>Portal of the State Agency of Medicines</a:t>
            </a:r>
            <a:endParaRPr lang="en-GB" sz="1200" b="0" i="0" u="none" strike="noStrike" kern="1200" dirty="0" smtClean="0">
              <a:solidFill>
                <a:schemeClr val="tx1"/>
              </a:solidFill>
              <a:effectLst/>
              <a:latin typeface="+mn-lt"/>
              <a:ea typeface="+mn-ea"/>
              <a:cs typeface="+mn-cs"/>
            </a:endParaRPr>
          </a:p>
          <a:p>
            <a:pPr rtl="0" eaLnBrk="1" fontAlgn="t" latinLnBrk="0" hangingPunct="1"/>
            <a:endParaRPr lang="en-GB" sz="1200" b="0" i="0" u="none" strike="noStrike"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37</a:t>
            </a:fld>
            <a:endParaRPr lang="en-GB" dirty="0"/>
          </a:p>
        </p:txBody>
      </p:sp>
    </p:spTree>
    <p:extLst>
      <p:ext uri="{BB962C8B-B14F-4D97-AF65-F5344CB8AC3E}">
        <p14:creationId xmlns:p14="http://schemas.microsoft.com/office/powerpoint/2010/main" val="9940960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800" b="0" dirty="0" smtClean="0">
                <a:latin typeface="Verdana" panose="020B0604030504040204" pitchFamily="34" charset="0"/>
                <a:ea typeface="Verdana" panose="020B0604030504040204" pitchFamily="34" charset="0"/>
                <a:cs typeface="Verdana" panose="020B0604030504040204" pitchFamily="34" charset="0"/>
              </a:rPr>
              <a:t>Single</a:t>
            </a:r>
            <a:r>
              <a:rPr lang="lv-LV" sz="1800" b="0" baseline="0" dirty="0" smtClean="0">
                <a:latin typeface="Verdana" panose="020B0604030504040204" pitchFamily="34" charset="0"/>
                <a:ea typeface="Verdana" panose="020B0604030504040204" pitchFamily="34" charset="0"/>
                <a:cs typeface="Verdana" panose="020B0604030504040204" pitchFamily="34" charset="0"/>
              </a:rPr>
              <a:t> sign-on – available for portals compatible with Latvija.lv that use the single sign-on module and that have the single sign-on functionality (exceptions apply). A list of such portals is available at the single sign-on window (in external systems).</a:t>
            </a:r>
            <a:endParaRPr lang="en-GB" sz="1800" b="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E06A59AC-E7A2-4864-B1F5-DE05CC13C6BA}" type="slidenum">
              <a:rPr lang="lv-LV" smtClean="0"/>
              <a:pPr/>
              <a:t>38</a:t>
            </a:fld>
            <a:endParaRPr lang="en-GB" dirty="0"/>
          </a:p>
        </p:txBody>
      </p:sp>
    </p:spTree>
    <p:extLst>
      <p:ext uri="{BB962C8B-B14F-4D97-AF65-F5344CB8AC3E}">
        <p14:creationId xmlns:p14="http://schemas.microsoft.com/office/powerpoint/2010/main" val="35178373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 2015</a:t>
            </a:r>
            <a:r>
              <a:rPr lang="lv-LV"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SRDA has successfully connected the Latvian eID card to the European Interoperability Framework STORK and the European Commission authentication solution ECAS. This marks the first step in implementing the cross border electronic identification regulation (eIDAS) till 2018, which will allow the citizens of Latvia to use eID cards to access e-services of public authorities in all of the EU.</a:t>
            </a:r>
            <a:endParaRPr lang="lv-LV"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lv-LV"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lv-LV" dirty="0" smtClean="0"/>
          </a:p>
          <a:p>
            <a:r>
              <a:rPr lang="lv-LV" b="0" i="1" dirty="0" smtClean="0"/>
              <a:t>RV</a:t>
            </a:r>
            <a:r>
              <a:rPr lang="lv-LV" b="0" i="1" baseline="0" dirty="0" smtClean="0"/>
              <a:t> VRAA p</a:t>
            </a:r>
            <a:r>
              <a:rPr lang="lv-LV" b="0" i="1" dirty="0" smtClean="0"/>
              <a:t>iezīme:</a:t>
            </a:r>
          </a:p>
          <a:p>
            <a:r>
              <a:rPr lang="lv-LV" b="0" i="1" dirty="0" smtClean="0"/>
              <a:t>Uzskatu, ka fiziskas personas identifikācija un pēc tam tās pārstāvniecības tiesību pārbaude Uzņēmumu reģistrā nav tas pats, kas juridiskas personas identifikācija. Proti, manuprāt, ir aplami teikt, ka mēs piedāvāsim juridiskas personas identifikāciju, jo identifikācijas līdzekļi ir fiziskām personām - juridiska persona (virtuāls apzīmējums) bez fiziskas personas nevar patvaļīgi identificēties šajā risinājumā. </a:t>
            </a:r>
          </a:p>
          <a:p>
            <a:pPr marL="0" marR="0" indent="0" algn="l" defTabSz="914400" rtl="0" eaLnBrk="1" fontAlgn="auto" latinLnBrk="0" hangingPunct="1">
              <a:lnSpc>
                <a:spcPct val="100000"/>
              </a:lnSpc>
              <a:spcBef>
                <a:spcPts val="0"/>
              </a:spcBef>
              <a:spcAft>
                <a:spcPts val="0"/>
              </a:spcAft>
              <a:buClrTx/>
              <a:buSzTx/>
              <a:buFontTx/>
              <a:buNone/>
              <a:tabLst/>
              <a:defRPr/>
            </a:pPr>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39</a:t>
            </a:fld>
            <a:endParaRPr lang="en-GB" dirty="0"/>
          </a:p>
        </p:txBody>
      </p:sp>
    </p:spTree>
    <p:extLst>
      <p:ext uri="{BB962C8B-B14F-4D97-AF65-F5344CB8AC3E}">
        <p14:creationId xmlns:p14="http://schemas.microsoft.com/office/powerpoint/2010/main" val="3140144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noProof="0" dirty="0" smtClean="0">
                <a:solidFill>
                  <a:schemeClr val="bg1"/>
                </a:solidFill>
                <a:latin typeface="Verdana" panose="020B0604030504040204" pitchFamily="34" charset="0"/>
              </a:rPr>
              <a:t>The platform of common use of e-services consists of several parts: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GB" sz="1200" b="0" baseline="0" noProof="0" dirty="0" smtClean="0">
                <a:solidFill>
                  <a:schemeClr val="bg1"/>
                </a:solidFill>
                <a:latin typeface="Verdana" panose="020B0604030504040204" pitchFamily="34" charset="0"/>
              </a:rPr>
              <a:t>the publicly visible and known part is </a:t>
            </a:r>
            <a:r>
              <a:rPr lang="en-GB" sz="1200" kern="1200" noProof="0" dirty="0" smtClean="0">
                <a:solidFill>
                  <a:schemeClr val="tx1"/>
                </a:solidFill>
                <a:effectLst/>
                <a:latin typeface="+mn-lt"/>
              </a:rPr>
              <a:t>the portal of state and local government services Latvija.lv, which includes e-services and the Public Service Directory;</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GB" sz="1200" b="0" kern="1200" noProof="0" dirty="0" smtClean="0">
                <a:solidFill>
                  <a:schemeClr val="tx1"/>
                </a:solidFill>
                <a:effectLst/>
                <a:latin typeface="+mn-lt"/>
              </a:rPr>
              <a:t>the State Information System Integrator is the working environment, where useful information and different templates, including single login and payment modules, are available in a single place;</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GB" sz="1200" b="0" kern="1200" baseline="0" noProof="0" dirty="0" smtClean="0">
                <a:solidFill>
                  <a:schemeClr val="tx1"/>
                </a:solidFill>
                <a:effectLst/>
                <a:latin typeface="+mn-lt"/>
              </a:rPr>
              <a:t>as well as all state registers and state information systems that are useful in creating data exchange solutions and e-services.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GB"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E06A59AC-E7A2-4864-B1F5-DE05CC13C6BA}" type="slidenum">
              <a:rPr lang="lv-LV" smtClean="0"/>
              <a:pPr/>
              <a:t>4</a:t>
            </a:fld>
            <a:endParaRPr lang="en-GB" dirty="0"/>
          </a:p>
        </p:txBody>
      </p:sp>
    </p:spTree>
    <p:extLst>
      <p:ext uri="{BB962C8B-B14F-4D97-AF65-F5344CB8AC3E}">
        <p14:creationId xmlns:p14="http://schemas.microsoft.com/office/powerpoint/2010/main" val="6344507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Payment module is another VISS offered "template" which institutions can conveniently integrate </a:t>
            </a:r>
            <a:r>
              <a:rPr lang="lv-LV" dirty="0" smtClean="0"/>
              <a:t>o</a:t>
            </a:r>
            <a:r>
              <a:rPr dirty="0" smtClean="0"/>
              <a:t>n their service portals and in Latvija.lv services.  </a:t>
            </a:r>
            <a:endParaRPr lang="en-GB"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40</a:t>
            </a:fld>
            <a:endParaRPr lang="en-GB" dirty="0"/>
          </a:p>
        </p:txBody>
      </p:sp>
    </p:spTree>
    <p:extLst>
      <p:ext uri="{BB962C8B-B14F-4D97-AF65-F5344CB8AC3E}">
        <p14:creationId xmlns:p14="http://schemas.microsoft.com/office/powerpoint/2010/main" val="4831846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 maximally integrated tool that guarantees safe connection with bank information systems as well as ensures convenient receipt of payment status.</a:t>
            </a:r>
            <a:endParaRPr lang="lv-LV" sz="1200" kern="1200" dirty="0" smtClean="0">
              <a:solidFill>
                <a:schemeClr val="tx1"/>
              </a:solidFill>
              <a:effectLst/>
              <a:latin typeface="+mn-lt"/>
              <a:ea typeface="+mn-ea"/>
              <a:cs typeface="+mn-cs"/>
            </a:endParaRPr>
          </a:p>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41</a:t>
            </a:fld>
            <a:endParaRPr lang="en-GB" dirty="0"/>
          </a:p>
        </p:txBody>
      </p:sp>
    </p:spTree>
    <p:extLst>
      <p:ext uri="{BB962C8B-B14F-4D97-AF65-F5344CB8AC3E}">
        <p14:creationId xmlns:p14="http://schemas.microsoft.com/office/powerpoint/2010/main" val="18933135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No notes.</a:t>
            </a:r>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42</a:t>
            </a:fld>
            <a:endParaRPr lang="lv-LV" dirty="0"/>
          </a:p>
        </p:txBody>
      </p:sp>
    </p:spTree>
    <p:extLst>
      <p:ext uri="{BB962C8B-B14F-4D97-AF65-F5344CB8AC3E}">
        <p14:creationId xmlns:p14="http://schemas.microsoft.com/office/powerpoint/2010/main" val="18933135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altLang="en-US" sz="1200" dirty="0" smtClean="0"/>
              <a:t>Example of the paymen</a:t>
            </a:r>
            <a:r>
              <a:rPr lang="lv-LV" altLang="en-US" sz="1200" baseline="0" dirty="0" smtClean="0"/>
              <a:t>t module.</a:t>
            </a:r>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43</a:t>
            </a:fld>
            <a:endParaRPr lang="lv-LV" dirty="0"/>
          </a:p>
        </p:txBody>
      </p:sp>
    </p:spTree>
    <p:extLst>
      <p:ext uri="{BB962C8B-B14F-4D97-AF65-F5344CB8AC3E}">
        <p14:creationId xmlns:p14="http://schemas.microsoft.com/office/powerpoint/2010/main" val="41315204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The payment module is already available on 13 portals.</a:t>
            </a:r>
            <a:endParaRPr lang="en-GB"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44</a:t>
            </a:fld>
            <a:endParaRPr lang="en-GB" dirty="0"/>
          </a:p>
        </p:txBody>
      </p:sp>
    </p:spTree>
    <p:extLst>
      <p:ext uri="{BB962C8B-B14F-4D97-AF65-F5344CB8AC3E}">
        <p14:creationId xmlns:p14="http://schemas.microsoft.com/office/powerpoint/2010/main" val="17344231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smtClean="0"/>
              <a:t>This slide contains statistics</a:t>
            </a:r>
            <a:r>
              <a:rPr lang="en-GB" baseline="0" noProof="0" dirty="0" smtClean="0"/>
              <a:t> of the three portals in which the payment module is used the most.</a:t>
            </a:r>
            <a:endParaRPr lang="en-GB" noProof="0" dirty="0" smtClean="0"/>
          </a:p>
        </p:txBody>
      </p:sp>
      <p:sp>
        <p:nvSpPr>
          <p:cNvPr id="4" name="Slide Number Placeholder 3"/>
          <p:cNvSpPr>
            <a:spLocks noGrp="1"/>
          </p:cNvSpPr>
          <p:nvPr>
            <p:ph type="sldNum" sz="quarter" idx="10"/>
          </p:nvPr>
        </p:nvSpPr>
        <p:spPr/>
        <p:txBody>
          <a:bodyPr/>
          <a:lstStyle/>
          <a:p>
            <a:fld id="{E06A59AC-E7A2-4864-B1F5-DE05CC13C6BA}" type="slidenum">
              <a:rPr lang="lv-LV" smtClean="0"/>
              <a:pPr/>
              <a:t>45</a:t>
            </a:fld>
            <a:endParaRPr lang="en-GB" dirty="0"/>
          </a:p>
        </p:txBody>
      </p:sp>
    </p:spTree>
    <p:extLst>
      <p:ext uri="{BB962C8B-B14F-4D97-AF65-F5344CB8AC3E}">
        <p14:creationId xmlns:p14="http://schemas.microsoft.com/office/powerpoint/2010/main" val="31401445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smtClean="0"/>
              <a:t>No notes.</a:t>
            </a:r>
          </a:p>
        </p:txBody>
      </p:sp>
      <p:sp>
        <p:nvSpPr>
          <p:cNvPr id="4" name="Slide Number Placeholder 3"/>
          <p:cNvSpPr>
            <a:spLocks noGrp="1"/>
          </p:cNvSpPr>
          <p:nvPr>
            <p:ph type="sldNum" sz="quarter" idx="10"/>
          </p:nvPr>
        </p:nvSpPr>
        <p:spPr/>
        <p:txBody>
          <a:bodyPr/>
          <a:lstStyle/>
          <a:p>
            <a:fld id="{E06A59AC-E7A2-4864-B1F5-DE05CC13C6BA}" type="slidenum">
              <a:rPr lang="lv-LV" smtClean="0"/>
              <a:pPr/>
              <a:t>46</a:t>
            </a:fld>
            <a:endParaRPr lang="en-GB" dirty="0"/>
          </a:p>
        </p:txBody>
      </p:sp>
    </p:spTree>
    <p:extLst>
      <p:ext uri="{BB962C8B-B14F-4D97-AF65-F5344CB8AC3E}">
        <p14:creationId xmlns:p14="http://schemas.microsoft.com/office/powerpoint/2010/main" val="1136323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smtClean="0"/>
              <a:t>More</a:t>
            </a:r>
            <a:r>
              <a:rPr lang="lv-LV" baseline="0" dirty="0" smtClean="0"/>
              <a:t> information available at: </a:t>
            </a:r>
            <a:r>
              <a:rPr lang="lv-LV" dirty="0" smtClean="0"/>
              <a:t>https://viss.gov.lv/lv/GDS.</a:t>
            </a:r>
          </a:p>
        </p:txBody>
      </p:sp>
      <p:sp>
        <p:nvSpPr>
          <p:cNvPr id="4" name="Slide Number Placeholder 3"/>
          <p:cNvSpPr>
            <a:spLocks noGrp="1"/>
          </p:cNvSpPr>
          <p:nvPr>
            <p:ph type="sldNum" sz="quarter" idx="10"/>
          </p:nvPr>
        </p:nvSpPr>
        <p:spPr/>
        <p:txBody>
          <a:bodyPr/>
          <a:lstStyle/>
          <a:p>
            <a:fld id="{E06A59AC-E7A2-4864-B1F5-DE05CC13C6BA}" type="slidenum">
              <a:rPr lang="lv-LV" smtClean="0"/>
              <a:pPr/>
              <a:t>47</a:t>
            </a:fld>
            <a:endParaRPr lang="en-GB" dirty="0"/>
          </a:p>
        </p:txBody>
      </p:sp>
    </p:spTree>
    <p:extLst>
      <p:ext uri="{BB962C8B-B14F-4D97-AF65-F5344CB8AC3E}">
        <p14:creationId xmlns:p14="http://schemas.microsoft.com/office/powerpoint/2010/main" val="22739714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noProof="0" dirty="0" smtClean="0">
                <a:solidFill>
                  <a:schemeClr val="tx1"/>
                </a:solidFill>
                <a:effectLst/>
                <a:latin typeface="+mn-lt"/>
                <a:ea typeface="+mn-ea"/>
                <a:cs typeface="+mn-cs"/>
              </a:rPr>
              <a:t>A system provides access for users to geospatial data and map products which have been developed by data holders in Latvia, for example Latvian Geospatial Information Agency and State Land Service. GDI users are modern geospatial data processing systems, for example TAPIS. </a:t>
            </a:r>
            <a:endParaRPr lang="lv-LV" sz="1200" kern="1200" noProof="0" dirty="0" smtClean="0">
              <a:solidFill>
                <a:schemeClr val="tx1"/>
              </a:solidFill>
              <a:effectLst/>
              <a:latin typeface="+mn-lt"/>
              <a:ea typeface="+mn-ea"/>
              <a:cs typeface="+mn-cs"/>
            </a:endParaRPr>
          </a:p>
          <a:p>
            <a:endParaRPr lang="en-GB" sz="1200" kern="1200" noProof="0" dirty="0" smtClean="0">
              <a:solidFill>
                <a:schemeClr val="tx1"/>
              </a:solidFill>
              <a:effectLst/>
              <a:latin typeface="+mn-lt"/>
              <a:ea typeface="+mn-ea"/>
              <a:cs typeface="+mn-cs"/>
            </a:endParaRPr>
          </a:p>
          <a:p>
            <a:r>
              <a:rPr lang="en-GB" sz="1200" kern="1200" noProof="0" dirty="0" smtClean="0">
                <a:solidFill>
                  <a:schemeClr val="tx1"/>
                </a:solidFill>
                <a:effectLst/>
                <a:latin typeface="+mn-lt"/>
                <a:ea typeface="+mn-ea"/>
                <a:cs typeface="+mn-cs"/>
              </a:rPr>
              <a:t>The </a:t>
            </a:r>
            <a:r>
              <a:rPr lang="en-GB" sz="1200" kern="1200" noProof="0" dirty="0" err="1" smtClean="0">
                <a:solidFill>
                  <a:schemeClr val="tx1"/>
                </a:solidFill>
                <a:effectLst/>
                <a:latin typeface="+mn-lt"/>
                <a:ea typeface="+mn-ea"/>
                <a:cs typeface="+mn-cs"/>
              </a:rPr>
              <a:t>GDI</a:t>
            </a:r>
            <a:r>
              <a:rPr lang="en-GB" sz="1200" kern="1200" noProof="0" dirty="0" smtClean="0">
                <a:solidFill>
                  <a:schemeClr val="tx1"/>
                </a:solidFill>
                <a:effectLst/>
                <a:latin typeface="+mn-lt"/>
                <a:ea typeface="+mn-ea"/>
                <a:cs typeface="+mn-cs"/>
              </a:rPr>
              <a:t> consists of three parts:</a:t>
            </a:r>
          </a:p>
          <a:p>
            <a:pPr lvl="0"/>
            <a:r>
              <a:rPr lang="en-GB" sz="1200" kern="1200" noProof="0" dirty="0" smtClean="0">
                <a:solidFill>
                  <a:schemeClr val="tx1"/>
                </a:solidFill>
                <a:effectLst/>
                <a:latin typeface="+mn-lt"/>
                <a:ea typeface="+mn-ea"/>
                <a:cs typeface="+mn-cs"/>
              </a:rPr>
              <a:t>1. Data and service module – the part that is not visible to users. The infrastructure is based on the </a:t>
            </a:r>
            <a:r>
              <a:rPr lang="en-GB" sz="1200" kern="1200" noProof="0" dirty="0" err="1" smtClean="0">
                <a:solidFill>
                  <a:schemeClr val="tx1"/>
                </a:solidFill>
                <a:effectLst/>
                <a:latin typeface="+mn-lt"/>
                <a:ea typeface="+mn-ea"/>
                <a:cs typeface="+mn-cs"/>
              </a:rPr>
              <a:t>ArcGis</a:t>
            </a:r>
            <a:r>
              <a:rPr lang="en-GB" sz="1200" kern="1200" noProof="0" dirty="0" smtClean="0">
                <a:solidFill>
                  <a:schemeClr val="tx1"/>
                </a:solidFill>
                <a:effectLst/>
                <a:latin typeface="+mn-lt"/>
                <a:ea typeface="+mn-ea"/>
                <a:cs typeface="+mn-cs"/>
              </a:rPr>
              <a:t> solution. A database stores geospatial data and the geospatial services are created with the </a:t>
            </a:r>
            <a:r>
              <a:rPr lang="en-GB" sz="1200" kern="1200" noProof="0" dirty="0" err="1" smtClean="0">
                <a:solidFill>
                  <a:schemeClr val="tx1"/>
                </a:solidFill>
                <a:effectLst/>
                <a:latin typeface="+mn-lt"/>
                <a:ea typeface="+mn-ea"/>
                <a:cs typeface="+mn-cs"/>
              </a:rPr>
              <a:t>ArcGis</a:t>
            </a:r>
            <a:r>
              <a:rPr lang="en-GB" sz="1200" kern="1200" noProof="0" dirty="0" smtClean="0">
                <a:solidFill>
                  <a:schemeClr val="tx1"/>
                </a:solidFill>
                <a:effectLst/>
                <a:latin typeface="+mn-lt"/>
                <a:ea typeface="+mn-ea"/>
                <a:cs typeface="+mn-cs"/>
              </a:rPr>
              <a:t> software (various types – WMS, </a:t>
            </a:r>
            <a:r>
              <a:rPr lang="en-GB" sz="1200" kern="1200" noProof="0" dirty="0" err="1" smtClean="0">
                <a:solidFill>
                  <a:schemeClr val="tx1"/>
                </a:solidFill>
                <a:effectLst/>
                <a:latin typeface="+mn-lt"/>
                <a:ea typeface="+mn-ea"/>
                <a:cs typeface="+mn-cs"/>
              </a:rPr>
              <a:t>WFS</a:t>
            </a:r>
            <a:r>
              <a:rPr lang="en-GB" sz="1200" kern="1200" noProof="0" dirty="0" smtClean="0">
                <a:solidFill>
                  <a:schemeClr val="tx1"/>
                </a:solidFill>
                <a:effectLst/>
                <a:latin typeface="+mn-lt"/>
                <a:ea typeface="+mn-ea"/>
                <a:cs typeface="+mn-cs"/>
              </a:rPr>
              <a:t>, REST, Inspire services). All data exchange is based on services and no direct connection to the databases for extracting data is made.</a:t>
            </a:r>
          </a:p>
          <a:p>
            <a:pPr lvl="0"/>
            <a:r>
              <a:rPr lang="en-GB" sz="1200" kern="1200" noProof="0" dirty="0" smtClean="0">
                <a:solidFill>
                  <a:schemeClr val="tx1"/>
                </a:solidFill>
                <a:effectLst/>
                <a:latin typeface="+mn-lt"/>
                <a:ea typeface="+mn-ea"/>
                <a:cs typeface="+mn-cs"/>
              </a:rPr>
              <a:t>2.</a:t>
            </a:r>
            <a:r>
              <a:rPr lang="en-GB" sz="1200" kern="1200" baseline="0" noProof="0" dirty="0" smtClean="0">
                <a:solidFill>
                  <a:schemeClr val="tx1"/>
                </a:solidFill>
                <a:effectLst/>
                <a:latin typeface="+mn-lt"/>
                <a:ea typeface="+mn-ea"/>
                <a:cs typeface="+mn-cs"/>
              </a:rPr>
              <a:t> </a:t>
            </a:r>
            <a:r>
              <a:rPr lang="en-GB" sz="1200" kern="1200" noProof="0" dirty="0" smtClean="0">
                <a:solidFill>
                  <a:schemeClr val="tx1"/>
                </a:solidFill>
                <a:effectLst/>
                <a:latin typeface="+mn-lt"/>
                <a:ea typeface="+mn-ea"/>
                <a:cs typeface="+mn-cs"/>
              </a:rPr>
              <a:t>Shared access management system (</a:t>
            </a:r>
            <a:r>
              <a:rPr lang="en-GB" sz="1200" kern="1200" noProof="0" dirty="0" err="1" smtClean="0">
                <a:solidFill>
                  <a:schemeClr val="tx1"/>
                </a:solidFill>
                <a:effectLst/>
                <a:latin typeface="+mn-lt"/>
                <a:ea typeface="+mn-ea"/>
                <a:cs typeface="+mn-cs"/>
              </a:rPr>
              <a:t>SAMS</a:t>
            </a:r>
            <a:r>
              <a:rPr lang="en-GB" sz="1200" kern="1200" noProof="0" dirty="0" smtClean="0">
                <a:solidFill>
                  <a:schemeClr val="tx1"/>
                </a:solidFill>
                <a:effectLst/>
                <a:latin typeface="+mn-lt"/>
                <a:ea typeface="+mn-ea"/>
                <a:cs typeface="+mn-cs"/>
              </a:rPr>
              <a:t>) – this solution is hosted on the </a:t>
            </a:r>
            <a:r>
              <a:rPr lang="en-GB" sz="1200" kern="1200" noProof="0" dirty="0" err="1" smtClean="0">
                <a:solidFill>
                  <a:schemeClr val="tx1"/>
                </a:solidFill>
                <a:effectLst/>
                <a:latin typeface="+mn-lt"/>
                <a:ea typeface="+mn-ea"/>
                <a:cs typeface="+mn-cs"/>
              </a:rPr>
              <a:t>VISS</a:t>
            </a:r>
            <a:r>
              <a:rPr lang="en-GB" sz="1200" kern="1200" noProof="0" dirty="0" smtClean="0">
                <a:solidFill>
                  <a:schemeClr val="tx1"/>
                </a:solidFill>
                <a:effectLst/>
                <a:latin typeface="+mn-lt"/>
                <a:ea typeface="+mn-ea"/>
                <a:cs typeface="+mn-cs"/>
              </a:rPr>
              <a:t> portal and is available to all users. It allows the holder of the geospatial service to protect the service by imposing various limitations, for example, allowing access to users of a particular institution and in a specific scale.</a:t>
            </a:r>
          </a:p>
          <a:p>
            <a:r>
              <a:rPr lang="en-GB" sz="1200" kern="1200" noProof="0" dirty="0" smtClean="0">
                <a:solidFill>
                  <a:schemeClr val="tx1"/>
                </a:solidFill>
                <a:effectLst/>
                <a:latin typeface="+mn-lt"/>
                <a:ea typeface="+mn-ea"/>
                <a:cs typeface="+mn-cs"/>
              </a:rPr>
              <a:t>3. Catalogue of metadata – here the holders of the data can describe their data and their services. It is also possible to view the data that have not been digitised, in order to inform the public that such geospatial data exists.</a:t>
            </a:r>
          </a:p>
          <a:p>
            <a:endParaRPr lang="en-GB" dirty="0" smtClean="0"/>
          </a:p>
        </p:txBody>
      </p:sp>
      <p:sp>
        <p:nvSpPr>
          <p:cNvPr id="4" name="Slide Number Placeholder 3"/>
          <p:cNvSpPr>
            <a:spLocks noGrp="1"/>
          </p:cNvSpPr>
          <p:nvPr>
            <p:ph type="sldNum" sz="quarter" idx="10"/>
          </p:nvPr>
        </p:nvSpPr>
        <p:spPr/>
        <p:txBody>
          <a:bodyPr/>
          <a:lstStyle/>
          <a:p>
            <a:fld id="{E06A59AC-E7A2-4864-B1F5-DE05CC13C6BA}" type="slidenum">
              <a:rPr lang="lv-LV" smtClean="0"/>
              <a:pPr/>
              <a:t>48</a:t>
            </a:fld>
            <a:endParaRPr lang="en-GB" dirty="0"/>
          </a:p>
        </p:txBody>
      </p:sp>
    </p:spTree>
    <p:extLst>
      <p:ext uri="{BB962C8B-B14F-4D97-AF65-F5344CB8AC3E}">
        <p14:creationId xmlns:p14="http://schemas.microsoft.com/office/powerpoint/2010/main" val="25086192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200" kern="1200" dirty="0" smtClean="0">
                <a:solidFill>
                  <a:schemeClr val="tx1"/>
                </a:solidFill>
                <a:effectLst/>
                <a:latin typeface="+mn-lt"/>
                <a:ea typeface="+mn-ea"/>
                <a:cs typeface="+mn-cs"/>
              </a:rPr>
              <a:t>More i</a:t>
            </a:r>
            <a:r>
              <a:rPr lang="en-GB" sz="1200" kern="1200" dirty="0" smtClean="0">
                <a:solidFill>
                  <a:schemeClr val="tx1"/>
                </a:solidFill>
                <a:effectLst/>
                <a:latin typeface="+mn-lt"/>
                <a:ea typeface="+mn-ea"/>
                <a:cs typeface="+mn-cs"/>
              </a:rPr>
              <a:t>nformation is available on these websites…</a:t>
            </a:r>
            <a:endParaRPr lang="lv-LV" sz="1200" kern="1200" dirty="0" smtClean="0">
              <a:solidFill>
                <a:schemeClr val="tx1"/>
              </a:solidFill>
              <a:effectLst/>
              <a:latin typeface="+mn-lt"/>
              <a:ea typeface="+mn-ea"/>
              <a:cs typeface="+mn-cs"/>
            </a:endParaRPr>
          </a:p>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49</a:t>
            </a:fld>
            <a:endParaRPr lang="en-GB" dirty="0"/>
          </a:p>
        </p:txBody>
      </p:sp>
    </p:spTree>
    <p:extLst>
      <p:ext uri="{BB962C8B-B14F-4D97-AF65-F5344CB8AC3E}">
        <p14:creationId xmlns:p14="http://schemas.microsoft.com/office/powerpoint/2010/main" val="1893313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No notes.</a:t>
            </a:r>
            <a:endParaRPr lang="en-GB" noProof="0"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5</a:t>
            </a:fld>
            <a:endParaRPr lang="en-GB" dirty="0"/>
          </a:p>
        </p:txBody>
      </p:sp>
    </p:spTree>
    <p:extLst>
      <p:ext uri="{BB962C8B-B14F-4D97-AF65-F5344CB8AC3E}">
        <p14:creationId xmlns:p14="http://schemas.microsoft.com/office/powerpoint/2010/main" val="18933135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...if you want to cooperate or have further questions, please contact the </a:t>
            </a:r>
            <a:r>
              <a:rPr lang="en-GB" sz="1200" b="1" kern="1200" dirty="0" smtClean="0">
                <a:solidFill>
                  <a:schemeClr val="tx1"/>
                </a:solidFill>
                <a:effectLst/>
                <a:latin typeface="+mn-lt"/>
                <a:ea typeface="+mn-ea"/>
                <a:cs typeface="+mn-cs"/>
              </a:rPr>
              <a:t>SRDA specialists of the </a:t>
            </a:r>
            <a:r>
              <a:rPr lang="lv-LV" altLang="en-US" sz="1200" b="1" dirty="0" smtClean="0"/>
              <a:t>E-</a:t>
            </a:r>
            <a:r>
              <a:rPr lang="lv-LV" altLang="en-US" sz="1200" b="1" dirty="0" err="1" smtClean="0"/>
              <a:t>service</a:t>
            </a:r>
            <a:r>
              <a:rPr lang="lv-LV" altLang="en-US" sz="1200" b="1" dirty="0" smtClean="0"/>
              <a:t> </a:t>
            </a:r>
            <a:r>
              <a:rPr lang="lv-LV" altLang="en-US" sz="1200" b="1" dirty="0" err="1" smtClean="0"/>
              <a:t>development</a:t>
            </a:r>
            <a:r>
              <a:rPr lang="lv-LV" altLang="en-US" sz="1200" b="1" dirty="0" smtClean="0"/>
              <a:t> </a:t>
            </a:r>
            <a:r>
              <a:rPr lang="lv-LV" altLang="en-US" sz="1200" b="1" dirty="0" err="1" smtClean="0"/>
              <a:t>department</a:t>
            </a:r>
            <a:r>
              <a:rPr lang="lv-LV" altLang="en-US" sz="1200" b="1" dirty="0" smtClean="0"/>
              <a:t> </a:t>
            </a:r>
            <a:r>
              <a:rPr lang="lv-LV" altLang="en-US" sz="1200" b="1" dirty="0" err="1" smtClean="0"/>
              <a:t>specialists</a:t>
            </a:r>
            <a:r>
              <a:rPr lang="lv-LV" altLang="en-US" sz="1200" b="1" dirty="0" smtClean="0"/>
              <a:t> </a:t>
            </a:r>
            <a:r>
              <a:rPr lang="en-GB" sz="1200" kern="1200" dirty="0" smtClean="0">
                <a:solidFill>
                  <a:schemeClr val="tx1"/>
                </a:solidFill>
                <a:effectLst/>
                <a:latin typeface="+mn-lt"/>
                <a:ea typeface="+mn-ea"/>
                <a:cs typeface="+mn-cs"/>
              </a:rPr>
              <a:t>by using the indicated contact information.</a:t>
            </a:r>
            <a:endParaRPr lang="lv-LV" sz="1200" kern="1200" dirty="0" smtClean="0">
              <a:solidFill>
                <a:schemeClr val="tx1"/>
              </a:solidFill>
              <a:effectLst/>
              <a:latin typeface="+mn-lt"/>
              <a:ea typeface="+mn-ea"/>
              <a:cs typeface="+mn-cs"/>
            </a:endParaRPr>
          </a:p>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50</a:t>
            </a:fld>
            <a:endParaRPr lang="en-GB" dirty="0"/>
          </a:p>
        </p:txBody>
      </p:sp>
    </p:spTree>
    <p:extLst>
      <p:ext uri="{BB962C8B-B14F-4D97-AF65-F5344CB8AC3E}">
        <p14:creationId xmlns:p14="http://schemas.microsoft.com/office/powerpoint/2010/main" val="31646159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dirty="0" smtClean="0">
                <a:solidFill>
                  <a:schemeClr val="tx1">
                    <a:lumMod val="75000"/>
                    <a:lumOff val="25000"/>
                  </a:schemeClr>
                </a:solidFill>
                <a:latin typeface="Verdana" panose="020B0604030504040204" pitchFamily="34" charset="0"/>
              </a:rPr>
              <a:t>Thank you! Any</a:t>
            </a:r>
            <a:r>
              <a:rPr lang="lv-LV" sz="1200" baseline="0" dirty="0" smtClean="0">
                <a:solidFill>
                  <a:schemeClr val="tx1">
                    <a:lumMod val="75000"/>
                    <a:lumOff val="25000"/>
                  </a:schemeClr>
                </a:solidFill>
                <a:latin typeface="Verdana" panose="020B0604030504040204" pitchFamily="34" charset="0"/>
              </a:rPr>
              <a:t> questions?</a:t>
            </a:r>
            <a:endParaRPr lang="en-GB"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51</a:t>
            </a:fld>
            <a:endParaRPr lang="en-GB" dirty="0"/>
          </a:p>
        </p:txBody>
      </p:sp>
    </p:spTree>
    <p:extLst>
      <p:ext uri="{BB962C8B-B14F-4D97-AF65-F5344CB8AC3E}">
        <p14:creationId xmlns:p14="http://schemas.microsoft.com/office/powerpoint/2010/main" val="2249921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smtClean="0"/>
              <a:t>Nav piezīmju.</a:t>
            </a:r>
          </a:p>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6</a:t>
            </a:fld>
            <a:endParaRPr lang="lv-LV"/>
          </a:p>
        </p:txBody>
      </p:sp>
    </p:spTree>
    <p:extLst>
      <p:ext uri="{BB962C8B-B14F-4D97-AF65-F5344CB8AC3E}">
        <p14:creationId xmlns:p14="http://schemas.microsoft.com/office/powerpoint/2010/main" val="1893313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data exchange environment is one of the basic functions of the integrator – it provides integration for all the state information systems.</a:t>
            </a:r>
            <a:endParaRPr lang="lv-LV" sz="1200" kern="1200" dirty="0" smtClean="0">
              <a:solidFill>
                <a:schemeClr val="tx1"/>
              </a:solidFill>
              <a:effectLst/>
              <a:latin typeface="+mn-lt"/>
              <a:ea typeface="+mn-ea"/>
              <a:cs typeface="+mn-cs"/>
            </a:endParaRPr>
          </a:p>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7</a:t>
            </a:fld>
            <a:endParaRPr lang="en-GB" dirty="0"/>
          </a:p>
        </p:txBody>
      </p:sp>
    </p:spTree>
    <p:extLst>
      <p:ext uri="{BB962C8B-B14F-4D97-AF65-F5344CB8AC3E}">
        <p14:creationId xmlns:p14="http://schemas.microsoft.com/office/powerpoint/2010/main" val="4196359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No notes.</a:t>
            </a:r>
          </a:p>
        </p:txBody>
      </p:sp>
      <p:sp>
        <p:nvSpPr>
          <p:cNvPr id="4" name="Slide Number Placeholder 3"/>
          <p:cNvSpPr>
            <a:spLocks noGrp="1"/>
          </p:cNvSpPr>
          <p:nvPr>
            <p:ph type="sldNum" sz="quarter" idx="10"/>
          </p:nvPr>
        </p:nvSpPr>
        <p:spPr/>
        <p:txBody>
          <a:bodyPr/>
          <a:lstStyle/>
          <a:p>
            <a:fld id="{E06A59AC-E7A2-4864-B1F5-DE05CC13C6BA}" type="slidenum">
              <a:rPr lang="lv-LV" smtClean="0"/>
              <a:pPr/>
              <a:t>8</a:t>
            </a:fld>
            <a:endParaRPr lang="en-GB" dirty="0"/>
          </a:p>
        </p:txBody>
      </p:sp>
    </p:spTree>
    <p:extLst>
      <p:ext uri="{BB962C8B-B14F-4D97-AF65-F5344CB8AC3E}">
        <p14:creationId xmlns:p14="http://schemas.microsoft.com/office/powerpoint/2010/main" val="2508619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schematic illustration of the data exchange solution using web services.</a:t>
            </a:r>
            <a:endParaRPr lang="lv-LV"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lv-LV"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E06A59AC-E7A2-4864-B1F5-DE05CC13C6BA}" type="slidenum">
              <a:rPr lang="lv-LV" smtClean="0"/>
              <a:pPr/>
              <a:t>9</a:t>
            </a:fld>
            <a:endParaRPr lang="en-GB" dirty="0"/>
          </a:p>
        </p:txBody>
      </p:sp>
    </p:spTree>
    <p:extLst>
      <p:ext uri="{BB962C8B-B14F-4D97-AF65-F5344CB8AC3E}">
        <p14:creationId xmlns:p14="http://schemas.microsoft.com/office/powerpoint/2010/main" val="2258465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3203"/>
            <a:ext cx="6096000" cy="1038221"/>
          </a:xfrm>
        </p:spPr>
        <p:txBody>
          <a:bodyPr anchor="t">
            <a:normAutofit/>
          </a:bodyPr>
          <a:lstStyle>
            <a:lvl1pPr algn="l">
              <a:defRPr sz="1800" b="1" cap="none">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2590800" y="285750"/>
            <a:ext cx="6096000" cy="2457450"/>
          </a:xfrm>
        </p:spPr>
        <p:txBody>
          <a:bodyPr>
            <a:normAutofit/>
          </a:bodyPr>
          <a:lstStyle>
            <a:lvl1pPr marL="0" indent="0">
              <a:buNone/>
              <a:defRPr sz="15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352341" indent="0">
              <a:buNone/>
              <a:defRPr sz="1275">
                <a:solidFill>
                  <a:schemeClr val="tx1">
                    <a:tint val="75000"/>
                  </a:schemeClr>
                </a:solidFill>
              </a:defRPr>
            </a:lvl2pPr>
            <a:lvl3pPr marL="704681" indent="0">
              <a:buNone/>
              <a:defRPr sz="1200">
                <a:solidFill>
                  <a:schemeClr val="tx1">
                    <a:tint val="75000"/>
                  </a:schemeClr>
                </a:solidFill>
              </a:defRPr>
            </a:lvl3pPr>
            <a:lvl4pPr marL="1057024" indent="0">
              <a:buNone/>
              <a:defRPr sz="1050">
                <a:solidFill>
                  <a:schemeClr val="tx1">
                    <a:tint val="75000"/>
                  </a:schemeClr>
                </a:solidFill>
              </a:defRPr>
            </a:lvl4pPr>
            <a:lvl5pPr marL="1409364" indent="0">
              <a:buNone/>
              <a:defRPr sz="1050">
                <a:solidFill>
                  <a:schemeClr val="tx1">
                    <a:tint val="75000"/>
                  </a:schemeClr>
                </a:solidFill>
              </a:defRPr>
            </a:lvl5pPr>
            <a:lvl6pPr marL="1761705" indent="0">
              <a:buNone/>
              <a:defRPr sz="1050">
                <a:solidFill>
                  <a:schemeClr val="tx1">
                    <a:tint val="75000"/>
                  </a:schemeClr>
                </a:solidFill>
              </a:defRPr>
            </a:lvl6pPr>
            <a:lvl7pPr marL="2114047" indent="0">
              <a:buNone/>
              <a:defRPr sz="1050">
                <a:solidFill>
                  <a:schemeClr val="tx1">
                    <a:tint val="75000"/>
                  </a:schemeClr>
                </a:solidFill>
              </a:defRPr>
            </a:lvl7pPr>
            <a:lvl8pPr marL="2466386" indent="0">
              <a:buNone/>
              <a:defRPr sz="1050">
                <a:solidFill>
                  <a:schemeClr val="tx1">
                    <a:tint val="75000"/>
                  </a:schemeClr>
                </a:solidFill>
              </a:defRPr>
            </a:lvl8pPr>
            <a:lvl9pPr marL="2818729" indent="0">
              <a:buNone/>
              <a:defRPr sz="1050">
                <a:solidFill>
                  <a:schemeClr val="tx1">
                    <a:tint val="75000"/>
                  </a:schemeClr>
                </a:solidFill>
              </a:defRPr>
            </a:lvl9pPr>
          </a:lstStyle>
          <a:p>
            <a:pPr lvl="0"/>
            <a:r>
              <a:rPr lang="en-US" smtClean="0"/>
              <a:t>Click to edit Master text styles</a:t>
            </a:r>
          </a:p>
        </p:txBody>
      </p:sp>
      <p:sp>
        <p:nvSpPr>
          <p:cNvPr id="10" name="Text Placeholder 15"/>
          <p:cNvSpPr>
            <a:spLocks noGrp="1"/>
          </p:cNvSpPr>
          <p:nvPr>
            <p:ph type="body" sz="quarter" idx="10"/>
          </p:nvPr>
        </p:nvSpPr>
        <p:spPr>
          <a:xfrm>
            <a:off x="2590800" y="4743450"/>
            <a:ext cx="1981200" cy="2286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1" name="Text Placeholder 19"/>
          <p:cNvSpPr>
            <a:spLocks noGrp="1"/>
          </p:cNvSpPr>
          <p:nvPr>
            <p:ph type="body" sz="quarter" idx="12"/>
          </p:nvPr>
        </p:nvSpPr>
        <p:spPr>
          <a:xfrm>
            <a:off x="4876800" y="4743450"/>
            <a:ext cx="3657600" cy="2286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4743450"/>
            <a:ext cx="304800" cy="228600"/>
          </a:xfrm>
        </p:spPr>
        <p:txBody>
          <a:bodyPr/>
          <a:lstStyle>
            <a:lvl1pPr>
              <a:defRPr sz="750">
                <a:latin typeface="Verdana" panose="020B0604030504040204" pitchFamily="34" charset="0"/>
              </a:defRPr>
            </a:lvl1pPr>
          </a:lstStyle>
          <a:p>
            <a:pPr>
              <a:defRPr/>
            </a:pPr>
            <a:fld id="{7F32E0CD-18FC-4DFF-8EA0-2A08BE6F92F0}" type="slidenum">
              <a:rPr lang="en-US" altLang="en-US"/>
              <a:pPr>
                <a:defRPr/>
              </a:pPr>
              <a:t>‹#›</a:t>
            </a:fld>
            <a:endParaRPr lang="en-US" altLang="en-US" dirty="0"/>
          </a:p>
        </p:txBody>
      </p:sp>
      <p:pic>
        <p:nvPicPr>
          <p:cNvPr id="9"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864" y="1"/>
            <a:ext cx="1321200" cy="146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2291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13" name="Title 1"/>
          <p:cNvSpPr>
            <a:spLocks noGrp="1"/>
          </p:cNvSpPr>
          <p:nvPr>
            <p:ph type="title"/>
          </p:nvPr>
        </p:nvSpPr>
        <p:spPr>
          <a:xfrm>
            <a:off x="2590800" y="228604"/>
            <a:ext cx="6096000" cy="800099"/>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9" name="Text Placeholder 15"/>
          <p:cNvSpPr>
            <a:spLocks noGrp="1"/>
          </p:cNvSpPr>
          <p:nvPr>
            <p:ph type="body" sz="quarter" idx="10"/>
          </p:nvPr>
        </p:nvSpPr>
        <p:spPr>
          <a:xfrm>
            <a:off x="2590800" y="4743450"/>
            <a:ext cx="1981200" cy="2286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4743450"/>
            <a:ext cx="3657600" cy="2286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6" name="Slide Number Placeholder 22"/>
          <p:cNvSpPr>
            <a:spLocks noGrp="1"/>
          </p:cNvSpPr>
          <p:nvPr>
            <p:ph type="sldNum" sz="quarter" idx="13"/>
          </p:nvPr>
        </p:nvSpPr>
        <p:spPr>
          <a:xfrm>
            <a:off x="8534400" y="4743450"/>
            <a:ext cx="304800" cy="228600"/>
          </a:xfrm>
        </p:spPr>
        <p:txBody>
          <a:bodyPr/>
          <a:lstStyle>
            <a:lvl1pPr>
              <a:defRPr sz="750">
                <a:latin typeface="Verdana" panose="020B0604030504040204" pitchFamily="34" charset="0"/>
              </a:defRPr>
            </a:lvl1pPr>
          </a:lstStyle>
          <a:p>
            <a:pPr>
              <a:defRPr/>
            </a:pPr>
            <a:fld id="{1F446E9D-E164-4A50-9FBA-F6D72EB5E507}" type="slidenum">
              <a:rPr lang="en-US" altLang="en-US"/>
              <a:pPr>
                <a:defRPr/>
              </a:pPr>
              <a:t>‹#›</a:t>
            </a:fld>
            <a:endParaRPr lang="en-US" altLang="en-US" dirty="0"/>
          </a:p>
        </p:txBody>
      </p:sp>
      <p:pic>
        <p:nvPicPr>
          <p:cNvPr id="8"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864" y="1"/>
            <a:ext cx="1321200" cy="146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7419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3203"/>
            <a:ext cx="6096000" cy="1038221"/>
          </a:xfrm>
        </p:spPr>
        <p:txBody>
          <a:bodyPr anchor="t">
            <a:normAutofit/>
          </a:bodyPr>
          <a:lstStyle>
            <a:lvl1pPr algn="l">
              <a:defRPr sz="1800" b="1" cap="none">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2590800" y="285750"/>
            <a:ext cx="6096000" cy="2457450"/>
          </a:xfrm>
        </p:spPr>
        <p:txBody>
          <a:bodyPr>
            <a:normAutofit/>
          </a:bodyPr>
          <a:lstStyle>
            <a:lvl1pPr marL="0" indent="0">
              <a:buNone/>
              <a:defRPr sz="15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352341" indent="0">
              <a:buNone/>
              <a:defRPr sz="1275">
                <a:solidFill>
                  <a:schemeClr val="tx1">
                    <a:tint val="75000"/>
                  </a:schemeClr>
                </a:solidFill>
              </a:defRPr>
            </a:lvl2pPr>
            <a:lvl3pPr marL="704681" indent="0">
              <a:buNone/>
              <a:defRPr sz="1200">
                <a:solidFill>
                  <a:schemeClr val="tx1">
                    <a:tint val="75000"/>
                  </a:schemeClr>
                </a:solidFill>
              </a:defRPr>
            </a:lvl3pPr>
            <a:lvl4pPr marL="1057024" indent="0">
              <a:buNone/>
              <a:defRPr sz="1050">
                <a:solidFill>
                  <a:schemeClr val="tx1">
                    <a:tint val="75000"/>
                  </a:schemeClr>
                </a:solidFill>
              </a:defRPr>
            </a:lvl4pPr>
            <a:lvl5pPr marL="1409364" indent="0">
              <a:buNone/>
              <a:defRPr sz="1050">
                <a:solidFill>
                  <a:schemeClr val="tx1">
                    <a:tint val="75000"/>
                  </a:schemeClr>
                </a:solidFill>
              </a:defRPr>
            </a:lvl5pPr>
            <a:lvl6pPr marL="1761705" indent="0">
              <a:buNone/>
              <a:defRPr sz="1050">
                <a:solidFill>
                  <a:schemeClr val="tx1">
                    <a:tint val="75000"/>
                  </a:schemeClr>
                </a:solidFill>
              </a:defRPr>
            </a:lvl6pPr>
            <a:lvl7pPr marL="2114047" indent="0">
              <a:buNone/>
              <a:defRPr sz="1050">
                <a:solidFill>
                  <a:schemeClr val="tx1">
                    <a:tint val="75000"/>
                  </a:schemeClr>
                </a:solidFill>
              </a:defRPr>
            </a:lvl7pPr>
            <a:lvl8pPr marL="2466386" indent="0">
              <a:buNone/>
              <a:defRPr sz="1050">
                <a:solidFill>
                  <a:schemeClr val="tx1">
                    <a:tint val="75000"/>
                  </a:schemeClr>
                </a:solidFill>
              </a:defRPr>
            </a:lvl8pPr>
            <a:lvl9pPr marL="2818729" indent="0">
              <a:buNone/>
              <a:defRPr sz="1050">
                <a:solidFill>
                  <a:schemeClr val="tx1">
                    <a:tint val="75000"/>
                  </a:schemeClr>
                </a:solidFill>
              </a:defRPr>
            </a:lvl9pPr>
          </a:lstStyle>
          <a:p>
            <a:pPr lvl="0"/>
            <a:r>
              <a:rPr lang="en-US" smtClean="0"/>
              <a:t>Click to edit Master text styles</a:t>
            </a:r>
          </a:p>
        </p:txBody>
      </p:sp>
      <p:sp>
        <p:nvSpPr>
          <p:cNvPr id="10" name="Text Placeholder 15"/>
          <p:cNvSpPr>
            <a:spLocks noGrp="1"/>
          </p:cNvSpPr>
          <p:nvPr>
            <p:ph type="body" sz="quarter" idx="10"/>
          </p:nvPr>
        </p:nvSpPr>
        <p:spPr>
          <a:xfrm>
            <a:off x="2590800" y="4743450"/>
            <a:ext cx="1981200" cy="2286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1" name="Text Placeholder 19"/>
          <p:cNvSpPr>
            <a:spLocks noGrp="1"/>
          </p:cNvSpPr>
          <p:nvPr>
            <p:ph type="body" sz="quarter" idx="12"/>
          </p:nvPr>
        </p:nvSpPr>
        <p:spPr>
          <a:xfrm>
            <a:off x="4876800" y="4743450"/>
            <a:ext cx="3657600" cy="2286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4743450"/>
            <a:ext cx="304800" cy="228600"/>
          </a:xfrm>
        </p:spPr>
        <p:txBody>
          <a:bodyPr/>
          <a:lstStyle>
            <a:lvl1pPr>
              <a:defRPr sz="750">
                <a:latin typeface="Verdana" panose="020B0604030504040204" pitchFamily="34" charset="0"/>
              </a:defRPr>
            </a:lvl1pPr>
          </a:lstStyle>
          <a:p>
            <a:pPr>
              <a:defRPr/>
            </a:pPr>
            <a:fld id="{7F32E0CD-18FC-4DFF-8EA0-2A08BE6F92F0}" type="slidenum">
              <a:rPr lang="en-US" altLang="en-US"/>
              <a:pPr>
                <a:defRPr/>
              </a:pPr>
              <a:t>‹#›</a:t>
            </a:fld>
            <a:endParaRPr lang="en-US" altLang="en-US" dirty="0"/>
          </a:p>
        </p:txBody>
      </p:sp>
      <p:pic>
        <p:nvPicPr>
          <p:cNvPr id="9"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864" y="1"/>
            <a:ext cx="1321200" cy="146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5620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285750"/>
            <a:ext cx="6096000" cy="777482"/>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314453"/>
            <a:ext cx="6096000" cy="3280180"/>
          </a:xfrm>
        </p:spPr>
        <p:txBody>
          <a:bodyPr>
            <a:normAutofit/>
          </a:bodyPr>
          <a:lstStyle>
            <a:lvl1pPr marL="0" indent="0">
              <a:buNone/>
              <a:defRPr sz="1500">
                <a:latin typeface="Verdana" panose="020B0604030504040204" pitchFamily="34" charset="0"/>
                <a:ea typeface="Verdana" panose="020B0604030504040204" pitchFamily="34" charset="0"/>
                <a:cs typeface="Verdana" panose="020B0604030504040204" pitchFamily="34" charset="0"/>
              </a:defRPr>
            </a:lvl1pPr>
            <a:lvl2pPr>
              <a:defRPr sz="1500">
                <a:latin typeface="Times New Roman" panose="02020603050405020304" pitchFamily="18" charset="0"/>
                <a:cs typeface="Times New Roman" panose="02020603050405020304" pitchFamily="18" charset="0"/>
              </a:defRPr>
            </a:lvl2pPr>
            <a:lvl3pPr>
              <a:defRPr sz="1500">
                <a:latin typeface="Times New Roman" panose="02020603050405020304" pitchFamily="18" charset="0"/>
                <a:cs typeface="Times New Roman" panose="02020603050405020304" pitchFamily="18" charset="0"/>
              </a:defRPr>
            </a:lvl3pPr>
            <a:lvl4pPr>
              <a:defRPr sz="1500">
                <a:latin typeface="Times New Roman" panose="02020603050405020304" pitchFamily="18" charset="0"/>
                <a:cs typeface="Times New Roman" panose="02020603050405020304" pitchFamily="18" charset="0"/>
              </a:defRPr>
            </a:lvl4pPr>
            <a:lvl5pPr>
              <a:defRPr sz="15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4743450"/>
            <a:ext cx="1981200" cy="2286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4743450"/>
            <a:ext cx="3657600" cy="2286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4743450"/>
            <a:ext cx="304800" cy="228600"/>
          </a:xfrm>
        </p:spPr>
        <p:txBody>
          <a:bodyPr/>
          <a:lstStyle>
            <a:lvl1pPr>
              <a:defRPr sz="750">
                <a:latin typeface="Verdana" panose="020B0604030504040204" pitchFamily="34" charset="0"/>
              </a:defRPr>
            </a:lvl1pPr>
          </a:lstStyle>
          <a:p>
            <a:pPr>
              <a:defRPr/>
            </a:pPr>
            <a:fld id="{26751302-5A83-435F-ACC8-74594750E953}" type="slidenum">
              <a:rPr lang="en-US" altLang="en-US"/>
              <a:pPr>
                <a:defRPr/>
              </a:pPr>
              <a:t>‹#›</a:t>
            </a:fld>
            <a:endParaRPr lang="en-US" altLang="en-US" dirty="0"/>
          </a:p>
        </p:txBody>
      </p:sp>
      <p:pic>
        <p:nvPicPr>
          <p:cNvPr id="8"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864" y="1"/>
            <a:ext cx="1321200" cy="146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6520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285750"/>
            <a:ext cx="6096000" cy="777482"/>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314453"/>
            <a:ext cx="6096000" cy="3280180"/>
          </a:xfrm>
        </p:spPr>
        <p:txBody>
          <a:bodyPr>
            <a:normAutofit/>
          </a:bodyPr>
          <a:lstStyle>
            <a:lvl1pPr marL="0" indent="0">
              <a:buNone/>
              <a:defRPr sz="1500">
                <a:latin typeface="Verdana" panose="020B0604030504040204" pitchFamily="34" charset="0"/>
                <a:ea typeface="Verdana" panose="020B0604030504040204" pitchFamily="34" charset="0"/>
                <a:cs typeface="Verdana" panose="020B0604030504040204" pitchFamily="34" charset="0"/>
              </a:defRPr>
            </a:lvl1pPr>
            <a:lvl2pPr>
              <a:defRPr sz="1500">
                <a:latin typeface="Times New Roman" panose="02020603050405020304" pitchFamily="18" charset="0"/>
                <a:cs typeface="Times New Roman" panose="02020603050405020304" pitchFamily="18" charset="0"/>
              </a:defRPr>
            </a:lvl2pPr>
            <a:lvl3pPr>
              <a:defRPr sz="1500">
                <a:latin typeface="Times New Roman" panose="02020603050405020304" pitchFamily="18" charset="0"/>
                <a:cs typeface="Times New Roman" panose="02020603050405020304" pitchFamily="18" charset="0"/>
              </a:defRPr>
            </a:lvl3pPr>
            <a:lvl4pPr>
              <a:defRPr sz="1500">
                <a:latin typeface="Times New Roman" panose="02020603050405020304" pitchFamily="18" charset="0"/>
                <a:cs typeface="Times New Roman" panose="02020603050405020304" pitchFamily="18" charset="0"/>
              </a:defRPr>
            </a:lvl4pPr>
            <a:lvl5pPr>
              <a:defRPr sz="15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4743450"/>
            <a:ext cx="1981200" cy="2286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4743450"/>
            <a:ext cx="3657600" cy="2286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4743450"/>
            <a:ext cx="304800" cy="228600"/>
          </a:xfrm>
        </p:spPr>
        <p:txBody>
          <a:bodyPr/>
          <a:lstStyle>
            <a:lvl1pPr>
              <a:defRPr sz="750">
                <a:latin typeface="Verdana" panose="020B0604030504040204" pitchFamily="34" charset="0"/>
              </a:defRPr>
            </a:lvl1pPr>
          </a:lstStyle>
          <a:p>
            <a:pPr>
              <a:defRPr/>
            </a:pPr>
            <a:fld id="{1F7A94A6-8035-4886-9FF3-1BE481761DCC}" type="slidenum">
              <a:rPr lang="en-US" altLang="en-US">
                <a:solidFill>
                  <a:prstClr val="black">
                    <a:tint val="75000"/>
                  </a:prstClr>
                </a:solidFill>
              </a:rPr>
              <a:pPr>
                <a:defRPr/>
              </a:pPr>
              <a:t>‹#›</a:t>
            </a:fld>
            <a:endParaRPr lang="en-US" altLang="en-US" dirty="0">
              <a:solidFill>
                <a:prstClr val="black">
                  <a:tint val="75000"/>
                </a:prstClr>
              </a:solidFill>
            </a:endParaRPr>
          </a:p>
        </p:txBody>
      </p:sp>
      <p:pic>
        <p:nvPicPr>
          <p:cNvPr id="9"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864" y="1"/>
            <a:ext cx="1321200" cy="146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50823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285750"/>
            <a:ext cx="6096000" cy="777482"/>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314453"/>
            <a:ext cx="6096000" cy="3280180"/>
          </a:xfrm>
        </p:spPr>
        <p:txBody>
          <a:bodyPr>
            <a:normAutofit/>
          </a:bodyPr>
          <a:lstStyle>
            <a:lvl1pPr marL="0" indent="0">
              <a:buNone/>
              <a:defRPr sz="1500">
                <a:latin typeface="Verdana" panose="020B0604030504040204" pitchFamily="34" charset="0"/>
                <a:ea typeface="Verdana" panose="020B0604030504040204" pitchFamily="34" charset="0"/>
                <a:cs typeface="Verdana" panose="020B0604030504040204" pitchFamily="34" charset="0"/>
              </a:defRPr>
            </a:lvl1pPr>
            <a:lvl2pPr>
              <a:defRPr sz="1500">
                <a:latin typeface="Times New Roman" panose="02020603050405020304" pitchFamily="18" charset="0"/>
                <a:cs typeface="Times New Roman" panose="02020603050405020304" pitchFamily="18" charset="0"/>
              </a:defRPr>
            </a:lvl2pPr>
            <a:lvl3pPr>
              <a:defRPr sz="1500">
                <a:latin typeface="Times New Roman" panose="02020603050405020304" pitchFamily="18" charset="0"/>
                <a:cs typeface="Times New Roman" panose="02020603050405020304" pitchFamily="18" charset="0"/>
              </a:defRPr>
            </a:lvl3pPr>
            <a:lvl4pPr>
              <a:defRPr sz="1500">
                <a:latin typeface="Times New Roman" panose="02020603050405020304" pitchFamily="18" charset="0"/>
                <a:cs typeface="Times New Roman" panose="02020603050405020304" pitchFamily="18" charset="0"/>
              </a:defRPr>
            </a:lvl4pPr>
            <a:lvl5pPr>
              <a:defRPr sz="15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4743450"/>
            <a:ext cx="1981200" cy="2286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4743450"/>
            <a:ext cx="3657600" cy="2286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4743450"/>
            <a:ext cx="304800" cy="228600"/>
          </a:xfrm>
        </p:spPr>
        <p:txBody>
          <a:bodyPr/>
          <a:lstStyle>
            <a:lvl1pPr>
              <a:defRPr sz="750">
                <a:latin typeface="Verdana" panose="020B0604030504040204" pitchFamily="34" charset="0"/>
              </a:defRPr>
            </a:lvl1pPr>
          </a:lstStyle>
          <a:p>
            <a:pPr>
              <a:defRPr/>
            </a:pPr>
            <a:fld id="{26751302-5A83-435F-ACC8-74594750E953}" type="slidenum">
              <a:rPr lang="en-US" altLang="en-US">
                <a:solidFill>
                  <a:prstClr val="black">
                    <a:tint val="75000"/>
                  </a:prstClr>
                </a:solidFill>
              </a:rPr>
              <a:pPr>
                <a:defRPr/>
              </a:pPr>
              <a:t>‹#›</a:t>
            </a:fld>
            <a:endParaRPr lang="en-US" altLang="en-US" dirty="0">
              <a:solidFill>
                <a:prstClr val="black">
                  <a:tint val="75000"/>
                </a:prstClr>
              </a:solidFill>
            </a:endParaRPr>
          </a:p>
        </p:txBody>
      </p:sp>
      <p:pic>
        <p:nvPicPr>
          <p:cNvPr id="8"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864" y="1"/>
            <a:ext cx="1321200" cy="146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5393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285750"/>
            <a:ext cx="6096000" cy="777482"/>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314453"/>
            <a:ext cx="6096000" cy="3280180"/>
          </a:xfrm>
        </p:spPr>
        <p:txBody>
          <a:bodyPr>
            <a:normAutofit/>
          </a:bodyPr>
          <a:lstStyle>
            <a:lvl1pPr marL="0" indent="0">
              <a:buNone/>
              <a:defRPr sz="1500">
                <a:latin typeface="Verdana" panose="020B0604030504040204" pitchFamily="34" charset="0"/>
                <a:ea typeface="Verdana" panose="020B0604030504040204" pitchFamily="34" charset="0"/>
                <a:cs typeface="Verdana" panose="020B0604030504040204" pitchFamily="34" charset="0"/>
              </a:defRPr>
            </a:lvl1pPr>
            <a:lvl2pPr>
              <a:defRPr sz="1500">
                <a:latin typeface="Times New Roman" panose="02020603050405020304" pitchFamily="18" charset="0"/>
                <a:cs typeface="Times New Roman" panose="02020603050405020304" pitchFamily="18" charset="0"/>
              </a:defRPr>
            </a:lvl2pPr>
            <a:lvl3pPr>
              <a:defRPr sz="1500">
                <a:latin typeface="Times New Roman" panose="02020603050405020304" pitchFamily="18" charset="0"/>
                <a:cs typeface="Times New Roman" panose="02020603050405020304" pitchFamily="18" charset="0"/>
              </a:defRPr>
            </a:lvl3pPr>
            <a:lvl4pPr>
              <a:defRPr sz="1500">
                <a:latin typeface="Times New Roman" panose="02020603050405020304" pitchFamily="18" charset="0"/>
                <a:cs typeface="Times New Roman" panose="02020603050405020304" pitchFamily="18" charset="0"/>
              </a:defRPr>
            </a:lvl4pPr>
            <a:lvl5pPr>
              <a:defRPr sz="15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4743450"/>
            <a:ext cx="1981200" cy="2286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4743450"/>
            <a:ext cx="3657600" cy="2286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4743450"/>
            <a:ext cx="304800" cy="228600"/>
          </a:xfrm>
        </p:spPr>
        <p:txBody>
          <a:bodyPr/>
          <a:lstStyle>
            <a:lvl1pPr>
              <a:defRPr sz="750">
                <a:latin typeface="Verdana" panose="020B0604030504040204" pitchFamily="34" charset="0"/>
              </a:defRPr>
            </a:lvl1pPr>
          </a:lstStyle>
          <a:p>
            <a:pPr>
              <a:defRPr/>
            </a:pPr>
            <a:fld id="{26751302-5A83-435F-ACC8-74594750E953}" type="slidenum">
              <a:rPr lang="en-US" altLang="en-US">
                <a:solidFill>
                  <a:prstClr val="black">
                    <a:tint val="75000"/>
                  </a:prstClr>
                </a:solidFill>
              </a:rPr>
              <a:pPr>
                <a:defRPr/>
              </a:pPr>
              <a:t>‹#›</a:t>
            </a:fld>
            <a:endParaRPr lang="en-US" altLang="en-US" dirty="0">
              <a:solidFill>
                <a:prstClr val="black">
                  <a:tint val="75000"/>
                </a:prstClr>
              </a:solidFill>
            </a:endParaRPr>
          </a:p>
        </p:txBody>
      </p:sp>
      <p:pic>
        <p:nvPicPr>
          <p:cNvPr id="8"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864" y="1"/>
            <a:ext cx="1321200" cy="146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19145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285750"/>
            <a:ext cx="6096000" cy="777482"/>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314453"/>
            <a:ext cx="6096000" cy="3280180"/>
          </a:xfrm>
        </p:spPr>
        <p:txBody>
          <a:bodyPr>
            <a:normAutofit/>
          </a:bodyPr>
          <a:lstStyle>
            <a:lvl1pPr marL="0" indent="0">
              <a:buNone/>
              <a:defRPr sz="1500">
                <a:latin typeface="Verdana" panose="020B0604030504040204" pitchFamily="34" charset="0"/>
                <a:ea typeface="Verdana" panose="020B0604030504040204" pitchFamily="34" charset="0"/>
                <a:cs typeface="Verdana" panose="020B0604030504040204" pitchFamily="34" charset="0"/>
              </a:defRPr>
            </a:lvl1pPr>
            <a:lvl2pPr>
              <a:defRPr sz="1500">
                <a:latin typeface="Times New Roman" panose="02020603050405020304" pitchFamily="18" charset="0"/>
                <a:cs typeface="Times New Roman" panose="02020603050405020304" pitchFamily="18" charset="0"/>
              </a:defRPr>
            </a:lvl2pPr>
            <a:lvl3pPr>
              <a:defRPr sz="1500">
                <a:latin typeface="Times New Roman" panose="02020603050405020304" pitchFamily="18" charset="0"/>
                <a:cs typeface="Times New Roman" panose="02020603050405020304" pitchFamily="18" charset="0"/>
              </a:defRPr>
            </a:lvl3pPr>
            <a:lvl4pPr>
              <a:defRPr sz="1500">
                <a:latin typeface="Times New Roman" panose="02020603050405020304" pitchFamily="18" charset="0"/>
                <a:cs typeface="Times New Roman" panose="02020603050405020304" pitchFamily="18" charset="0"/>
              </a:defRPr>
            </a:lvl4pPr>
            <a:lvl5pPr>
              <a:defRPr sz="15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4743450"/>
            <a:ext cx="1981200" cy="2286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4743450"/>
            <a:ext cx="3657600" cy="2286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4743450"/>
            <a:ext cx="304800" cy="228600"/>
          </a:xfrm>
        </p:spPr>
        <p:txBody>
          <a:bodyPr/>
          <a:lstStyle>
            <a:lvl1pPr>
              <a:defRPr sz="750">
                <a:latin typeface="Verdana" panose="020B0604030504040204" pitchFamily="34" charset="0"/>
              </a:defRPr>
            </a:lvl1pPr>
          </a:lstStyle>
          <a:p>
            <a:pPr>
              <a:defRPr/>
            </a:pPr>
            <a:fld id="{26751302-5A83-435F-ACC8-74594750E953}" type="slidenum">
              <a:rPr lang="en-US" altLang="en-US"/>
              <a:pPr>
                <a:defRPr/>
              </a:pPr>
              <a:t>‹#›</a:t>
            </a:fld>
            <a:endParaRPr lang="en-US" altLang="en-US" dirty="0"/>
          </a:p>
        </p:txBody>
      </p:sp>
      <p:pic>
        <p:nvPicPr>
          <p:cNvPr id="8"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864" y="1"/>
            <a:ext cx="1321200" cy="146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1890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285750"/>
            <a:ext cx="6096000" cy="777482"/>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314453"/>
            <a:ext cx="6096000" cy="3280180"/>
          </a:xfrm>
        </p:spPr>
        <p:txBody>
          <a:bodyPr>
            <a:normAutofit/>
          </a:bodyPr>
          <a:lstStyle>
            <a:lvl1pPr marL="0" indent="0">
              <a:buNone/>
              <a:defRPr sz="1500">
                <a:latin typeface="Verdana" panose="020B0604030504040204" pitchFamily="34" charset="0"/>
                <a:ea typeface="Verdana" panose="020B0604030504040204" pitchFamily="34" charset="0"/>
                <a:cs typeface="Verdana" panose="020B0604030504040204" pitchFamily="34" charset="0"/>
              </a:defRPr>
            </a:lvl1pPr>
            <a:lvl2pPr>
              <a:defRPr sz="1500">
                <a:latin typeface="Times New Roman" panose="02020603050405020304" pitchFamily="18" charset="0"/>
                <a:cs typeface="Times New Roman" panose="02020603050405020304" pitchFamily="18" charset="0"/>
              </a:defRPr>
            </a:lvl2pPr>
            <a:lvl3pPr>
              <a:defRPr sz="1500">
                <a:latin typeface="Times New Roman" panose="02020603050405020304" pitchFamily="18" charset="0"/>
                <a:cs typeface="Times New Roman" panose="02020603050405020304" pitchFamily="18" charset="0"/>
              </a:defRPr>
            </a:lvl3pPr>
            <a:lvl4pPr>
              <a:defRPr sz="1500">
                <a:latin typeface="Times New Roman" panose="02020603050405020304" pitchFamily="18" charset="0"/>
                <a:cs typeface="Times New Roman" panose="02020603050405020304" pitchFamily="18" charset="0"/>
              </a:defRPr>
            </a:lvl4pPr>
            <a:lvl5pPr>
              <a:defRPr sz="15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4743450"/>
            <a:ext cx="1981200" cy="2286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4743450"/>
            <a:ext cx="3657600" cy="2286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4743450"/>
            <a:ext cx="304800" cy="228600"/>
          </a:xfrm>
        </p:spPr>
        <p:txBody>
          <a:bodyPr/>
          <a:lstStyle>
            <a:lvl1pPr>
              <a:defRPr sz="750">
                <a:latin typeface="Verdana" panose="020B0604030504040204" pitchFamily="34" charset="0"/>
              </a:defRPr>
            </a:lvl1pPr>
          </a:lstStyle>
          <a:p>
            <a:pPr>
              <a:defRPr/>
            </a:pPr>
            <a:fld id="{1F7A94A6-8035-4886-9FF3-1BE481761DCC}" type="slidenum">
              <a:rPr lang="en-US" altLang="en-US"/>
              <a:pPr>
                <a:defRPr/>
              </a:pPr>
              <a:t>‹#›</a:t>
            </a:fld>
            <a:endParaRPr lang="en-US" altLang="en-US" dirty="0"/>
          </a:p>
        </p:txBody>
      </p:sp>
      <p:pic>
        <p:nvPicPr>
          <p:cNvPr id="9"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864" y="1"/>
            <a:ext cx="1321200" cy="146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66572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966097"/>
            <a:ext cx="914400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685800" y="3543300"/>
            <a:ext cx="7772400" cy="777479"/>
          </a:xfrm>
          <a:prstGeom prst="rect">
            <a:avLst/>
          </a:prstGeom>
        </p:spPr>
        <p:txBody>
          <a:bodyPr lIns="70468" tIns="35234" rIns="70468" bIns="35234">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05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2628900"/>
            <a:ext cx="7772400" cy="720332"/>
          </a:xfrm>
        </p:spPr>
        <p:txBody>
          <a:bodyPr anchor="t">
            <a:normAutofit/>
          </a:bodyPr>
          <a:lstStyle>
            <a:lvl1pPr algn="ctr">
              <a:defRPr sz="2400" b="1" baseline="0">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8" name="Text Placeholder 17"/>
          <p:cNvSpPr>
            <a:spLocks noGrp="1"/>
          </p:cNvSpPr>
          <p:nvPr>
            <p:ph type="body" sz="quarter" idx="10"/>
          </p:nvPr>
        </p:nvSpPr>
        <p:spPr>
          <a:xfrm>
            <a:off x="685800" y="3543300"/>
            <a:ext cx="7772400" cy="685800"/>
          </a:xfrm>
        </p:spPr>
        <p:txBody>
          <a:bodyPr>
            <a:normAutofit/>
          </a:bodyPr>
          <a:lstStyle>
            <a:lvl1pPr marL="0" indent="0" algn="ctr">
              <a:buNone/>
              <a:defRPr sz="10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0" name="Text Placeholder 19"/>
          <p:cNvSpPr>
            <a:spLocks noGrp="1"/>
          </p:cNvSpPr>
          <p:nvPr>
            <p:ph type="body" sz="quarter" idx="11"/>
          </p:nvPr>
        </p:nvSpPr>
        <p:spPr>
          <a:xfrm>
            <a:off x="685800" y="4320778"/>
            <a:ext cx="7772400" cy="479822"/>
          </a:xfrm>
        </p:spPr>
        <p:txBody>
          <a:bodyPr>
            <a:normAutofit/>
          </a:bodyPr>
          <a:lstStyle>
            <a:lvl1pPr marL="0" indent="0" algn="ctr">
              <a:buNone/>
              <a:defRPr sz="105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pic>
        <p:nvPicPr>
          <p:cNvPr id="8" name="Picture 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55400" y="0"/>
            <a:ext cx="2833200" cy="312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5595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285750"/>
            <a:ext cx="6096000" cy="777482"/>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314453"/>
            <a:ext cx="6096000" cy="3280180"/>
          </a:xfrm>
        </p:spPr>
        <p:txBody>
          <a:bodyPr>
            <a:normAutofit/>
          </a:bodyPr>
          <a:lstStyle>
            <a:lvl1pPr marL="0" indent="0">
              <a:buNone/>
              <a:defRPr sz="1500">
                <a:latin typeface="Verdana" panose="020B0604030504040204" pitchFamily="34" charset="0"/>
                <a:ea typeface="Verdana" panose="020B0604030504040204" pitchFamily="34" charset="0"/>
                <a:cs typeface="Verdana" panose="020B0604030504040204" pitchFamily="34" charset="0"/>
              </a:defRPr>
            </a:lvl1pPr>
            <a:lvl2pPr>
              <a:defRPr sz="1500">
                <a:latin typeface="Times New Roman" panose="02020603050405020304" pitchFamily="18" charset="0"/>
                <a:cs typeface="Times New Roman" panose="02020603050405020304" pitchFamily="18" charset="0"/>
              </a:defRPr>
            </a:lvl2pPr>
            <a:lvl3pPr>
              <a:defRPr sz="1500">
                <a:latin typeface="Times New Roman" panose="02020603050405020304" pitchFamily="18" charset="0"/>
                <a:cs typeface="Times New Roman" panose="02020603050405020304" pitchFamily="18" charset="0"/>
              </a:defRPr>
            </a:lvl3pPr>
            <a:lvl4pPr>
              <a:defRPr sz="1500">
                <a:latin typeface="Times New Roman" panose="02020603050405020304" pitchFamily="18" charset="0"/>
                <a:cs typeface="Times New Roman" panose="02020603050405020304" pitchFamily="18" charset="0"/>
              </a:defRPr>
            </a:lvl4pPr>
            <a:lvl5pPr>
              <a:defRPr sz="15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4743450"/>
            <a:ext cx="1981200" cy="2286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4743450"/>
            <a:ext cx="3657600" cy="2286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4743450"/>
            <a:ext cx="304800" cy="228600"/>
          </a:xfrm>
        </p:spPr>
        <p:txBody>
          <a:bodyPr/>
          <a:lstStyle>
            <a:lvl1pPr>
              <a:defRPr sz="750">
                <a:latin typeface="Verdana" panose="020B0604030504040204" pitchFamily="34" charset="0"/>
              </a:defRPr>
            </a:lvl1pPr>
          </a:lstStyle>
          <a:p>
            <a:pPr>
              <a:defRPr/>
            </a:pPr>
            <a:fld id="{1F7A94A6-8035-4886-9FF3-1BE481761DCC}" type="slidenum">
              <a:rPr lang="en-US" altLang="en-US"/>
              <a:pPr>
                <a:defRPr/>
              </a:pPr>
              <a:t>‹#›</a:t>
            </a:fld>
            <a:endParaRPr lang="en-US" altLang="en-US" dirty="0"/>
          </a:p>
        </p:txBody>
      </p:sp>
      <p:pic>
        <p:nvPicPr>
          <p:cNvPr id="8"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864" y="1"/>
            <a:ext cx="1321724" cy="1468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953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12/28/2015</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https://lvp.viss.gov.lv/VISS.ISS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image" Target="../media/image40.png"/><Relationship Id="rId5" Type="http://schemas.openxmlformats.org/officeDocument/2006/relationships/image" Target="../media/image43.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18.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tap.mk.gov.lv/lv/mk/tap/?pid=40358092&amp;mode=mk&amp;date=2015-11-03"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48.png"/><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54.png"/><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0.xml"/><Relationship Id="rId5" Type="http://schemas.openxmlformats.org/officeDocument/2006/relationships/image" Target="../media/image51.png"/><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15.xml"/><Relationship Id="rId6" Type="http://schemas.openxmlformats.org/officeDocument/2006/relationships/image" Target="../media/image21.png"/><Relationship Id="rId5" Type="http://schemas.openxmlformats.org/officeDocument/2006/relationships/hyperlink" Target="http://www.vraa.gov.lv/uploads/epakalpojumi/ppk_metodika_aprilis_2014.pdf" TargetMode="External"/><Relationship Id="rId4" Type="http://schemas.openxmlformats.org/officeDocument/2006/relationships/hyperlink" Target="http://www.vraa.gov.lv/uploads/e-pakapojumi/pfas_pieteikums_ppk_2014014.doc"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16.xml"/><Relationship Id="rId6" Type="http://schemas.openxmlformats.org/officeDocument/2006/relationships/image" Target="../media/image21.png"/><Relationship Id="rId5" Type="http://schemas.openxmlformats.org/officeDocument/2006/relationships/image" Target="../media/image62.png"/><Relationship Id="rId4" Type="http://schemas.openxmlformats.org/officeDocument/2006/relationships/image" Target="../media/image61.png"/></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1.png"/><Relationship Id="rId2" Type="http://schemas.openxmlformats.org/officeDocument/2006/relationships/notesSlide" Target="../notesSlides/notesSlide31.xml"/><Relationship Id="rId1" Type="http://schemas.openxmlformats.org/officeDocument/2006/relationships/slideLayout" Target="../slideLayouts/slideLayout1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32.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9.png"/><Relationship Id="rId7" Type="http://schemas.openxmlformats.org/officeDocument/2006/relationships/image" Target="../media/image69.png"/><Relationship Id="rId2" Type="http://schemas.openxmlformats.org/officeDocument/2006/relationships/notesSlide" Target="../notesSlides/notesSlide32.xml"/><Relationship Id="rId1" Type="http://schemas.openxmlformats.org/officeDocument/2006/relationships/slideLayout" Target="../slideLayouts/slideLayout17.xml"/><Relationship Id="rId6" Type="http://schemas.openxmlformats.org/officeDocument/2006/relationships/image" Target="../media/image68.png"/><Relationship Id="rId5" Type="http://schemas.openxmlformats.org/officeDocument/2006/relationships/image" Target="../media/image67.png"/><Relationship Id="rId10" Type="http://schemas.openxmlformats.org/officeDocument/2006/relationships/image" Target="../media/image10.png"/><Relationship Id="rId4" Type="http://schemas.openxmlformats.org/officeDocument/2006/relationships/image" Target="../media/image66.png"/><Relationship Id="rId9" Type="http://schemas.openxmlformats.org/officeDocument/2006/relationships/image" Target="../media/image7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5.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9.xml"/><Relationship Id="rId1" Type="http://schemas.openxmlformats.org/officeDocument/2006/relationships/slideLayout" Target="../slideLayouts/slideLayout15.xml"/><Relationship Id="rId5" Type="http://schemas.openxmlformats.org/officeDocument/2006/relationships/image" Target="../media/image77.png"/><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6.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4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pn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png"/><Relationship Id="rId2" Type="http://schemas.openxmlformats.org/officeDocument/2006/relationships/notesSlide" Target="../notesSlides/notesSlide41.xml"/><Relationship Id="rId16" Type="http://schemas.openxmlformats.org/officeDocument/2006/relationships/image" Target="../media/image21.png"/><Relationship Id="rId1" Type="http://schemas.openxmlformats.org/officeDocument/2006/relationships/slideLayout" Target="../slideLayouts/slideLayout19.x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1.png"/><Relationship Id="rId15" Type="http://schemas.openxmlformats.org/officeDocument/2006/relationships/image" Target="../media/image90.pn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png"/><Relationship Id="rId14" Type="http://schemas.openxmlformats.org/officeDocument/2006/relationships/image" Target="../media/image9.png"/></Relationships>
</file>

<file path=ppt/slides/_rels/slide42.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101.png"/><Relationship Id="rId3" Type="http://schemas.openxmlformats.org/officeDocument/2006/relationships/image" Target="../media/image91.png"/><Relationship Id="rId7" Type="http://schemas.openxmlformats.org/officeDocument/2006/relationships/image" Target="../media/image95.png"/><Relationship Id="rId12" Type="http://schemas.openxmlformats.org/officeDocument/2006/relationships/image" Target="../media/image100.png"/><Relationship Id="rId2" Type="http://schemas.openxmlformats.org/officeDocument/2006/relationships/notesSlide" Target="../notesSlides/notesSlide42.xml"/><Relationship Id="rId1" Type="http://schemas.openxmlformats.org/officeDocument/2006/relationships/slideLayout" Target="../slideLayouts/slideLayout19.xml"/><Relationship Id="rId6" Type="http://schemas.openxmlformats.org/officeDocument/2006/relationships/image" Target="../media/image94.png"/><Relationship Id="rId11" Type="http://schemas.openxmlformats.org/officeDocument/2006/relationships/image" Target="../media/image99.png"/><Relationship Id="rId5" Type="http://schemas.openxmlformats.org/officeDocument/2006/relationships/image" Target="../media/image93.png"/><Relationship Id="rId15" Type="http://schemas.openxmlformats.org/officeDocument/2006/relationships/image" Target="../media/image103.png"/><Relationship Id="rId10" Type="http://schemas.openxmlformats.org/officeDocument/2006/relationships/image" Target="../media/image98.png"/><Relationship Id="rId4" Type="http://schemas.openxmlformats.org/officeDocument/2006/relationships/image" Target="../media/image92.png"/><Relationship Id="rId9" Type="http://schemas.openxmlformats.org/officeDocument/2006/relationships/image" Target="../media/image97.png"/><Relationship Id="rId14" Type="http://schemas.openxmlformats.org/officeDocument/2006/relationships/image" Target="../media/image102.png"/></Relationships>
</file>

<file path=ppt/slides/_rels/slide4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43.xml"/><Relationship Id="rId1" Type="http://schemas.openxmlformats.org/officeDocument/2006/relationships/slideLayout" Target="../slideLayouts/slideLayout17.xml"/><Relationship Id="rId5" Type="http://schemas.openxmlformats.org/officeDocument/2006/relationships/image" Target="../media/image106.png"/><Relationship Id="rId4" Type="http://schemas.openxmlformats.org/officeDocument/2006/relationships/image" Target="../media/image105.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46.xml"/><Relationship Id="rId1" Type="http://schemas.openxmlformats.org/officeDocument/2006/relationships/slideLayout" Target="../slideLayouts/slideLayout17.xml"/><Relationship Id="rId5" Type="http://schemas.openxmlformats.org/officeDocument/2006/relationships/image" Target="../media/image56.png"/><Relationship Id="rId4" Type="http://schemas.openxmlformats.org/officeDocument/2006/relationships/image" Target="../media/image109.png"/></Relationships>
</file>

<file path=ppt/slides/_rels/slide4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48.xml"/><Relationship Id="rId1" Type="http://schemas.openxmlformats.org/officeDocument/2006/relationships/slideLayout" Target="../slideLayouts/slideLayout19.xml"/><Relationship Id="rId6" Type="http://schemas.openxmlformats.org/officeDocument/2006/relationships/comments" Target="../comments/comment1.xml"/><Relationship Id="rId5" Type="http://schemas.openxmlformats.org/officeDocument/2006/relationships/image" Target="../media/image21.png"/><Relationship Id="rId4" Type="http://schemas.openxmlformats.org/officeDocument/2006/relationships/image" Target="../media/image112.png"/></Relationships>
</file>

<file path=ppt/slides/_rels/slide49.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49.xml"/><Relationship Id="rId1" Type="http://schemas.openxmlformats.org/officeDocument/2006/relationships/slideLayout" Target="../slideLayouts/slideLayout19.xml"/><Relationship Id="rId6" Type="http://schemas.openxmlformats.org/officeDocument/2006/relationships/hyperlink" Target="https://viss.gov.lv/lv/Informacijai/Dokumentacija" TargetMode="External"/><Relationship Id="rId5" Type="http://schemas.openxmlformats.org/officeDocument/2006/relationships/hyperlink" Target="http://www.viss.gov.lv/" TargetMode="External"/><Relationship Id="rId4" Type="http://schemas.openxmlformats.org/officeDocument/2006/relationships/hyperlink" Target="http://www.latvija.lv/"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viss.gov.lv/" TargetMode="External"/><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0.xml.rels><?xml version="1.0" encoding="UTF-8" standalone="yes"?>
<Relationships xmlns="http://schemas.openxmlformats.org/package/2006/relationships"><Relationship Id="rId3" Type="http://schemas.openxmlformats.org/officeDocument/2006/relationships/hyperlink" Target="mailto:epak@vraa.gov.lv" TargetMode="External"/><Relationship Id="rId2" Type="http://schemas.openxmlformats.org/officeDocument/2006/relationships/notesSlide" Target="../notesSlides/notesSlide50.xml"/><Relationship Id="rId1" Type="http://schemas.openxmlformats.org/officeDocument/2006/relationships/slideLayout" Target="../slideLayouts/slideLayout19.xml"/><Relationship Id="rId4" Type="http://schemas.openxmlformats.org/officeDocument/2006/relationships/image" Target="../media/image114.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2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71500" y="2461021"/>
            <a:ext cx="8001000" cy="720329"/>
          </a:xfrm>
        </p:spPr>
        <p:txBody>
          <a:bodyPr>
            <a:noAutofit/>
          </a:bodyPr>
          <a:lstStyle/>
          <a:p>
            <a:r>
              <a:rPr lang="en-GB" altLang="en-US" sz="1800" b="0" dirty="0" smtClean="0"/>
              <a:t>State Regional Development Agency services for state and local government institutions</a:t>
            </a:r>
            <a:endParaRPr lang="en-GB" altLang="en-US" sz="1800" b="0" dirty="0"/>
          </a:p>
        </p:txBody>
      </p:sp>
      <p:sp>
        <p:nvSpPr>
          <p:cNvPr id="12291" name="Text Placeholder 2"/>
          <p:cNvSpPr>
            <a:spLocks noGrp="1"/>
          </p:cNvSpPr>
          <p:nvPr>
            <p:ph type="body" sz="quarter" idx="10"/>
          </p:nvPr>
        </p:nvSpPr>
        <p:spPr>
          <a:xfrm>
            <a:off x="685800" y="3288507"/>
            <a:ext cx="7772400" cy="883443"/>
          </a:xfrm>
        </p:spPr>
        <p:txBody>
          <a:bodyPr>
            <a:normAutofit/>
          </a:bodyPr>
          <a:lstStyle/>
          <a:p>
            <a:r>
              <a:rPr lang="en-GB" sz="2400" b="1" dirty="0" smtClean="0"/>
              <a:t>What is State Information System Integrator?</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2000" y="4257991"/>
            <a:ext cx="5760000" cy="542609"/>
          </a:xfrm>
          <a:prstGeom prst="rect">
            <a:avLst/>
          </a:prstGeom>
        </p:spPr>
      </p:pic>
    </p:spTree>
    <p:extLst>
      <p:ext uri="{BB962C8B-B14F-4D97-AF65-F5344CB8AC3E}">
        <p14:creationId xmlns:p14="http://schemas.microsoft.com/office/powerpoint/2010/main" val="1440726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Arrow Connector 52"/>
          <p:cNvCxnSpPr/>
          <p:nvPr/>
        </p:nvCxnSpPr>
        <p:spPr>
          <a:xfrm>
            <a:off x="3918121" y="4535532"/>
            <a:ext cx="144000" cy="0"/>
          </a:xfrm>
          <a:prstGeom prst="straightConnector1">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98" name="Group 97"/>
          <p:cNvGrpSpPr/>
          <p:nvPr/>
        </p:nvGrpSpPr>
        <p:grpSpPr>
          <a:xfrm>
            <a:off x="4214722" y="2727788"/>
            <a:ext cx="2203333" cy="644657"/>
            <a:chOff x="3137640" y="2262855"/>
            <a:chExt cx="1962866" cy="644657"/>
          </a:xfrm>
        </p:grpSpPr>
        <p:sp>
          <p:nvSpPr>
            <p:cNvPr id="99" name="Rounded Rectangle 98"/>
            <p:cNvSpPr/>
            <p:nvPr/>
          </p:nvSpPr>
          <p:spPr>
            <a:xfrm>
              <a:off x="3137640" y="2262855"/>
              <a:ext cx="1904058" cy="644657"/>
            </a:xfrm>
            <a:prstGeom prst="roundRect">
              <a:avLst>
                <a:gd name="adj" fmla="val 7429"/>
              </a:avLst>
            </a:prstGeom>
            <a:solidFill>
              <a:schemeClr val="bg1"/>
            </a:solidFill>
            <a:ln w="12700">
              <a:solidFill>
                <a:srgbClr val="ADDE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0" name="TextBox 99"/>
            <p:cNvSpPr txBox="1"/>
            <p:nvPr/>
          </p:nvSpPr>
          <p:spPr>
            <a:xfrm>
              <a:off x="3182281" y="2281067"/>
              <a:ext cx="1918225" cy="615553"/>
            </a:xfrm>
            <a:prstGeom prst="rect">
              <a:avLst/>
            </a:prstGeom>
            <a:noFill/>
          </p:spPr>
          <p:txBody>
            <a:bodyPr wrap="square" lIns="0" tIns="0" rIns="0" bIns="0" rtlCol="0">
              <a:spAutoFit/>
            </a:bodyPr>
            <a:lstStyle/>
            <a:p>
              <a:pPr fontAlgn="t">
                <a:spcAft>
                  <a:spcPts val="300"/>
                </a:spcAft>
              </a:pPr>
              <a:r>
                <a:rPr lang="en-GB" sz="1000" dirty="0" smtClean="0">
                  <a:latin typeface="Verdana" pitchFamily="34" charset="0"/>
                  <a:ea typeface="Verdana" pitchFamily="34" charset="0"/>
                  <a:cs typeface="Verdana" pitchFamily="34" charset="0"/>
                </a:rPr>
                <a:t>7. Provides access to the respective integration service data receiver based on the permission</a:t>
              </a:r>
              <a:endParaRPr lang="en-GB" sz="900" dirty="0">
                <a:latin typeface="Verdana" pitchFamily="34" charset="0"/>
                <a:ea typeface="Verdana" pitchFamily="34" charset="0"/>
                <a:cs typeface="Verdana" pitchFamily="34" charset="0"/>
              </a:endParaRPr>
            </a:p>
          </p:txBody>
        </p:sp>
      </p:grpSp>
      <p:cxnSp>
        <p:nvCxnSpPr>
          <p:cNvPr id="133" name="Straight Arrow Connector 132"/>
          <p:cNvCxnSpPr/>
          <p:nvPr/>
        </p:nvCxnSpPr>
        <p:spPr>
          <a:xfrm>
            <a:off x="2150857" y="2092564"/>
            <a:ext cx="0" cy="144600"/>
          </a:xfrm>
          <a:prstGeom prst="straightConnector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a:stCxn id="153" idx="2"/>
            <a:endCxn id="99" idx="0"/>
          </p:cNvCxnSpPr>
          <p:nvPr/>
        </p:nvCxnSpPr>
        <p:spPr>
          <a:xfrm>
            <a:off x="5276975" y="1750717"/>
            <a:ext cx="6408" cy="977071"/>
          </a:xfrm>
          <a:prstGeom prst="straightConnector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233962" y="2682482"/>
            <a:ext cx="184666" cy="720000"/>
          </a:xfrm>
          <a:prstGeom prst="rect">
            <a:avLst/>
          </a:prstGeom>
          <a:noFill/>
          <a:ln>
            <a:noFill/>
          </a:ln>
        </p:spPr>
        <p:txBody>
          <a:bodyPr vert="vert270" wrap="square" lIns="0" tIns="0" rIns="0" bIns="0" rtlCol="0">
            <a:spAutoFit/>
          </a:bodyPr>
          <a:lstStyle/>
          <a:p>
            <a:pPr algn="ctr"/>
            <a:r>
              <a:rPr lang="en-GB" sz="1200" b="1" dirty="0" err="1" smtClean="0">
                <a:latin typeface="Verdana" panose="020B0604030504040204" pitchFamily="34" charset="0"/>
                <a:ea typeface="Verdana" panose="020B0604030504040204" pitchFamily="34" charset="0"/>
                <a:cs typeface="Verdana" panose="020B0604030504040204" pitchFamily="34" charset="0"/>
              </a:rPr>
              <a:t>SDRA</a:t>
            </a:r>
            <a:endParaRPr lang="en-GB" sz="1200" b="1" dirty="0">
              <a:latin typeface="Verdana" panose="020B0604030504040204" pitchFamily="34" charset="0"/>
              <a:ea typeface="Verdana" panose="020B0604030504040204" pitchFamily="34" charset="0"/>
              <a:cs typeface="Verdana" panose="020B0604030504040204" pitchFamily="34" charset="0"/>
            </a:endParaRPr>
          </a:p>
        </p:txBody>
      </p:sp>
      <p:sp>
        <p:nvSpPr>
          <p:cNvPr id="89" name="TextBox 88"/>
          <p:cNvSpPr txBox="1"/>
          <p:nvPr/>
        </p:nvSpPr>
        <p:spPr>
          <a:xfrm>
            <a:off x="233962" y="1406346"/>
            <a:ext cx="184666" cy="1224000"/>
          </a:xfrm>
          <a:prstGeom prst="rect">
            <a:avLst/>
          </a:prstGeom>
          <a:noFill/>
          <a:ln>
            <a:noFill/>
          </a:ln>
        </p:spPr>
        <p:txBody>
          <a:bodyPr vert="vert270" wrap="square" lIns="0" tIns="0" rIns="0" bIns="0" rtlCol="0">
            <a:spAutoFit/>
          </a:bodyPr>
          <a:lstStyle/>
          <a:p>
            <a:pPr algn="ctr"/>
            <a:r>
              <a:rPr lang="en-GB" sz="1200" b="1" dirty="0" smtClean="0">
                <a:latin typeface="Verdana" panose="020B0604030504040204" pitchFamily="34" charset="0"/>
                <a:ea typeface="Verdana" panose="020B0604030504040204" pitchFamily="34" charset="0"/>
                <a:cs typeface="Verdana" panose="020B0604030504040204" pitchFamily="34" charset="0"/>
              </a:rPr>
              <a:t>Data provider</a:t>
            </a:r>
            <a:endParaRPr lang="en-GB" sz="1200" b="1" dirty="0">
              <a:latin typeface="Verdana" panose="020B0604030504040204" pitchFamily="34" charset="0"/>
              <a:ea typeface="Verdana" panose="020B0604030504040204" pitchFamily="34" charset="0"/>
              <a:cs typeface="Verdana" panose="020B0604030504040204" pitchFamily="34" charset="0"/>
            </a:endParaRPr>
          </a:p>
        </p:txBody>
      </p:sp>
      <p:grpSp>
        <p:nvGrpSpPr>
          <p:cNvPr id="24" name="Group 23"/>
          <p:cNvGrpSpPr/>
          <p:nvPr/>
        </p:nvGrpSpPr>
        <p:grpSpPr>
          <a:xfrm>
            <a:off x="4219841" y="1304153"/>
            <a:ext cx="2132201" cy="446564"/>
            <a:chOff x="3242427" y="2142691"/>
            <a:chExt cx="1561131" cy="446564"/>
          </a:xfrm>
        </p:grpSpPr>
        <p:sp>
          <p:nvSpPr>
            <p:cNvPr id="153" name="Rounded Rectangle 152"/>
            <p:cNvSpPr/>
            <p:nvPr/>
          </p:nvSpPr>
          <p:spPr>
            <a:xfrm>
              <a:off x="3242427" y="2142691"/>
              <a:ext cx="1548000" cy="446564"/>
            </a:xfrm>
            <a:prstGeom prst="roundRect">
              <a:avLst>
                <a:gd name="adj" fmla="val 7429"/>
              </a:avLst>
            </a:prstGeom>
            <a:solidFill>
              <a:schemeClr val="bg1"/>
            </a:solidFill>
            <a:ln w="1270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143" name="TextBox 142"/>
            <p:cNvSpPr txBox="1"/>
            <p:nvPr/>
          </p:nvSpPr>
          <p:spPr>
            <a:xfrm>
              <a:off x="3255558" y="2191088"/>
              <a:ext cx="1548000" cy="307777"/>
            </a:xfrm>
            <a:prstGeom prst="rect">
              <a:avLst/>
            </a:prstGeom>
            <a:noFill/>
          </p:spPr>
          <p:txBody>
            <a:bodyPr wrap="square" lIns="0" tIns="0" rIns="0" bIns="0" rtlCol="0">
              <a:spAutoFit/>
            </a:bodyPr>
            <a:lstStyle/>
            <a:p>
              <a:pPr fontAlgn="t">
                <a:spcAft>
                  <a:spcPts val="300"/>
                </a:spcAft>
              </a:pPr>
              <a:r>
                <a:rPr lang="en-GB" sz="1000" dirty="0">
                  <a:latin typeface="Verdana" pitchFamily="34" charset="0"/>
                  <a:ea typeface="Verdana" pitchFamily="34" charset="0"/>
                  <a:cs typeface="Verdana" pitchFamily="34" charset="0"/>
                </a:rPr>
                <a:t>6. Gives permission and informs </a:t>
              </a:r>
              <a:r>
                <a:rPr lang="en-GB" sz="1000" dirty="0" err="1">
                  <a:latin typeface="Verdana" pitchFamily="34" charset="0"/>
                  <a:ea typeface="Verdana" pitchFamily="34" charset="0"/>
                  <a:cs typeface="Verdana" pitchFamily="34" charset="0"/>
                </a:rPr>
                <a:t>SRDA</a:t>
              </a:r>
              <a:endParaRPr lang="en-GB" sz="900" dirty="0">
                <a:latin typeface="Verdana" pitchFamily="34" charset="0"/>
                <a:ea typeface="Verdana" pitchFamily="34" charset="0"/>
                <a:cs typeface="Verdana" pitchFamily="34" charset="0"/>
              </a:endParaRPr>
            </a:p>
          </p:txBody>
        </p:sp>
      </p:grpSp>
      <p:sp>
        <p:nvSpPr>
          <p:cNvPr id="67" name="TextBox 66"/>
          <p:cNvSpPr txBox="1"/>
          <p:nvPr/>
        </p:nvSpPr>
        <p:spPr>
          <a:xfrm>
            <a:off x="228600" y="3490801"/>
            <a:ext cx="184666" cy="1366949"/>
          </a:xfrm>
          <a:prstGeom prst="rect">
            <a:avLst/>
          </a:prstGeom>
          <a:noFill/>
          <a:ln>
            <a:noFill/>
          </a:ln>
        </p:spPr>
        <p:txBody>
          <a:bodyPr vert="vert270" wrap="square" lIns="0" tIns="0" rIns="0" bIns="0" rtlCol="0">
            <a:spAutoFit/>
          </a:bodyPr>
          <a:lstStyle/>
          <a:p>
            <a:pPr algn="ctr"/>
            <a:r>
              <a:rPr lang="en-GB" sz="1200" b="1" dirty="0" smtClean="0">
                <a:latin typeface="Verdana" panose="020B0604030504040204" pitchFamily="34" charset="0"/>
                <a:ea typeface="Verdana" panose="020B0604030504040204" pitchFamily="34" charset="0"/>
                <a:cs typeface="Verdana" panose="020B0604030504040204" pitchFamily="34" charset="0"/>
              </a:rPr>
              <a:t>Data receiver</a:t>
            </a:r>
            <a:endParaRPr lang="en-GB" sz="1200" b="1" dirty="0">
              <a:latin typeface="Verdana" panose="020B0604030504040204" pitchFamily="34" charset="0"/>
              <a:ea typeface="Verdana" panose="020B0604030504040204" pitchFamily="34" charset="0"/>
              <a:cs typeface="Verdana" panose="020B0604030504040204" pitchFamily="34" charset="0"/>
            </a:endParaRPr>
          </a:p>
        </p:txBody>
      </p:sp>
      <p:grpSp>
        <p:nvGrpSpPr>
          <p:cNvPr id="12" name="Group 11"/>
          <p:cNvGrpSpPr/>
          <p:nvPr/>
        </p:nvGrpSpPr>
        <p:grpSpPr>
          <a:xfrm>
            <a:off x="7010400" y="2263972"/>
            <a:ext cx="1873200" cy="1450778"/>
            <a:chOff x="7058803" y="2378315"/>
            <a:chExt cx="1873200" cy="1450778"/>
          </a:xfrm>
        </p:grpSpPr>
        <p:sp>
          <p:nvSpPr>
            <p:cNvPr id="111" name="Rounded Rectangle 110"/>
            <p:cNvSpPr/>
            <p:nvPr/>
          </p:nvSpPr>
          <p:spPr>
            <a:xfrm>
              <a:off x="7058803" y="2378315"/>
              <a:ext cx="1873200" cy="1450778"/>
            </a:xfrm>
            <a:prstGeom prst="roundRect">
              <a:avLst>
                <a:gd name="adj" fmla="val 7429"/>
              </a:avLst>
            </a:prstGeom>
            <a:solidFill>
              <a:srgbClr val="3E5E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13" name="TextBox 112"/>
            <p:cNvSpPr txBox="1"/>
            <p:nvPr/>
          </p:nvSpPr>
          <p:spPr>
            <a:xfrm>
              <a:off x="7135003" y="2533693"/>
              <a:ext cx="1797000" cy="1154162"/>
            </a:xfrm>
            <a:prstGeom prst="rect">
              <a:avLst/>
            </a:prstGeom>
            <a:noFill/>
          </p:spPr>
          <p:txBody>
            <a:bodyPr wrap="square" lIns="0" tIns="0" rIns="0" bIns="0" rtlCol="0">
              <a:spAutoFit/>
            </a:bodyPr>
            <a:lstStyle/>
            <a:p>
              <a:pPr fontAlgn="t">
                <a:spcAft>
                  <a:spcPts val="300"/>
                </a:spcAft>
              </a:pPr>
              <a:r>
                <a:rPr lang="en-GB" sz="1000" dirty="0" smtClean="0">
                  <a:solidFill>
                    <a:schemeClr val="bg1"/>
                  </a:solidFill>
                  <a:latin typeface="Verdana" pitchFamily="34" charset="0"/>
                  <a:ea typeface="Verdana" pitchFamily="34" charset="0"/>
                  <a:cs typeface="Verdana" pitchFamily="34" charset="0"/>
                </a:rPr>
                <a:t>Data exchange between data provider and data receiver is </a:t>
              </a:r>
              <a:r>
                <a:rPr lang="lv-LV" sz="1000" dirty="0" err="1" smtClean="0">
                  <a:solidFill>
                    <a:schemeClr val="bg1"/>
                  </a:solidFill>
                  <a:latin typeface="Verdana" pitchFamily="34" charset="0"/>
                  <a:ea typeface="Verdana" pitchFamily="34" charset="0"/>
                  <a:cs typeface="Verdana" pitchFamily="34" charset="0"/>
                </a:rPr>
                <a:t>ensured</a:t>
              </a:r>
              <a:endParaRPr lang="en-GB" sz="1000" dirty="0" smtClean="0">
                <a:solidFill>
                  <a:schemeClr val="bg1"/>
                </a:solidFill>
                <a:latin typeface="Verdana" pitchFamily="34" charset="0"/>
                <a:ea typeface="Verdana" pitchFamily="34" charset="0"/>
                <a:cs typeface="Verdana" pitchFamily="34" charset="0"/>
              </a:endParaRPr>
            </a:p>
            <a:p>
              <a:pPr fontAlgn="t">
                <a:spcAft>
                  <a:spcPts val="300"/>
                </a:spcAft>
              </a:pPr>
              <a:endParaRPr lang="en-GB" sz="1000" dirty="0" smtClean="0">
                <a:solidFill>
                  <a:schemeClr val="bg1"/>
                </a:solidFill>
                <a:latin typeface="Verdana" pitchFamily="34" charset="0"/>
                <a:ea typeface="Verdana" pitchFamily="34" charset="0"/>
                <a:cs typeface="Verdana" pitchFamily="34" charset="0"/>
              </a:endParaRPr>
            </a:p>
            <a:p>
              <a:pPr fontAlgn="t">
                <a:spcAft>
                  <a:spcPts val="300"/>
                </a:spcAft>
              </a:pPr>
              <a:r>
                <a:rPr lang="en-GB" sz="1000" dirty="0" smtClean="0">
                  <a:solidFill>
                    <a:schemeClr val="bg1"/>
                  </a:solidFill>
                  <a:latin typeface="Verdana" pitchFamily="34" charset="0"/>
                  <a:ea typeface="Verdana" pitchFamily="34" charset="0"/>
                  <a:cs typeface="Verdana" pitchFamily="34" charset="0"/>
                </a:rPr>
                <a:t>It is possible to connect several data receivers to such </a:t>
              </a:r>
              <a:r>
                <a:rPr lang="lv-LV" sz="1000" dirty="0" smtClean="0">
                  <a:solidFill>
                    <a:schemeClr val="bg1"/>
                  </a:solidFill>
                  <a:latin typeface="Verdana" pitchFamily="34" charset="0"/>
                  <a:ea typeface="Verdana" pitchFamily="34" charset="0"/>
                  <a:cs typeface="Verdana" pitchFamily="34" charset="0"/>
                </a:rPr>
                <a:t>a </a:t>
              </a:r>
              <a:r>
                <a:rPr lang="en-GB" sz="1000" dirty="0" smtClean="0">
                  <a:solidFill>
                    <a:schemeClr val="bg1"/>
                  </a:solidFill>
                  <a:latin typeface="Verdana" pitchFamily="34" charset="0"/>
                  <a:ea typeface="Verdana" pitchFamily="34" charset="0"/>
                  <a:cs typeface="Verdana" pitchFamily="34" charset="0"/>
                </a:rPr>
                <a:t>service</a:t>
              </a:r>
              <a:endParaRPr lang="en-GB" sz="1000" dirty="0">
                <a:solidFill>
                  <a:schemeClr val="bg1"/>
                </a:solidFill>
                <a:latin typeface="Verdana" pitchFamily="34" charset="0"/>
                <a:ea typeface="Verdana" pitchFamily="34" charset="0"/>
                <a:cs typeface="Verdana" pitchFamily="34" charset="0"/>
              </a:endParaRPr>
            </a:p>
          </p:txBody>
        </p:sp>
      </p:grpSp>
      <p:cxnSp>
        <p:nvCxnSpPr>
          <p:cNvPr id="168" name="Straight Connector 167"/>
          <p:cNvCxnSpPr/>
          <p:nvPr/>
        </p:nvCxnSpPr>
        <p:spPr>
          <a:xfrm>
            <a:off x="370357" y="2656339"/>
            <a:ext cx="6288073" cy="0"/>
          </a:xfrm>
          <a:prstGeom prst="line">
            <a:avLst/>
          </a:prstGeom>
          <a:ln w="1270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370357" y="3428625"/>
            <a:ext cx="6288073" cy="0"/>
          </a:xfrm>
          <a:prstGeom prst="line">
            <a:avLst/>
          </a:prstGeom>
          <a:ln w="1270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46" name="Slide Number Placeholder 4"/>
          <p:cNvSpPr>
            <a:spLocks noGrp="1"/>
          </p:cNvSpPr>
          <p:nvPr>
            <p:ph type="sldNum" sz="quarter" idx="13"/>
          </p:nvPr>
        </p:nvSpPr>
        <p:spPr bwMode="auto">
          <a:xfrm>
            <a:off x="8534400" y="47434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13</a:t>
            </a:r>
          </a:p>
        </p:txBody>
      </p:sp>
      <p:cxnSp>
        <p:nvCxnSpPr>
          <p:cNvPr id="54" name="Straight Arrow Connector 53"/>
          <p:cNvCxnSpPr/>
          <p:nvPr/>
        </p:nvCxnSpPr>
        <p:spPr>
          <a:xfrm>
            <a:off x="4055857" y="1455135"/>
            <a:ext cx="0" cy="3075086"/>
          </a:xfrm>
          <a:prstGeom prst="straightConnector1">
            <a:avLst/>
          </a:prstGeom>
          <a:ln w="1270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5" name="Title 2"/>
          <p:cNvSpPr>
            <a:spLocks noGrp="1"/>
          </p:cNvSpPr>
          <p:nvPr>
            <p:ph type="title"/>
          </p:nvPr>
        </p:nvSpPr>
        <p:spPr>
          <a:xfrm>
            <a:off x="2590800" y="285750"/>
            <a:ext cx="6553200" cy="800099"/>
          </a:xfrm>
        </p:spPr>
        <p:txBody>
          <a:bodyPr>
            <a:noAutofit/>
          </a:bodyPr>
          <a:lstStyle/>
          <a:p>
            <a:pPr lvl="0">
              <a:defRPr/>
            </a:pPr>
            <a:r>
              <a:rPr lang="en-GB" altLang="en-US" sz="2400" dirty="0" smtClean="0"/>
              <a:t>How is the data exchange organised?</a:t>
            </a:r>
            <a:endParaRPr lang="en-GB" altLang="en-US" sz="2400" i="1" dirty="0" smtClean="0"/>
          </a:p>
        </p:txBody>
      </p:sp>
      <p:grpSp>
        <p:nvGrpSpPr>
          <p:cNvPr id="59" name="Group 58"/>
          <p:cNvGrpSpPr/>
          <p:nvPr/>
        </p:nvGrpSpPr>
        <p:grpSpPr>
          <a:xfrm>
            <a:off x="550657" y="1761353"/>
            <a:ext cx="3382830" cy="338868"/>
            <a:chOff x="3199766" y="2121255"/>
            <a:chExt cx="1548000" cy="463174"/>
          </a:xfrm>
        </p:grpSpPr>
        <p:sp>
          <p:nvSpPr>
            <p:cNvPr id="60" name="Rounded Rectangle 59"/>
            <p:cNvSpPr/>
            <p:nvPr/>
          </p:nvSpPr>
          <p:spPr>
            <a:xfrm>
              <a:off x="3199766" y="2121255"/>
              <a:ext cx="1548000" cy="463174"/>
            </a:xfrm>
            <a:prstGeom prst="roundRect">
              <a:avLst>
                <a:gd name="adj" fmla="val 7429"/>
              </a:avLst>
            </a:prstGeom>
            <a:solidFill>
              <a:schemeClr val="bg1"/>
            </a:solidFill>
            <a:ln w="1270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61" name="TextBox 60"/>
            <p:cNvSpPr txBox="1"/>
            <p:nvPr/>
          </p:nvSpPr>
          <p:spPr>
            <a:xfrm>
              <a:off x="3234636" y="2153285"/>
              <a:ext cx="1462677" cy="420678"/>
            </a:xfrm>
            <a:prstGeom prst="rect">
              <a:avLst/>
            </a:prstGeom>
            <a:noFill/>
          </p:spPr>
          <p:txBody>
            <a:bodyPr wrap="square" lIns="0" tIns="0" rIns="0" bIns="0" rtlCol="0">
              <a:spAutoFit/>
            </a:bodyPr>
            <a:lstStyle/>
            <a:p>
              <a:pPr fontAlgn="t">
                <a:spcAft>
                  <a:spcPts val="300"/>
                </a:spcAft>
              </a:pPr>
              <a:r>
                <a:rPr lang="en-GB" sz="1000" dirty="0" smtClean="0">
                  <a:latin typeface="Verdana" pitchFamily="34" charset="0"/>
                  <a:ea typeface="Verdana" pitchFamily="34" charset="0"/>
                  <a:cs typeface="Verdana" pitchFamily="34" charset="0"/>
                </a:rPr>
                <a:t>2.An integration service and the respective business service is developed if such do not exist</a:t>
              </a:r>
              <a:endParaRPr lang="en-GB" sz="900" dirty="0">
                <a:latin typeface="Verdana" pitchFamily="34" charset="0"/>
                <a:ea typeface="Verdana" pitchFamily="34" charset="0"/>
                <a:cs typeface="Verdana" pitchFamily="34" charset="0"/>
              </a:endParaRPr>
            </a:p>
          </p:txBody>
        </p:sp>
      </p:grpSp>
      <p:grpSp>
        <p:nvGrpSpPr>
          <p:cNvPr id="62" name="Group 61"/>
          <p:cNvGrpSpPr/>
          <p:nvPr/>
        </p:nvGrpSpPr>
        <p:grpSpPr>
          <a:xfrm>
            <a:off x="550657" y="2263005"/>
            <a:ext cx="3382830" cy="339526"/>
            <a:chOff x="3199766" y="2121255"/>
            <a:chExt cx="1548000" cy="464073"/>
          </a:xfrm>
        </p:grpSpPr>
        <p:sp>
          <p:nvSpPr>
            <p:cNvPr id="63" name="Rounded Rectangle 62"/>
            <p:cNvSpPr/>
            <p:nvPr/>
          </p:nvSpPr>
          <p:spPr>
            <a:xfrm>
              <a:off x="3199766" y="2121255"/>
              <a:ext cx="1548000" cy="464073"/>
            </a:xfrm>
            <a:prstGeom prst="roundRect">
              <a:avLst>
                <a:gd name="adj" fmla="val 7429"/>
              </a:avLst>
            </a:prstGeom>
            <a:solidFill>
              <a:schemeClr val="bg1"/>
            </a:solidFill>
            <a:ln w="1270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64" name="TextBox 63"/>
            <p:cNvSpPr txBox="1"/>
            <p:nvPr/>
          </p:nvSpPr>
          <p:spPr>
            <a:xfrm>
              <a:off x="3236478" y="2160579"/>
              <a:ext cx="1462677" cy="420678"/>
            </a:xfrm>
            <a:prstGeom prst="rect">
              <a:avLst/>
            </a:prstGeom>
            <a:noFill/>
          </p:spPr>
          <p:txBody>
            <a:bodyPr wrap="square" lIns="0" tIns="0" rIns="0" bIns="0" rtlCol="0">
              <a:spAutoFit/>
            </a:bodyPr>
            <a:lstStyle/>
            <a:p>
              <a:pPr fontAlgn="t">
                <a:spcAft>
                  <a:spcPts val="300"/>
                </a:spcAft>
              </a:pPr>
              <a:r>
                <a:rPr lang="en-GB" sz="1000" dirty="0" smtClean="0">
                  <a:latin typeface="Verdana" pitchFamily="34" charset="0"/>
                  <a:ea typeface="Verdana" pitchFamily="34" charset="0"/>
                  <a:cs typeface="Verdana" pitchFamily="34" charset="0"/>
                </a:rPr>
                <a:t>3. Own hosting or at the </a:t>
              </a:r>
              <a:r>
                <a:rPr lang="en-GB" sz="1000" dirty="0" err="1" smtClean="0">
                  <a:latin typeface="Verdana" pitchFamily="34" charset="0"/>
                  <a:ea typeface="Verdana" pitchFamily="34" charset="0"/>
                  <a:cs typeface="Verdana" pitchFamily="34" charset="0"/>
                </a:rPr>
                <a:t>VISS</a:t>
              </a:r>
              <a:r>
                <a:rPr lang="en-GB" sz="1000" dirty="0" smtClean="0">
                  <a:latin typeface="Verdana" pitchFamily="34" charset="0"/>
                  <a:ea typeface="Verdana" pitchFamily="34" charset="0"/>
                  <a:cs typeface="Verdana" pitchFamily="34" charset="0"/>
                </a:rPr>
                <a:t> infrastructure and inclusion in the </a:t>
              </a:r>
              <a:r>
                <a:rPr lang="en-GB" sz="1000" dirty="0" err="1" smtClean="0">
                  <a:latin typeface="Verdana" pitchFamily="34" charset="0"/>
                  <a:ea typeface="Verdana" pitchFamily="34" charset="0"/>
                  <a:cs typeface="Verdana" pitchFamily="34" charset="0"/>
                </a:rPr>
                <a:t>VISS</a:t>
              </a:r>
              <a:r>
                <a:rPr lang="en-GB" sz="1000" dirty="0" smtClean="0">
                  <a:latin typeface="Verdana" pitchFamily="34" charset="0"/>
                  <a:ea typeface="Verdana" pitchFamily="34" charset="0"/>
                  <a:cs typeface="Verdana" pitchFamily="34" charset="0"/>
                </a:rPr>
                <a:t> IS service catalogue</a:t>
              </a:r>
              <a:endParaRPr lang="en-GB" sz="900" dirty="0">
                <a:latin typeface="Verdana" pitchFamily="34" charset="0"/>
                <a:ea typeface="Verdana" pitchFamily="34" charset="0"/>
                <a:cs typeface="Verdana" pitchFamily="34" charset="0"/>
              </a:endParaRPr>
            </a:p>
          </p:txBody>
        </p:sp>
      </p:grpSp>
      <p:grpSp>
        <p:nvGrpSpPr>
          <p:cNvPr id="65" name="Group 64"/>
          <p:cNvGrpSpPr/>
          <p:nvPr/>
        </p:nvGrpSpPr>
        <p:grpSpPr>
          <a:xfrm>
            <a:off x="573165" y="3590153"/>
            <a:ext cx="3346221" cy="548572"/>
            <a:chOff x="3199767" y="2262855"/>
            <a:chExt cx="1968812" cy="713085"/>
          </a:xfrm>
        </p:grpSpPr>
        <p:sp>
          <p:nvSpPr>
            <p:cNvPr id="66" name="Rounded Rectangle 65"/>
            <p:cNvSpPr/>
            <p:nvPr/>
          </p:nvSpPr>
          <p:spPr>
            <a:xfrm>
              <a:off x="3199767" y="2262855"/>
              <a:ext cx="1958462" cy="713085"/>
            </a:xfrm>
            <a:prstGeom prst="roundRect">
              <a:avLst>
                <a:gd name="adj" fmla="val 13391"/>
              </a:avLst>
            </a:prstGeom>
            <a:solidFill>
              <a:schemeClr val="bg1"/>
            </a:solidFill>
            <a:ln w="12700">
              <a:solidFill>
                <a:srgbClr val="A9B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TextBox 69"/>
            <p:cNvSpPr txBox="1"/>
            <p:nvPr/>
          </p:nvSpPr>
          <p:spPr>
            <a:xfrm>
              <a:off x="3241375" y="2319339"/>
              <a:ext cx="1927204" cy="600115"/>
            </a:xfrm>
            <a:prstGeom prst="rect">
              <a:avLst/>
            </a:prstGeom>
            <a:noFill/>
          </p:spPr>
          <p:txBody>
            <a:bodyPr wrap="square" lIns="0" tIns="0" rIns="0" bIns="0" rtlCol="0">
              <a:spAutoFit/>
            </a:bodyPr>
            <a:lstStyle/>
            <a:p>
              <a:pPr fontAlgn="t">
                <a:spcAft>
                  <a:spcPts val="300"/>
                </a:spcAft>
              </a:pPr>
              <a:r>
                <a:rPr lang="en-GB" sz="1000" dirty="0" smtClean="0">
                  <a:latin typeface="Verdana" pitchFamily="34" charset="0"/>
                  <a:ea typeface="Verdana" pitchFamily="34" charset="0"/>
                  <a:cs typeface="Verdana" pitchFamily="34" charset="0"/>
                </a:rPr>
                <a:t>4. Interested in certain data and finds out what data can be obtained from the institution in the IS service catalogue</a:t>
              </a:r>
              <a:endParaRPr lang="en-GB" sz="900" dirty="0">
                <a:latin typeface="Verdana" pitchFamily="34" charset="0"/>
                <a:ea typeface="Verdana" pitchFamily="34" charset="0"/>
                <a:cs typeface="Verdana" pitchFamily="34" charset="0"/>
              </a:endParaRPr>
            </a:p>
          </p:txBody>
        </p:sp>
      </p:grpSp>
      <p:grpSp>
        <p:nvGrpSpPr>
          <p:cNvPr id="72" name="Group 71"/>
          <p:cNvGrpSpPr/>
          <p:nvPr/>
        </p:nvGrpSpPr>
        <p:grpSpPr>
          <a:xfrm>
            <a:off x="595963" y="4312473"/>
            <a:ext cx="3337524" cy="420680"/>
            <a:chOff x="3199767" y="2262855"/>
            <a:chExt cx="1958462" cy="546839"/>
          </a:xfrm>
        </p:grpSpPr>
        <p:sp>
          <p:nvSpPr>
            <p:cNvPr id="73" name="Rounded Rectangle 72"/>
            <p:cNvSpPr/>
            <p:nvPr/>
          </p:nvSpPr>
          <p:spPr>
            <a:xfrm>
              <a:off x="3199767" y="2262855"/>
              <a:ext cx="1958462" cy="546839"/>
            </a:xfrm>
            <a:prstGeom prst="roundRect">
              <a:avLst>
                <a:gd name="adj" fmla="val 13391"/>
              </a:avLst>
            </a:prstGeom>
            <a:solidFill>
              <a:schemeClr val="bg1"/>
            </a:solidFill>
            <a:ln w="12700">
              <a:solidFill>
                <a:srgbClr val="A9B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 name="TextBox 73"/>
            <p:cNvSpPr txBox="1"/>
            <p:nvPr/>
          </p:nvSpPr>
          <p:spPr>
            <a:xfrm>
              <a:off x="3236412" y="2336235"/>
              <a:ext cx="1889467" cy="400077"/>
            </a:xfrm>
            <a:prstGeom prst="rect">
              <a:avLst/>
            </a:prstGeom>
            <a:noFill/>
          </p:spPr>
          <p:txBody>
            <a:bodyPr wrap="square" lIns="0" tIns="0" rIns="0" bIns="0" rtlCol="0">
              <a:spAutoFit/>
            </a:bodyPr>
            <a:lstStyle/>
            <a:p>
              <a:pPr fontAlgn="t">
                <a:spcAft>
                  <a:spcPts val="300"/>
                </a:spcAft>
              </a:pPr>
              <a:r>
                <a:rPr lang="en-GB" sz="1000" dirty="0" smtClean="0">
                  <a:latin typeface="Verdana" pitchFamily="34" charset="0"/>
                  <a:ea typeface="Verdana" pitchFamily="34" charset="0"/>
                  <a:cs typeface="Verdana" pitchFamily="34" charset="0"/>
                </a:rPr>
                <a:t>5. Request permission from </a:t>
              </a:r>
              <a:r>
                <a:rPr lang="lv-LV" sz="1000" dirty="0" err="1" smtClean="0">
                  <a:latin typeface="Verdana" pitchFamily="34" charset="0"/>
                  <a:ea typeface="Verdana" pitchFamily="34" charset="0"/>
                  <a:cs typeface="Verdana" pitchFamily="34" charset="0"/>
                </a:rPr>
                <a:t>the</a:t>
              </a:r>
              <a:r>
                <a:rPr lang="lv-LV" sz="1000" dirty="0" smtClean="0">
                  <a:latin typeface="Verdana" pitchFamily="34" charset="0"/>
                  <a:ea typeface="Verdana" pitchFamily="34" charset="0"/>
                  <a:cs typeface="Verdana" pitchFamily="34" charset="0"/>
                </a:rPr>
                <a:t> </a:t>
              </a:r>
              <a:r>
                <a:rPr lang="en-GB" sz="1000" dirty="0" smtClean="0">
                  <a:latin typeface="Verdana" pitchFamily="34" charset="0"/>
                  <a:ea typeface="Verdana" pitchFamily="34" charset="0"/>
                  <a:cs typeface="Verdana" pitchFamily="34" charset="0"/>
                </a:rPr>
                <a:t>data provider to use the integration service</a:t>
              </a:r>
              <a:endParaRPr lang="en-GB" sz="900" dirty="0">
                <a:latin typeface="Verdana" pitchFamily="34" charset="0"/>
                <a:ea typeface="Verdana" pitchFamily="34" charset="0"/>
                <a:cs typeface="Verdana" pitchFamily="34" charset="0"/>
              </a:endParaRPr>
            </a:p>
          </p:txBody>
        </p:sp>
      </p:grpSp>
      <p:cxnSp>
        <p:nvCxnSpPr>
          <p:cNvPr id="75" name="Straight Arrow Connector 74"/>
          <p:cNvCxnSpPr/>
          <p:nvPr/>
        </p:nvCxnSpPr>
        <p:spPr>
          <a:xfrm>
            <a:off x="2150857" y="1606117"/>
            <a:ext cx="0" cy="144600"/>
          </a:xfrm>
          <a:prstGeom prst="straightConnector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550657" y="1304153"/>
            <a:ext cx="3382830" cy="307775"/>
            <a:chOff x="3199766" y="2121255"/>
            <a:chExt cx="1548000" cy="420675"/>
          </a:xfrm>
        </p:grpSpPr>
        <p:sp>
          <p:nvSpPr>
            <p:cNvPr id="57" name="Rounded Rectangle 56"/>
            <p:cNvSpPr/>
            <p:nvPr/>
          </p:nvSpPr>
          <p:spPr>
            <a:xfrm>
              <a:off x="3199766" y="2121255"/>
              <a:ext cx="1548000" cy="420675"/>
            </a:xfrm>
            <a:prstGeom prst="roundRect">
              <a:avLst>
                <a:gd name="adj" fmla="val 7429"/>
              </a:avLst>
            </a:prstGeom>
            <a:solidFill>
              <a:schemeClr val="bg1"/>
            </a:solidFill>
            <a:ln w="1270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58" name="TextBox 57"/>
            <p:cNvSpPr txBox="1"/>
            <p:nvPr/>
          </p:nvSpPr>
          <p:spPr>
            <a:xfrm>
              <a:off x="3234636" y="2223372"/>
              <a:ext cx="1506677" cy="210338"/>
            </a:xfrm>
            <a:prstGeom prst="rect">
              <a:avLst/>
            </a:prstGeom>
            <a:noFill/>
          </p:spPr>
          <p:txBody>
            <a:bodyPr wrap="square" lIns="0" tIns="0" rIns="0" bIns="0" rtlCol="0">
              <a:spAutoFit/>
            </a:bodyPr>
            <a:lstStyle/>
            <a:p>
              <a:pPr fontAlgn="t">
                <a:spcAft>
                  <a:spcPts val="300"/>
                </a:spcAft>
              </a:pPr>
              <a:r>
                <a:rPr lang="en-GB" sz="1000" dirty="0" smtClean="0">
                  <a:latin typeface="Verdana" pitchFamily="34" charset="0"/>
                  <a:ea typeface="Verdana" pitchFamily="34" charset="0"/>
                  <a:cs typeface="Verdana" pitchFamily="34" charset="0"/>
                </a:rPr>
                <a:t>1. Decision (or adopting a law) to provide data</a:t>
              </a:r>
              <a:endParaRPr lang="en-GB" sz="900" dirty="0">
                <a:latin typeface="Verdana" pitchFamily="34" charset="0"/>
                <a:ea typeface="Verdana" pitchFamily="34" charset="0"/>
                <a:cs typeface="Verdana" pitchFamily="34" charset="0"/>
              </a:endParaRPr>
            </a:p>
          </p:txBody>
        </p:sp>
      </p:grpSp>
      <p:cxnSp>
        <p:nvCxnSpPr>
          <p:cNvPr id="76" name="Straight Arrow Connector 75"/>
          <p:cNvCxnSpPr/>
          <p:nvPr/>
        </p:nvCxnSpPr>
        <p:spPr>
          <a:xfrm>
            <a:off x="2150857" y="2608463"/>
            <a:ext cx="0" cy="977490"/>
          </a:xfrm>
          <a:prstGeom prst="straightConnector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2150857" y="4138725"/>
            <a:ext cx="0" cy="144600"/>
          </a:xfrm>
          <a:prstGeom prst="straightConnector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4049390" y="1459527"/>
            <a:ext cx="165333" cy="0"/>
          </a:xfrm>
          <a:prstGeom prst="straightConnector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Right Brace 18"/>
          <p:cNvSpPr/>
          <p:nvPr/>
        </p:nvSpPr>
        <p:spPr>
          <a:xfrm>
            <a:off x="6641173" y="1123950"/>
            <a:ext cx="216827" cy="3810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2486998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Slide Number Placeholder 4"/>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B92707C-5FFF-46A7-932C-3EE34F0D8F51}" type="slidenum">
              <a:rPr lang="en-US" altLang="en-US" smtClean="0"/>
              <a:pPr/>
              <a:t>11</a:t>
            </a:fld>
            <a:endParaRPr lang="en-GB" altLang="en-US" dirty="0" smtClean="0"/>
          </a:p>
        </p:txBody>
      </p:sp>
      <p:grpSp>
        <p:nvGrpSpPr>
          <p:cNvPr id="13" name="Group 12"/>
          <p:cNvGrpSpPr/>
          <p:nvPr/>
        </p:nvGrpSpPr>
        <p:grpSpPr>
          <a:xfrm>
            <a:off x="5196000" y="1504950"/>
            <a:ext cx="3490800" cy="2230457"/>
            <a:chOff x="5105400" y="1504950"/>
            <a:chExt cx="3490800" cy="2230457"/>
          </a:xfrm>
        </p:grpSpPr>
        <p:sp>
          <p:nvSpPr>
            <p:cNvPr id="25" name="TextBox 24"/>
            <p:cNvSpPr txBox="1"/>
            <p:nvPr/>
          </p:nvSpPr>
          <p:spPr>
            <a:xfrm>
              <a:off x="5105400" y="2781300"/>
              <a:ext cx="3490800" cy="954107"/>
            </a:xfrm>
            <a:prstGeom prst="rect">
              <a:avLst/>
            </a:prstGeom>
            <a:noFill/>
          </p:spPr>
          <p:txBody>
            <a:bodyPr wrap="square" rtlCol="0">
              <a:spAutoFit/>
            </a:bodyPr>
            <a:lstStyle/>
            <a:p>
              <a:pPr marL="285750" lvl="1" indent="-285750">
                <a:buFont typeface="Arial" panose="020B0604020202020204" pitchFamily="34" charset="0"/>
                <a:buChar char="•"/>
              </a:pPr>
              <a:r>
                <a:rPr lang="en-GB" sz="1400" dirty="0" smtClean="0">
                  <a:latin typeface="Verdana" panose="020B0604030504040204" pitchFamily="34" charset="0"/>
                </a:rPr>
                <a:t>119 municipalities in Latvia</a:t>
              </a:r>
            </a:p>
            <a:p>
              <a:pPr marL="285750" lvl="1" indent="-285750">
                <a:buFont typeface="Arial" panose="020B0604020202020204" pitchFamily="34" charset="0"/>
                <a:buChar char="•"/>
              </a:pPr>
              <a:r>
                <a:rPr lang="en-GB" sz="1400" dirty="0" smtClean="0">
                  <a:latin typeface="Verdana" panose="020B0604030504040204" pitchFamily="34" charset="0"/>
                </a:rPr>
                <a:t>Riga City Council</a:t>
              </a:r>
            </a:p>
            <a:p>
              <a:pPr marL="285750" lvl="1" indent="-285750">
                <a:buFont typeface="Arial" panose="020B0604020202020204" pitchFamily="34" charset="0"/>
                <a:buChar char="•"/>
              </a:pPr>
              <a:r>
                <a:rPr lang="en-GB" sz="1400" dirty="0" smtClean="0">
                  <a:latin typeface="Verdana" panose="020B0604030504040204" pitchFamily="34" charset="0"/>
                </a:rPr>
                <a:t>Daugavpils City Council</a:t>
              </a:r>
            </a:p>
            <a:p>
              <a:pPr marL="285750" lvl="1" indent="-285750">
                <a:buFont typeface="Arial" panose="020B0604020202020204" pitchFamily="34" charset="0"/>
                <a:buChar char="•"/>
              </a:pPr>
              <a:r>
                <a:rPr lang="en-GB" sz="1400" dirty="0" smtClean="0">
                  <a:latin typeface="Verdana" panose="020B0604030504040204" pitchFamily="34" charset="0"/>
                </a:rPr>
                <a:t>State Social Insurance Agency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5400" y="1504950"/>
              <a:ext cx="720000" cy="751146"/>
            </a:xfrm>
            <a:prstGeom prst="rect">
              <a:avLst/>
            </a:prstGeom>
          </p:spPr>
        </p:pic>
        <p:sp>
          <p:nvSpPr>
            <p:cNvPr id="9" name="Rectangle 8"/>
            <p:cNvSpPr/>
            <p:nvPr/>
          </p:nvSpPr>
          <p:spPr>
            <a:xfrm>
              <a:off x="5363827" y="2309396"/>
              <a:ext cx="2363147" cy="338554"/>
            </a:xfrm>
            <a:prstGeom prst="rect">
              <a:avLst/>
            </a:prstGeom>
          </p:spPr>
          <p:txBody>
            <a:bodyPr wrap="none">
              <a:spAutoFit/>
            </a:bodyPr>
            <a:lstStyle/>
            <a:p>
              <a:pPr algn="ctr"/>
              <a:r>
                <a:rPr lang="en-GB" sz="1600" b="1" dirty="0" smtClean="0">
                  <a:solidFill>
                    <a:srgbClr val="3E5E9F"/>
                  </a:solidFill>
                  <a:latin typeface="Verdana" panose="020B0604030504040204" pitchFamily="34" charset="0"/>
                </a:rPr>
                <a:t>TOP data receivers</a:t>
              </a:r>
            </a:p>
          </p:txBody>
        </p:sp>
      </p:grpSp>
      <p:grpSp>
        <p:nvGrpSpPr>
          <p:cNvPr id="12" name="Group 11"/>
          <p:cNvGrpSpPr/>
          <p:nvPr/>
        </p:nvGrpSpPr>
        <p:grpSpPr>
          <a:xfrm>
            <a:off x="1981200" y="1504950"/>
            <a:ext cx="2880000" cy="3111282"/>
            <a:chOff x="2045400" y="1504950"/>
            <a:chExt cx="2880000" cy="3111282"/>
          </a:xfrm>
        </p:grpSpPr>
        <p:sp>
          <p:nvSpPr>
            <p:cNvPr id="24" name="TextBox 23"/>
            <p:cNvSpPr txBox="1"/>
            <p:nvPr/>
          </p:nvSpPr>
          <p:spPr>
            <a:xfrm>
              <a:off x="2045400" y="2800350"/>
              <a:ext cx="2880000" cy="1815882"/>
            </a:xfrm>
            <a:prstGeom prst="rect">
              <a:avLst/>
            </a:prstGeom>
            <a:noFill/>
          </p:spPr>
          <p:txBody>
            <a:bodyPr wrap="square" rtlCol="0">
              <a:spAutoFit/>
            </a:bodyPr>
            <a:lstStyle/>
            <a:p>
              <a:pPr marL="285750" lvl="1" indent="-285750">
                <a:buFont typeface="Arial" panose="020B0604020202020204" pitchFamily="34" charset="0"/>
                <a:buChar char="•"/>
              </a:pPr>
              <a:r>
                <a:rPr lang="lv-LV" sz="1400" dirty="0" smtClean="0">
                  <a:latin typeface="Verdana" panose="020B0604030504040204" pitchFamily="34" charset="0"/>
                </a:rPr>
                <a:t>State Revenue Service</a:t>
              </a:r>
              <a:endParaRPr lang="en-GB" sz="1400" dirty="0">
                <a:latin typeface="Verdana" panose="020B0604030504040204" pitchFamily="34" charset="0"/>
                <a:ea typeface="Verdana" panose="020B0604030504040204" pitchFamily="34" charset="0"/>
                <a:cs typeface="Verdana" panose="020B0604030504040204" pitchFamily="34" charset="0"/>
              </a:endParaRPr>
            </a:p>
            <a:p>
              <a:pPr marL="285750" lvl="1" indent="-285750">
                <a:buFont typeface="Arial" panose="020B0604020202020204" pitchFamily="34" charset="0"/>
                <a:buChar char="•"/>
              </a:pPr>
              <a:r>
                <a:rPr lang="lv-LV" sz="1400" dirty="0" smtClean="0">
                  <a:latin typeface="Verdana" panose="020B0604030504040204" pitchFamily="34" charset="0"/>
                </a:rPr>
                <a:t>State Medical Commission for the Assessment of Health Condition and Working Ability</a:t>
              </a:r>
            </a:p>
            <a:p>
              <a:pPr marL="285750" lvl="1" indent="-285750">
                <a:buFont typeface="Arial" panose="020B0604020202020204" pitchFamily="34" charset="0"/>
                <a:buChar char="•"/>
              </a:pPr>
              <a:r>
                <a:rPr lang="lv-LV" sz="1400" dirty="0" smtClean="0">
                  <a:latin typeface="Verdana" panose="020B0604030504040204" pitchFamily="34" charset="0"/>
                </a:rPr>
                <a:t>Register of Enterprises</a:t>
              </a:r>
            </a:p>
            <a:p>
              <a:pPr marL="285750" lvl="1" indent="-285750">
                <a:buFont typeface="Arial" panose="020B0604020202020204" pitchFamily="34" charset="0"/>
                <a:buChar char="•"/>
              </a:pPr>
              <a:r>
                <a:rPr lang="lv-LV" sz="1400" dirty="0" smtClean="0">
                  <a:latin typeface="Verdana" panose="020B0604030504040204" pitchFamily="34" charset="0"/>
                </a:rPr>
                <a:t>State Social Insurance Agency</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5400" y="1504950"/>
              <a:ext cx="720000" cy="751146"/>
            </a:xfrm>
            <a:prstGeom prst="rect">
              <a:avLst/>
            </a:prstGeom>
          </p:spPr>
        </p:pic>
        <p:sp>
          <p:nvSpPr>
            <p:cNvPr id="10" name="Rectangle 9"/>
            <p:cNvSpPr/>
            <p:nvPr/>
          </p:nvSpPr>
          <p:spPr>
            <a:xfrm>
              <a:off x="2250127" y="2309396"/>
              <a:ext cx="2470548" cy="338554"/>
            </a:xfrm>
            <a:prstGeom prst="rect">
              <a:avLst/>
            </a:prstGeom>
          </p:spPr>
          <p:txBody>
            <a:bodyPr wrap="none">
              <a:spAutoFit/>
            </a:bodyPr>
            <a:lstStyle/>
            <a:p>
              <a:pPr algn="ctr"/>
              <a:r>
                <a:rPr lang="en-GB" sz="1600" b="1" dirty="0" smtClean="0">
                  <a:solidFill>
                    <a:srgbClr val="3E5E9F"/>
                  </a:solidFill>
                  <a:latin typeface="Verdana" panose="020B0604030504040204" pitchFamily="34" charset="0"/>
                </a:rPr>
                <a:t>TOP data providers </a:t>
              </a:r>
            </a:p>
          </p:txBody>
        </p:sp>
      </p:grpSp>
      <p:sp>
        <p:nvSpPr>
          <p:cNvPr id="17" name="Title 2"/>
          <p:cNvSpPr>
            <a:spLocks noGrp="1"/>
          </p:cNvSpPr>
          <p:nvPr>
            <p:ph type="title"/>
          </p:nvPr>
        </p:nvSpPr>
        <p:spPr>
          <a:xfrm>
            <a:off x="2590800" y="285750"/>
            <a:ext cx="6096000" cy="800099"/>
          </a:xfrm>
        </p:spPr>
        <p:txBody>
          <a:bodyPr>
            <a:noAutofit/>
          </a:bodyPr>
          <a:lstStyle/>
          <a:p>
            <a:r>
              <a:rPr lang="en-GB" sz="2400" dirty="0" smtClean="0"/>
              <a:t>At the moment</a:t>
            </a:r>
            <a:r>
              <a:rPr lang="lv-LV" sz="2400" dirty="0" smtClean="0"/>
              <a:t>,</a:t>
            </a:r>
            <a:r>
              <a:rPr lang="en-GB" sz="2400" dirty="0" smtClean="0"/>
              <a:t> almost 200 data exchanges are active</a:t>
            </a:r>
            <a:endParaRPr lang="en-GB" sz="2400" dirty="0"/>
          </a:p>
        </p:txBody>
      </p:sp>
    </p:spTree>
    <p:extLst>
      <p:ext uri="{BB962C8B-B14F-4D97-AF65-F5344CB8AC3E}">
        <p14:creationId xmlns:p14="http://schemas.microsoft.com/office/powerpoint/2010/main" val="980742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8000" y="2633320"/>
            <a:ext cx="2700000" cy="1661993"/>
          </a:xfrm>
          <a:prstGeom prst="rect">
            <a:avLst/>
          </a:prstGeom>
          <a:noFill/>
        </p:spPr>
        <p:txBody>
          <a:bodyPr wrap="square" lIns="0" tIns="0" rIns="0" bIns="0" rtlCol="0">
            <a:spAutoFit/>
          </a:bodyPr>
          <a:lstStyle/>
          <a:p>
            <a:pPr marL="171450" lvl="0" indent="-171450">
              <a:buFont typeface="Arial" panose="020B0604020202020204" pitchFamily="34" charset="0"/>
              <a:buChar char="•"/>
            </a:pPr>
            <a:r>
              <a:rPr lang="en-GB" sz="1200" dirty="0" smtClean="0"/>
              <a:t>Centralised technological solution</a:t>
            </a:r>
          </a:p>
          <a:p>
            <a:pPr marL="171450" lvl="0" indent="-171450">
              <a:buFont typeface="Arial" panose="020B0604020202020204" pitchFamily="34" charset="0"/>
              <a:buChar char="•"/>
            </a:pPr>
            <a:r>
              <a:rPr lang="en-GB" sz="1200" dirty="0" smtClean="0"/>
              <a:t>Single network connection to </a:t>
            </a:r>
            <a:r>
              <a:rPr lang="en-GB" sz="1200" dirty="0" err="1" smtClean="0"/>
              <a:t>VISS</a:t>
            </a:r>
            <a:r>
              <a:rPr lang="en-GB" sz="1200" dirty="0" smtClean="0"/>
              <a:t>, single web service for many data receivers</a:t>
            </a:r>
          </a:p>
          <a:p>
            <a:pPr marL="171450" lvl="0" indent="-171450">
              <a:buFont typeface="Arial" panose="020B0604020202020204" pitchFamily="34" charset="0"/>
              <a:buChar char="•"/>
            </a:pPr>
            <a:r>
              <a:rPr lang="en-GB" sz="1200" dirty="0" smtClean="0"/>
              <a:t>Single network service for many data receivers</a:t>
            </a:r>
          </a:p>
          <a:p>
            <a:pPr marL="171450" lvl="0" indent="-171450">
              <a:buFont typeface="Arial" panose="020B0604020202020204" pitchFamily="34" charset="0"/>
              <a:buChar char="•"/>
            </a:pPr>
            <a:r>
              <a:rPr lang="en-GB" sz="1200" dirty="0" err="1" smtClean="0"/>
              <a:t>SRDA</a:t>
            </a:r>
            <a:r>
              <a:rPr lang="en-GB" sz="1200" dirty="0" smtClean="0"/>
              <a:t> consultative support available </a:t>
            </a:r>
          </a:p>
          <a:p>
            <a:pPr marL="171450" lvl="0" indent="-171450">
              <a:buFont typeface="Arial" panose="020B0604020202020204" pitchFamily="34" charset="0"/>
              <a:buChar char="•"/>
            </a:pPr>
            <a:r>
              <a:rPr lang="en-GB" sz="1200" dirty="0" smtClean="0"/>
              <a:t>Safe data transfer channel with controlled access to data provider</a:t>
            </a:r>
            <a:endParaRPr lang="en-GB" sz="1200"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0748" y="1428750"/>
            <a:ext cx="434505" cy="453302"/>
          </a:xfrm>
          <a:prstGeom prst="rect">
            <a:avLst/>
          </a:prstGeom>
        </p:spPr>
      </p:pic>
      <p:sp>
        <p:nvSpPr>
          <p:cNvPr id="10" name="Oval 9"/>
          <p:cNvSpPr/>
          <p:nvPr/>
        </p:nvSpPr>
        <p:spPr>
          <a:xfrm>
            <a:off x="1338000" y="1334498"/>
            <a:ext cx="720000" cy="720000"/>
          </a:xfrm>
          <a:prstGeom prst="ellipse">
            <a:avLst/>
          </a:prstGeom>
          <a:no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2" name="Rectangle 1"/>
          <p:cNvSpPr/>
          <p:nvPr/>
        </p:nvSpPr>
        <p:spPr>
          <a:xfrm>
            <a:off x="631970" y="2217822"/>
            <a:ext cx="1954382" cy="307777"/>
          </a:xfrm>
          <a:prstGeom prst="rect">
            <a:avLst/>
          </a:prstGeom>
        </p:spPr>
        <p:txBody>
          <a:bodyPr wrap="none">
            <a:spAutoFit/>
          </a:bodyPr>
          <a:lstStyle/>
          <a:p>
            <a:pPr algn="ctr"/>
            <a:r>
              <a:rPr lang="en-GB" sz="1400" b="1" dirty="0">
                <a:solidFill>
                  <a:srgbClr val="3E5E9F"/>
                </a:solidFill>
                <a:latin typeface="Verdana" panose="020B0604030504040204" pitchFamily="34" charset="0"/>
              </a:rPr>
              <a:t>To data providers</a:t>
            </a:r>
            <a:endParaRPr lang="lv-LV" sz="1400" b="1" dirty="0">
              <a:solidFill>
                <a:srgbClr val="3E5E9F"/>
              </a:solidFill>
              <a:latin typeface="Verdana" panose="020B0604030504040204" pitchFamily="34" charset="0"/>
            </a:endParaRPr>
          </a:p>
        </p:txBody>
      </p:sp>
      <p:sp>
        <p:nvSpPr>
          <p:cNvPr id="11" name="TextBox 10"/>
          <p:cNvSpPr txBox="1"/>
          <p:nvPr/>
        </p:nvSpPr>
        <p:spPr>
          <a:xfrm>
            <a:off x="3222000" y="2633320"/>
            <a:ext cx="2700000" cy="2477601"/>
          </a:xfrm>
          <a:prstGeom prst="rect">
            <a:avLst/>
          </a:prstGeom>
          <a:noFill/>
        </p:spPr>
        <p:txBody>
          <a:bodyPr wrap="square" lIns="0" tIns="0" rIns="0" bIns="0" rtlCol="0">
            <a:spAutoFit/>
          </a:bodyPr>
          <a:lstStyle/>
          <a:p>
            <a:pPr marL="180975" indent="-180975">
              <a:buFont typeface="Arial" panose="020B0604020202020204" pitchFamily="34" charset="0"/>
              <a:buChar char="•"/>
            </a:pPr>
            <a:r>
              <a:rPr lang="en-GB" sz="1150" dirty="0" smtClean="0">
                <a:latin typeface="Verdana" pitchFamily="34" charset="0"/>
              </a:rPr>
              <a:t>Single connection to </a:t>
            </a:r>
            <a:r>
              <a:rPr lang="en-GB" sz="1150" dirty="0" err="1" smtClean="0">
                <a:latin typeface="Verdana" pitchFamily="34" charset="0"/>
              </a:rPr>
              <a:t>VISS</a:t>
            </a:r>
            <a:r>
              <a:rPr lang="en-GB" sz="1150" dirty="0" smtClean="0">
                <a:latin typeface="Verdana" pitchFamily="34" charset="0"/>
              </a:rPr>
              <a:t>, not with each data provider separately</a:t>
            </a:r>
          </a:p>
          <a:p>
            <a:pPr marL="180975" indent="-180975">
              <a:buFont typeface="Arial" panose="020B0604020202020204" pitchFamily="34" charset="0"/>
              <a:buChar char="•"/>
            </a:pPr>
            <a:r>
              <a:rPr lang="en-GB" sz="1150" dirty="0" smtClean="0">
                <a:latin typeface="Verdana" pitchFamily="34" charset="0"/>
              </a:rPr>
              <a:t>Receives unmodified information online</a:t>
            </a:r>
            <a:endParaRPr lang="en-GB" sz="1150" dirty="0" smtClean="0">
              <a:latin typeface="Verdana" pitchFamily="34" charset="0"/>
              <a:ea typeface="Verdana" pitchFamily="34" charset="0"/>
              <a:cs typeface="Verdana" pitchFamily="34" charset="0"/>
            </a:endParaRPr>
          </a:p>
          <a:p>
            <a:pPr marL="180975" indent="-180975">
              <a:buFont typeface="Arial" panose="020B0604020202020204" pitchFamily="34" charset="0"/>
              <a:buChar char="•"/>
            </a:pPr>
            <a:r>
              <a:rPr lang="en-GB" sz="1150" dirty="0" smtClean="0">
                <a:latin typeface="Verdana" pitchFamily="34" charset="0"/>
              </a:rPr>
              <a:t>Information integrates in it's information systems</a:t>
            </a:r>
          </a:p>
          <a:p>
            <a:pPr marL="180975" indent="-180975">
              <a:buFont typeface="Arial" panose="020B0604020202020204" pitchFamily="34" charset="0"/>
              <a:buChar char="•"/>
            </a:pPr>
            <a:r>
              <a:rPr lang="en-GB" sz="1150" dirty="0" smtClean="0">
                <a:latin typeface="Verdana" pitchFamily="34" charset="0"/>
              </a:rPr>
              <a:t>Can be combined with various data provider services</a:t>
            </a:r>
          </a:p>
          <a:p>
            <a:pPr marL="180975" indent="-180975">
              <a:buFont typeface="Arial" panose="020B0604020202020204" pitchFamily="34" charset="0"/>
              <a:buChar char="•"/>
            </a:pPr>
            <a:r>
              <a:rPr lang="en-GB" sz="1150" dirty="0" smtClean="0">
                <a:latin typeface="Verdana" pitchFamily="34" charset="0"/>
              </a:rPr>
              <a:t>Convenient following of the news in </a:t>
            </a:r>
            <a:r>
              <a:rPr lang="en-GB" sz="1150" dirty="0" err="1" smtClean="0">
                <a:latin typeface="Verdana" pitchFamily="34" charset="0"/>
              </a:rPr>
              <a:t>VISS</a:t>
            </a:r>
            <a:r>
              <a:rPr lang="en-GB" sz="1150" dirty="0" smtClean="0">
                <a:latin typeface="Verdana" pitchFamily="34" charset="0"/>
              </a:rPr>
              <a:t> IS catalogue in one place </a:t>
            </a:r>
            <a:r>
              <a:rPr lang="en-GB" sz="1150" dirty="0" smtClean="0">
                <a:latin typeface="Verdana" pitchFamily="34" charset="0"/>
                <a:hlinkClick r:id="rId4"/>
              </a:rPr>
              <a:t>https://lvp.viss.gov.lv/VISS.ISSK</a:t>
            </a:r>
            <a:endParaRPr lang="en-GB" sz="1150" dirty="0" smtClean="0">
              <a:latin typeface="Verdana" pitchFamily="34" charset="0"/>
              <a:ea typeface="Verdana" pitchFamily="34" charset="0"/>
              <a:cs typeface="Verdana" pitchFamily="34" charset="0"/>
            </a:endParaRPr>
          </a:p>
          <a:p>
            <a:pPr marL="180975" indent="-180975">
              <a:buFont typeface="Arial" panose="020B0604020202020204" pitchFamily="34" charset="0"/>
              <a:buChar char="•"/>
            </a:pPr>
            <a:r>
              <a:rPr lang="en-GB" sz="1150" dirty="0" smtClean="0">
                <a:latin typeface="Verdana" pitchFamily="34" charset="0"/>
              </a:rPr>
              <a:t>Auditing </a:t>
            </a:r>
          </a:p>
          <a:p>
            <a:pPr marL="180975" indent="-180975">
              <a:buFont typeface="Arial" panose="020B0604020202020204" pitchFamily="34" charset="0"/>
              <a:buChar char="•"/>
            </a:pPr>
            <a:r>
              <a:rPr lang="en-GB" sz="1150" dirty="0" smtClean="0">
                <a:latin typeface="Verdana" pitchFamily="34" charset="0"/>
              </a:rPr>
              <a:t>Secure data transfer channel</a:t>
            </a:r>
            <a:endParaRPr lang="en-GB" sz="1150" dirty="0">
              <a:latin typeface="Verdana" pitchFamily="34" charset="0"/>
              <a:ea typeface="Verdana" pitchFamily="34" charset="0"/>
              <a:cs typeface="Verdana" pitchFamily="34" charset="0"/>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4748" y="1428750"/>
            <a:ext cx="434505" cy="453302"/>
          </a:xfrm>
          <a:prstGeom prst="rect">
            <a:avLst/>
          </a:prstGeom>
        </p:spPr>
      </p:pic>
      <p:sp>
        <p:nvSpPr>
          <p:cNvPr id="15" name="Oval 14"/>
          <p:cNvSpPr/>
          <p:nvPr/>
        </p:nvSpPr>
        <p:spPr>
          <a:xfrm>
            <a:off x="4212000" y="1334498"/>
            <a:ext cx="720000" cy="720000"/>
          </a:xfrm>
          <a:prstGeom prst="ellipse">
            <a:avLst/>
          </a:prstGeom>
          <a:no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3" name="Rectangle 2"/>
          <p:cNvSpPr/>
          <p:nvPr/>
        </p:nvSpPr>
        <p:spPr>
          <a:xfrm>
            <a:off x="3610038" y="2217822"/>
            <a:ext cx="1923925" cy="307777"/>
          </a:xfrm>
          <a:prstGeom prst="rect">
            <a:avLst/>
          </a:prstGeom>
        </p:spPr>
        <p:txBody>
          <a:bodyPr wrap="none">
            <a:spAutoFit/>
          </a:bodyPr>
          <a:lstStyle/>
          <a:p>
            <a:pPr algn="ctr"/>
            <a:r>
              <a:rPr lang="en-GB" sz="1400" b="1" dirty="0" smtClean="0">
                <a:solidFill>
                  <a:srgbClr val="3E5E9F"/>
                </a:solidFill>
                <a:latin typeface="Verdana" panose="020B0604030504040204" pitchFamily="34" charset="0"/>
              </a:rPr>
              <a:t>To data receivers</a:t>
            </a:r>
            <a:endParaRPr lang="en-GB" sz="1400" dirty="0">
              <a:latin typeface="Verdana" pitchFamily="34" charset="0"/>
              <a:ea typeface="Verdana" pitchFamily="34" charset="0"/>
              <a:cs typeface="Verdana" pitchFamily="34" charset="0"/>
            </a:endParaRPr>
          </a:p>
        </p:txBody>
      </p:sp>
      <p:sp>
        <p:nvSpPr>
          <p:cNvPr id="12" name="Title 1"/>
          <p:cNvSpPr txBox="1">
            <a:spLocks/>
          </p:cNvSpPr>
          <p:nvPr/>
        </p:nvSpPr>
        <p:spPr>
          <a:xfrm>
            <a:off x="6096000" y="2633320"/>
            <a:ext cx="2700000" cy="1703811"/>
          </a:xfrm>
          <a:prstGeom prst="rect">
            <a:avLst/>
          </a:prstGeom>
        </p:spPr>
        <p:txBody>
          <a:bodyPr vert="horz" lIns="0" tIns="0" rIns="0" bIns="0" rtlCol="0" anchor="t">
            <a:noAutofit/>
          </a:bodyPr>
          <a:lstStyle>
            <a:lvl1pPr algn="l" defTabSz="914400" rtl="0" eaLnBrk="1" latinLnBrk="0" hangingPunct="1">
              <a:spcBef>
                <a:spcPct val="0"/>
              </a:spcBef>
              <a:buNone/>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180975" indent="-180975" algn="just">
              <a:buFont typeface="Arial" panose="020B0604020202020204" pitchFamily="34" charset="0"/>
              <a:buChar char="•"/>
            </a:pPr>
            <a:r>
              <a:rPr lang="lv-LV" sz="1150" b="0" dirty="0" smtClean="0"/>
              <a:t>Residents are not "document mailmen"</a:t>
            </a:r>
            <a:endParaRPr lang="en-GB" sz="1150" b="0" dirty="0"/>
          </a:p>
          <a:p>
            <a:pPr marL="180975" indent="-180975" algn="just">
              <a:buFont typeface="Arial" panose="020B0604020202020204" pitchFamily="34" charset="0"/>
              <a:buChar char="•"/>
            </a:pPr>
            <a:r>
              <a:rPr lang="lv-LV" sz="1150" b="0" dirty="0"/>
              <a:t>The companies may also be data receivers if the law provides for such access to any of the data provider's information</a:t>
            </a:r>
            <a:endParaRPr lang="en-GB" sz="1150" b="0" dirty="0"/>
          </a:p>
          <a:p>
            <a:pPr algn="just"/>
            <a:endParaRPr lang="en-GB" altLang="en-US" sz="1400" dirty="0" smtClean="0"/>
          </a:p>
        </p:txBody>
      </p:sp>
      <p:sp>
        <p:nvSpPr>
          <p:cNvPr id="4" name="Rectangle 3"/>
          <p:cNvSpPr/>
          <p:nvPr/>
        </p:nvSpPr>
        <p:spPr>
          <a:xfrm>
            <a:off x="6188700" y="2110100"/>
            <a:ext cx="2514600" cy="523220"/>
          </a:xfrm>
          <a:prstGeom prst="rect">
            <a:avLst/>
          </a:prstGeom>
        </p:spPr>
        <p:txBody>
          <a:bodyPr wrap="square">
            <a:spAutoFit/>
          </a:bodyPr>
          <a:lstStyle/>
          <a:p>
            <a:pPr algn="ctr">
              <a:spcAft>
                <a:spcPts val="600"/>
              </a:spcAft>
            </a:pPr>
            <a:r>
              <a:rPr lang="lv-LV" sz="1400" b="1" dirty="0">
                <a:solidFill>
                  <a:srgbClr val="3E5E9F"/>
                </a:solidFill>
                <a:latin typeface="Verdana" panose="020B0604030504040204" pitchFamily="34" charset="0"/>
              </a:rPr>
              <a:t>The broader public also benefits</a:t>
            </a:r>
          </a:p>
        </p:txBody>
      </p:sp>
      <p:sp>
        <p:nvSpPr>
          <p:cNvPr id="23" name="Oval 22"/>
          <p:cNvSpPr/>
          <p:nvPr/>
        </p:nvSpPr>
        <p:spPr>
          <a:xfrm>
            <a:off x="7086000" y="1334498"/>
            <a:ext cx="720000" cy="720000"/>
          </a:xfrm>
          <a:prstGeom prst="ellipse">
            <a:avLst/>
          </a:prstGeom>
          <a:no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28" name="Title 2"/>
          <p:cNvSpPr txBox="1">
            <a:spLocks/>
          </p:cNvSpPr>
          <p:nvPr/>
        </p:nvSpPr>
        <p:spPr>
          <a:xfrm>
            <a:off x="2590800" y="285750"/>
            <a:ext cx="6096000" cy="800099"/>
          </a:xfrm>
          <a:prstGeom prst="rect">
            <a:avLst/>
          </a:prstGeom>
        </p:spPr>
        <p:txBody>
          <a:bodyPr vert="horz" lIns="91440" tIns="45720" rIns="91440" bIns="45720" rtlCol="0" anchor="t">
            <a:normAutofit fontScale="97500" lnSpcReduction="10000"/>
          </a:bodyPr>
          <a:lstStyle>
            <a:lvl1pPr algn="l" defTabSz="914400" rtl="0" eaLnBrk="1" latinLnBrk="0" hangingPunct="1">
              <a:spcBef>
                <a:spcPct val="0"/>
              </a:spcBef>
              <a:buNone/>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lv-LV" sz="2500" dirty="0" smtClean="0"/>
              <a:t>Advantages of data exchange solutions</a:t>
            </a:r>
            <a:r>
              <a:rPr dirty="0" smtClean="0"/>
              <a:t> </a:t>
            </a:r>
            <a:endParaRPr lang="en-GB" sz="2000" dirty="0">
              <a:solidFill>
                <a:srgbClr val="FF0000"/>
              </a:solidFill>
            </a:endParaRPr>
          </a:p>
        </p:txBody>
      </p:sp>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06268" y="1402658"/>
            <a:ext cx="684000" cy="570000"/>
          </a:xfrm>
          <a:prstGeom prst="rect">
            <a:avLst/>
          </a:prstGeom>
        </p:spPr>
      </p:pic>
      <p:sp>
        <p:nvSpPr>
          <p:cNvPr id="16" name="Slide Number Placeholder 5"/>
          <p:cNvSpPr>
            <a:spLocks noGrp="1"/>
          </p:cNvSpPr>
          <p:nvPr>
            <p:ph type="sldNum" sz="quarter" idx="13"/>
          </p:nvPr>
        </p:nvSpPr>
        <p:spPr bwMode="auto">
          <a:xfrm>
            <a:off x="8534400" y="47434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A35EBBE-1F32-4234-95E9-4D264E1965CC}" type="slidenum">
              <a:rPr lang="en-US" altLang="en-US" smtClean="0"/>
              <a:pPr/>
              <a:t>12</a:t>
            </a:fld>
            <a:endParaRPr lang="en-GB" altLang="en-US" dirty="0" smtClean="0"/>
          </a:p>
        </p:txBody>
      </p:sp>
    </p:spTree>
    <p:extLst>
      <p:ext uri="{BB962C8B-B14F-4D97-AF65-F5344CB8AC3E}">
        <p14:creationId xmlns:p14="http://schemas.microsoft.com/office/powerpoint/2010/main" val="3781276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B66B3D4-3C80-4773-AD8A-D43C7F12A1EA}" type="slidenum">
              <a:rPr lang="en-US" altLang="en-US" smtClean="0"/>
              <a:pPr/>
              <a:t>13</a:t>
            </a:fld>
            <a:endParaRPr lang="en-GB" altLang="en-US" dirty="0" smtClean="0"/>
          </a:p>
        </p:txBody>
      </p:sp>
      <p:sp>
        <p:nvSpPr>
          <p:cNvPr id="5" name="Title 1"/>
          <p:cNvSpPr txBox="1">
            <a:spLocks/>
          </p:cNvSpPr>
          <p:nvPr/>
        </p:nvSpPr>
        <p:spPr>
          <a:xfrm>
            <a:off x="2590800" y="228604"/>
            <a:ext cx="6096000" cy="800099"/>
          </a:xfrm>
          <a:prstGeom prst="rect">
            <a:avLst/>
          </a:prstGeom>
        </p:spPr>
        <p:txBody>
          <a:bodyPr vert="horz" lIns="91440" tIns="45720" rIns="91440" bIns="45720" rtlCol="0" anchor="t">
            <a:noAutofit/>
          </a:bodyPr>
          <a:lstStyle>
            <a:lvl1pPr algn="l" defTabSz="914400" rtl="0" eaLnBrk="1" latinLnBrk="0" hangingPunct="1">
              <a:spcBef>
                <a:spcPct val="0"/>
              </a:spcBef>
              <a:buNone/>
              <a:defRPr sz="1800" b="1" kern="120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endParaRPr lang="lv-LV" sz="1400" dirty="0">
              <a:solidFill>
                <a:srgbClr val="FF00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1809250"/>
            <a:ext cx="1296000" cy="1080000"/>
          </a:xfrm>
          <a:prstGeom prst="rect">
            <a:avLst/>
          </a:prstGeom>
        </p:spPr>
      </p:pic>
      <p:sp>
        <p:nvSpPr>
          <p:cNvPr id="11" name="Title 1"/>
          <p:cNvSpPr txBox="1">
            <a:spLocks/>
          </p:cNvSpPr>
          <p:nvPr/>
        </p:nvSpPr>
        <p:spPr>
          <a:xfrm>
            <a:off x="2590800" y="2981325"/>
            <a:ext cx="5943600" cy="1266825"/>
          </a:xfrm>
          <a:prstGeom prst="rect">
            <a:avLst/>
          </a:prstGeom>
        </p:spPr>
        <p:txBody>
          <a:bodyPr vert="horz" lIns="91440" tIns="45720" rIns="91440" bIns="45720" rtlCol="0" anchor="t">
            <a:normAutofit/>
          </a:bodyPr>
          <a:lstStyle>
            <a:lvl1pPr algn="l" defTabSz="914400" rtl="0" eaLnBrk="1" latinLnBrk="0" hangingPunct="1">
              <a:spcBef>
                <a:spcPct val="0"/>
              </a:spcBef>
              <a:buNone/>
              <a:defRPr sz="1800" b="1" kern="120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lv-LV" sz="2400" dirty="0" smtClean="0"/>
              <a:t>Data distribution network</a:t>
            </a:r>
            <a:endParaRPr lang="en-GB" sz="2400" dirty="0"/>
          </a:p>
        </p:txBody>
      </p:sp>
    </p:spTree>
    <p:extLst>
      <p:ext uri="{BB962C8B-B14F-4D97-AF65-F5344CB8AC3E}">
        <p14:creationId xmlns:p14="http://schemas.microsoft.com/office/powerpoint/2010/main" val="4112095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362200" y="361950"/>
            <a:ext cx="7086600" cy="777479"/>
          </a:xfrm>
        </p:spPr>
        <p:txBody>
          <a:bodyPr>
            <a:noAutofit/>
          </a:bodyPr>
          <a:lstStyle/>
          <a:p>
            <a:r>
              <a:rPr lang="en-GB" altLang="en-US" sz="2400" dirty="0" smtClean="0"/>
              <a:t>What is the data distribution network?</a:t>
            </a:r>
            <a:endParaRPr lang="en-GB" altLang="en-US" sz="2400" dirty="0"/>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14</a:t>
            </a:fld>
            <a:endParaRPr lang="en-GB" altLang="en-US" dirty="0" smtClean="0"/>
          </a:p>
        </p:txBody>
      </p:sp>
      <p:sp>
        <p:nvSpPr>
          <p:cNvPr id="9" name="Content Placeholder 2"/>
          <p:cNvSpPr>
            <a:spLocks noGrp="1"/>
          </p:cNvSpPr>
          <p:nvPr>
            <p:ph idx="1"/>
          </p:nvPr>
        </p:nvSpPr>
        <p:spPr>
          <a:xfrm>
            <a:off x="2362199" y="895350"/>
            <a:ext cx="6647623" cy="703114"/>
          </a:xfrm>
        </p:spPr>
        <p:txBody>
          <a:bodyPr>
            <a:noAutofit/>
          </a:bodyPr>
          <a:lstStyle/>
          <a:p>
            <a:pPr algn="just"/>
            <a:r>
              <a:rPr lang="lv-LV" sz="1400" dirty="0"/>
              <a:t>Data distribution and collection network facilitates </a:t>
            </a:r>
            <a:r>
              <a:rPr lang="en-GB" sz="1400" dirty="0" smtClean="0"/>
              <a:t>the</a:t>
            </a:r>
            <a:r>
              <a:rPr lang="lv-LV" sz="1400" dirty="0" smtClean="0"/>
              <a:t> </a:t>
            </a:r>
            <a:r>
              <a:rPr lang="lv-LV" sz="1400" dirty="0"/>
              <a:t>distribution of institution information system </a:t>
            </a:r>
            <a:r>
              <a:rPr lang="en-GB" sz="1400" dirty="0" smtClean="0"/>
              <a:t>data</a:t>
            </a:r>
            <a:r>
              <a:rPr lang="lv-LV" sz="1400" dirty="0" smtClean="0"/>
              <a:t> </a:t>
            </a:r>
            <a:r>
              <a:rPr lang="lv-LV" sz="1400" dirty="0"/>
              <a:t>and it's amendments both technically and administratively</a:t>
            </a:r>
            <a:endParaRPr lang="en-GB" sz="1400" dirty="0"/>
          </a:p>
          <a:p>
            <a:pPr algn="just">
              <a:spcBef>
                <a:spcPts val="0"/>
              </a:spcBef>
            </a:pPr>
            <a:endParaRPr lang="en-GB" sz="1300" dirty="0" smtClean="0"/>
          </a:p>
        </p:txBody>
      </p:sp>
      <p:sp>
        <p:nvSpPr>
          <p:cNvPr id="6" name="TextBox 5"/>
          <p:cNvSpPr txBox="1"/>
          <p:nvPr/>
        </p:nvSpPr>
        <p:spPr>
          <a:xfrm>
            <a:off x="6110014" y="1749029"/>
            <a:ext cx="2899809" cy="2631490"/>
          </a:xfrm>
          <a:prstGeom prst="rect">
            <a:avLst/>
          </a:prstGeom>
          <a:noFill/>
        </p:spPr>
        <p:txBody>
          <a:bodyPr wrap="square" rtlCol="0">
            <a:spAutoFit/>
          </a:bodyPr>
          <a:lstStyle/>
          <a:p>
            <a:r>
              <a:rPr lang="en-GB" sz="1100" dirty="0">
                <a:latin typeface="Verdana" panose="020B0604030504040204" pitchFamily="34" charset="0"/>
                <a:ea typeface="Verdana" panose="020B0604030504040204" pitchFamily="34" charset="0"/>
                <a:cs typeface="Verdana" panose="020B0604030504040204" pitchFamily="34" charset="0"/>
              </a:rPr>
              <a:t>Data distribution examples:</a:t>
            </a:r>
            <a:endParaRPr lang="lv-LV" sz="1100" dirty="0">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GB" sz="1100" dirty="0">
                <a:latin typeface="Verdana" panose="020B0604030504040204" pitchFamily="34" charset="0"/>
                <a:ea typeface="Verdana" panose="020B0604030504040204" pitchFamily="34" charset="0"/>
                <a:cs typeface="Verdana" panose="020B0604030504040204" pitchFamily="34" charset="0"/>
              </a:rPr>
              <a:t>Data on electrical bills for calculating relief </a:t>
            </a:r>
            <a:r>
              <a:rPr lang="en-GB" sz="1100" dirty="0" smtClean="0">
                <a:latin typeface="Verdana" panose="020B0604030504040204" pitchFamily="34" charset="0"/>
                <a:ea typeface="Verdana" panose="020B0604030504040204" pitchFamily="34" charset="0"/>
                <a:cs typeface="Verdana" panose="020B0604030504040204" pitchFamily="34" charset="0"/>
              </a:rPr>
              <a:t>for</a:t>
            </a:r>
            <a:r>
              <a:rPr lang="lv-LV" sz="1100" dirty="0" smtClean="0">
                <a:latin typeface="Verdana" panose="020B0604030504040204" pitchFamily="34" charset="0"/>
                <a:ea typeface="Verdana" panose="020B0604030504040204" pitchFamily="34" charset="0"/>
                <a:cs typeface="Verdana" panose="020B0604030504040204" pitchFamily="34" charset="0"/>
              </a:rPr>
              <a:t> </a:t>
            </a:r>
            <a:r>
              <a:rPr lang="en-GB" sz="1100" dirty="0" smtClean="0">
                <a:latin typeface="Verdana" panose="020B0604030504040204" pitchFamily="34" charset="0"/>
                <a:ea typeface="Verdana" panose="020B0604030504040204" pitchFamily="34" charset="0"/>
                <a:cs typeface="Verdana" panose="020B0604030504040204" pitchFamily="34" charset="0"/>
              </a:rPr>
              <a:t>local</a:t>
            </a:r>
            <a:r>
              <a:rPr lang="lv-LV" sz="1100" dirty="0" smtClean="0">
                <a:latin typeface="Verdana" panose="020B0604030504040204" pitchFamily="34" charset="0"/>
                <a:ea typeface="Verdana" panose="020B0604030504040204" pitchFamily="34" charset="0"/>
                <a:cs typeface="Verdana" panose="020B0604030504040204" pitchFamily="34" charset="0"/>
              </a:rPr>
              <a:t> </a:t>
            </a:r>
            <a:r>
              <a:rPr lang="en-GB" sz="1100" dirty="0" smtClean="0">
                <a:latin typeface="Verdana" panose="020B0604030504040204" pitchFamily="34" charset="0"/>
                <a:ea typeface="Verdana" panose="020B0604030504040204" pitchFamily="34" charset="0"/>
                <a:cs typeface="Verdana" panose="020B0604030504040204" pitchFamily="34" charset="0"/>
              </a:rPr>
              <a:t>governments</a:t>
            </a:r>
          </a:p>
          <a:p>
            <a:pPr marL="171450" indent="-171450">
              <a:buFont typeface="Arial" panose="020B0604020202020204" pitchFamily="34" charset="0"/>
              <a:buChar char="•"/>
            </a:pPr>
            <a:r>
              <a:rPr lang="en-GB" sz="1100" dirty="0" smtClean="0">
                <a:latin typeface="Verdana" panose="020B0604030504040204" pitchFamily="34" charset="0"/>
                <a:ea typeface="Verdana" panose="020B0604030504040204" pitchFamily="34" charset="0"/>
                <a:cs typeface="Verdana" panose="020B0604030504040204" pitchFamily="34" charset="0"/>
              </a:rPr>
              <a:t>Data </a:t>
            </a:r>
            <a:r>
              <a:rPr lang="en-GB" sz="1100" dirty="0">
                <a:latin typeface="Verdana" panose="020B0604030504040204" pitchFamily="34" charset="0"/>
                <a:ea typeface="Verdana" panose="020B0604030504040204" pitchFamily="34" charset="0"/>
                <a:cs typeface="Verdana" panose="020B0604030504040204" pitchFamily="34" charset="0"/>
              </a:rPr>
              <a:t>of the Juvenile Persons Information System</a:t>
            </a:r>
            <a:endParaRPr lang="lv-LV" sz="1100" dirty="0">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GB" sz="1100" dirty="0">
                <a:latin typeface="Verdana" panose="020B0604030504040204" pitchFamily="34" charset="0"/>
                <a:ea typeface="Verdana" panose="020B0604030504040204" pitchFamily="34" charset="0"/>
                <a:cs typeface="Verdana" panose="020B0604030504040204" pitchFamily="34" charset="0"/>
              </a:rPr>
              <a:t>About the Administration of the Maintenance Guarantee Fund</a:t>
            </a:r>
            <a:endParaRPr lang="lv-LV" sz="1100" dirty="0">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GB" sz="1100" dirty="0">
                <a:latin typeface="Verdana" panose="020B0604030504040204" pitchFamily="34" charset="0"/>
                <a:ea typeface="Verdana" panose="020B0604030504040204" pitchFamily="34" charset="0"/>
                <a:cs typeface="Verdana" panose="020B0604030504040204" pitchFamily="34" charset="0"/>
              </a:rPr>
              <a:t>Data of the Rural Support Fund for local governments</a:t>
            </a:r>
            <a:endParaRPr lang="lv-LV" sz="1100" dirty="0">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GB" sz="1100" dirty="0">
                <a:latin typeface="Verdana" panose="020B0604030504040204" pitchFamily="34" charset="0"/>
                <a:ea typeface="Verdana" panose="020B0604030504040204" pitchFamily="34" charset="0"/>
                <a:cs typeface="Verdana" panose="020B0604030504040204" pitchFamily="34" charset="0"/>
              </a:rPr>
              <a:t>Data for calculating Immovable Property Tax deductions for large families</a:t>
            </a:r>
            <a:endParaRPr lang="lv-LV" sz="1100" dirty="0">
              <a:latin typeface="Verdana" panose="020B0604030504040204" pitchFamily="34" charset="0"/>
              <a:ea typeface="Verdana" panose="020B0604030504040204" pitchFamily="34" charset="0"/>
              <a:cs typeface="Verdana" panose="020B0604030504040204" pitchFamily="34" charset="0"/>
            </a:endParaRPr>
          </a:p>
          <a:p>
            <a:r>
              <a:rPr lang="en-GB" sz="1100" dirty="0">
                <a:latin typeface="Verdana" panose="020B0604030504040204" pitchFamily="34" charset="0"/>
                <a:ea typeface="Verdana" panose="020B0604030504040204" pitchFamily="34" charset="0"/>
                <a:cs typeface="Verdana" panose="020B0604030504040204" pitchFamily="34" charset="0"/>
              </a:rPr>
              <a:t> </a:t>
            </a:r>
            <a:endParaRPr lang="lv-LV" sz="1100" dirty="0">
              <a:latin typeface="Verdana" panose="020B0604030504040204" pitchFamily="34" charset="0"/>
              <a:ea typeface="Verdana" panose="020B0604030504040204" pitchFamily="34" charset="0"/>
              <a:cs typeface="Verdana" panose="020B0604030504040204" pitchFamily="34" charset="0"/>
            </a:endParaRPr>
          </a:p>
          <a:p>
            <a:pPr algn="just"/>
            <a:endParaRPr lang="lv-LV" sz="11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7" name="TextBox 6"/>
          <p:cNvSpPr txBox="1"/>
          <p:nvPr/>
        </p:nvSpPr>
        <p:spPr>
          <a:xfrm>
            <a:off x="609600" y="2038350"/>
            <a:ext cx="2520000" cy="769441"/>
          </a:xfrm>
          <a:prstGeom prst="rect">
            <a:avLst/>
          </a:prstGeom>
          <a:noFill/>
        </p:spPr>
        <p:txBody>
          <a:bodyPr wrap="square" rtlCol="0">
            <a:spAutoFit/>
          </a:bodyPr>
          <a:lstStyle/>
          <a:p>
            <a:pPr algn="just"/>
            <a:r>
              <a:rPr lang="en-US" sz="1100" dirty="0">
                <a:latin typeface="Verdana" panose="020B0604030504040204" pitchFamily="34" charset="0"/>
              </a:rPr>
              <a:t>Data distribution and receiving is possible through a WEB service as well as FTPS (both a FTP client as well as automatically)</a:t>
            </a:r>
            <a:endParaRPr lang="lv-LV" sz="1100" dirty="0" smtClean="0">
              <a:latin typeface="Verdana" panose="020B0604030504040204" pitchFamily="34" charset="0"/>
            </a:endParaRPr>
          </a:p>
        </p:txBody>
      </p:sp>
      <p:sp>
        <p:nvSpPr>
          <p:cNvPr id="8" name="TextBox 7"/>
          <p:cNvSpPr txBox="1"/>
          <p:nvPr/>
        </p:nvSpPr>
        <p:spPr>
          <a:xfrm>
            <a:off x="609600" y="3441234"/>
            <a:ext cx="2520000" cy="1107996"/>
          </a:xfrm>
          <a:prstGeom prst="rect">
            <a:avLst/>
          </a:prstGeom>
          <a:noFill/>
        </p:spPr>
        <p:txBody>
          <a:bodyPr wrap="square" rtlCol="0">
            <a:spAutoFit/>
          </a:bodyPr>
          <a:lstStyle/>
          <a:p>
            <a:pPr algn="just"/>
            <a:r>
              <a:rPr lang="en-GB" sz="1100" dirty="0" smtClean="0">
                <a:latin typeface="Verdana" panose="020B0604030504040204" pitchFamily="34" charset="0"/>
              </a:rPr>
              <a:t>Network is created based on the mailbox principle. At the workplace of an employee, it is easy to administer the list of data receivers and ensure the data delivery</a:t>
            </a:r>
          </a:p>
        </p:txBody>
      </p:sp>
      <p:grpSp>
        <p:nvGrpSpPr>
          <p:cNvPr id="13319" name="Group 13318"/>
          <p:cNvGrpSpPr/>
          <p:nvPr/>
        </p:nvGrpSpPr>
        <p:grpSpPr>
          <a:xfrm>
            <a:off x="5342618" y="2105348"/>
            <a:ext cx="767396" cy="767396"/>
            <a:chOff x="5247148" y="2647950"/>
            <a:chExt cx="767396" cy="767396"/>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8846" y="2746648"/>
              <a:ext cx="684000" cy="570000"/>
            </a:xfrm>
            <a:prstGeom prst="rect">
              <a:avLst/>
            </a:prstGeom>
          </p:spPr>
        </p:pic>
        <p:sp>
          <p:nvSpPr>
            <p:cNvPr id="20" name="Oval 19"/>
            <p:cNvSpPr/>
            <p:nvPr/>
          </p:nvSpPr>
          <p:spPr>
            <a:xfrm>
              <a:off x="5247148" y="2647950"/>
              <a:ext cx="767396" cy="767396"/>
            </a:xfrm>
            <a:prstGeom prst="ellipse">
              <a:avLst/>
            </a:prstGeom>
            <a:no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grpSp>
        <p:nvGrpSpPr>
          <p:cNvPr id="13316" name="Group 13315"/>
          <p:cNvGrpSpPr/>
          <p:nvPr/>
        </p:nvGrpSpPr>
        <p:grpSpPr>
          <a:xfrm>
            <a:off x="3220159" y="2105348"/>
            <a:ext cx="767396" cy="767396"/>
            <a:chOff x="2993959" y="2396665"/>
            <a:chExt cx="767396" cy="767396"/>
          </a:xfrm>
        </p:grpSpPr>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6859" y="2503820"/>
              <a:ext cx="721596" cy="601330"/>
            </a:xfrm>
            <a:prstGeom prst="rect">
              <a:avLst/>
            </a:prstGeom>
          </p:spPr>
        </p:pic>
        <p:sp>
          <p:nvSpPr>
            <p:cNvPr id="25" name="Oval 24"/>
            <p:cNvSpPr/>
            <p:nvPr/>
          </p:nvSpPr>
          <p:spPr>
            <a:xfrm>
              <a:off x="2993959" y="2396665"/>
              <a:ext cx="767396" cy="767396"/>
            </a:xfrm>
            <a:prstGeom prst="ellipse">
              <a:avLst/>
            </a:prstGeom>
            <a:no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cxnSp>
        <p:nvCxnSpPr>
          <p:cNvPr id="3" name="Straight Connector 2"/>
          <p:cNvCxnSpPr/>
          <p:nvPr/>
        </p:nvCxnSpPr>
        <p:spPr>
          <a:xfrm flipH="1" flipV="1">
            <a:off x="3925621" y="2693037"/>
            <a:ext cx="432000" cy="330024"/>
          </a:xfrm>
          <a:prstGeom prst="line">
            <a:avLst/>
          </a:prstGeom>
          <a:ln w="19050">
            <a:solidFill>
              <a:srgbClr val="3E5E9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771341" y="2693037"/>
            <a:ext cx="1631500" cy="1246375"/>
          </a:xfrm>
          <a:prstGeom prst="line">
            <a:avLst/>
          </a:prstGeom>
          <a:ln w="19050">
            <a:solidFill>
              <a:srgbClr val="3E5E9F"/>
            </a:solidFill>
          </a:ln>
        </p:spPr>
        <p:style>
          <a:lnRef idx="1">
            <a:schemeClr val="accent1"/>
          </a:lnRef>
          <a:fillRef idx="0">
            <a:schemeClr val="accent1"/>
          </a:fillRef>
          <a:effectRef idx="0">
            <a:schemeClr val="accent1"/>
          </a:effectRef>
          <a:fontRef idx="minor">
            <a:schemeClr val="tx1"/>
          </a:fontRef>
        </p:style>
      </p:cxnSp>
      <p:grpSp>
        <p:nvGrpSpPr>
          <p:cNvPr id="13317" name="Group 13316"/>
          <p:cNvGrpSpPr/>
          <p:nvPr/>
        </p:nvGrpSpPr>
        <p:grpSpPr>
          <a:xfrm>
            <a:off x="3220159" y="3659040"/>
            <a:ext cx="772321" cy="767396"/>
            <a:chOff x="3012204" y="3657462"/>
            <a:chExt cx="772321" cy="767396"/>
          </a:xfrm>
        </p:grpSpPr>
        <p:sp>
          <p:nvSpPr>
            <p:cNvPr id="24" name="Oval 23"/>
            <p:cNvSpPr/>
            <p:nvPr/>
          </p:nvSpPr>
          <p:spPr>
            <a:xfrm>
              <a:off x="3017129" y="3657462"/>
              <a:ext cx="767396" cy="767396"/>
            </a:xfrm>
            <a:prstGeom prst="ellipse">
              <a:avLst/>
            </a:prstGeom>
            <a:solidFill>
              <a:schemeClr val="bg1"/>
            </a:solid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12204" y="3714750"/>
              <a:ext cx="721596" cy="601330"/>
            </a:xfrm>
            <a:prstGeom prst="rect">
              <a:avLst/>
            </a:prstGeom>
          </p:spPr>
        </p:pic>
      </p:grpSp>
      <p:grpSp>
        <p:nvGrpSpPr>
          <p:cNvPr id="13315" name="Group 13314"/>
          <p:cNvGrpSpPr/>
          <p:nvPr/>
        </p:nvGrpSpPr>
        <p:grpSpPr>
          <a:xfrm>
            <a:off x="4282059" y="2854068"/>
            <a:ext cx="768657" cy="768657"/>
            <a:chOff x="4055859" y="3145385"/>
            <a:chExt cx="768657" cy="768657"/>
          </a:xfrm>
        </p:grpSpPr>
        <p:sp>
          <p:nvSpPr>
            <p:cNvPr id="11" name="Oval 10"/>
            <p:cNvSpPr/>
            <p:nvPr/>
          </p:nvSpPr>
          <p:spPr>
            <a:xfrm>
              <a:off x="4055859" y="3145385"/>
              <a:ext cx="768657" cy="768657"/>
            </a:xfrm>
            <a:prstGeom prst="ellipse">
              <a:avLst/>
            </a:prstGeom>
            <a:solidFill>
              <a:schemeClr val="bg1"/>
            </a:solid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pic>
          <p:nvPicPr>
            <p:cNvPr id="13313" name="Picture 133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80187" y="3229713"/>
              <a:ext cx="720000" cy="600000"/>
            </a:xfrm>
            <a:prstGeom prst="rect">
              <a:avLst/>
            </a:prstGeom>
          </p:spPr>
        </p:pic>
      </p:grpSp>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52600" y="952786"/>
            <a:ext cx="712800" cy="594000"/>
          </a:xfrm>
          <a:prstGeom prst="rect">
            <a:avLst/>
          </a:prstGeom>
        </p:spPr>
      </p:pic>
      <p:sp>
        <p:nvSpPr>
          <p:cNvPr id="28" name="Oval 27"/>
          <p:cNvSpPr/>
          <p:nvPr/>
        </p:nvSpPr>
        <p:spPr>
          <a:xfrm>
            <a:off x="4899516" y="3562350"/>
            <a:ext cx="767396" cy="767396"/>
          </a:xfrm>
          <a:prstGeom prst="ellipse">
            <a:avLst/>
          </a:prstGeom>
          <a:no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cxnSp>
        <p:nvCxnSpPr>
          <p:cNvPr id="29" name="Straight Connector 28"/>
          <p:cNvCxnSpPr/>
          <p:nvPr/>
        </p:nvCxnSpPr>
        <p:spPr>
          <a:xfrm flipH="1" flipV="1">
            <a:off x="4800601" y="3618541"/>
            <a:ext cx="152399" cy="143427"/>
          </a:xfrm>
          <a:prstGeom prst="line">
            <a:avLst/>
          </a:prstGeom>
          <a:ln w="28575">
            <a:solidFill>
              <a:srgbClr val="3E5E9F"/>
            </a:solidFill>
          </a:ln>
        </p:spPr>
        <p:style>
          <a:lnRef idx="1">
            <a:schemeClr val="accent1"/>
          </a:lnRef>
          <a:fillRef idx="0">
            <a:schemeClr val="accent1"/>
          </a:fillRef>
          <a:effectRef idx="0">
            <a:schemeClr val="accent1"/>
          </a:effectRef>
          <a:fontRef idx="minor">
            <a:schemeClr val="tx1"/>
          </a:fontRef>
        </p:style>
      </p:cxnSp>
      <p:pic>
        <p:nvPicPr>
          <p:cNvPr id="30"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29200" y="3721726"/>
            <a:ext cx="489441" cy="444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p:cNvSpPr/>
          <p:nvPr/>
        </p:nvSpPr>
        <p:spPr>
          <a:xfrm>
            <a:off x="5504128" y="4171950"/>
            <a:ext cx="3505696" cy="769441"/>
          </a:xfrm>
          <a:prstGeom prst="rect">
            <a:avLst/>
          </a:prstGeom>
        </p:spPr>
        <p:txBody>
          <a:bodyPr wrap="square">
            <a:spAutoFit/>
          </a:bodyPr>
          <a:lstStyle/>
          <a:p>
            <a:pPr algn="just"/>
            <a:r>
              <a:rPr lang="en-GB" sz="1100" dirty="0">
                <a:latin typeface="Verdana" panose="020B0604030504040204" pitchFamily="34" charset="0"/>
                <a:ea typeface="Verdana" panose="020B0604030504040204" pitchFamily="34" charset="0"/>
                <a:cs typeface="Verdana" panose="020B0604030504040204" pitchFamily="34" charset="0"/>
              </a:rPr>
              <a:t>The shared and received file structure XML schemes. It is possible to define a XML scheme for each data distribution or receiving channel according to the aim of sending/receiving</a:t>
            </a:r>
            <a:endParaRPr lang="lv-LV" sz="11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15147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Slide Number Placeholder 4"/>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B92707C-5FFF-46A7-932C-3EE34F0D8F51}" type="slidenum">
              <a:rPr lang="en-US" altLang="en-US" smtClean="0"/>
              <a:pPr/>
              <a:t>15</a:t>
            </a:fld>
            <a:endParaRPr lang="en-US" altLang="en-US" dirty="0" smtClean="0"/>
          </a:p>
        </p:txBody>
      </p:sp>
      <p:sp>
        <p:nvSpPr>
          <p:cNvPr id="31" name="Rounded Rectangle 30"/>
          <p:cNvSpPr/>
          <p:nvPr/>
        </p:nvSpPr>
        <p:spPr>
          <a:xfrm>
            <a:off x="3621440" y="1809750"/>
            <a:ext cx="3767220" cy="2743200"/>
          </a:xfrm>
          <a:prstGeom prst="roundRect">
            <a:avLst>
              <a:gd name="adj" fmla="val 2022"/>
            </a:avLst>
          </a:prstGeom>
          <a:noFill/>
          <a:ln w="12700">
            <a:solidFill>
              <a:srgbClr val="A9B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32" name="TextBox 31"/>
          <p:cNvSpPr txBox="1"/>
          <p:nvPr/>
        </p:nvSpPr>
        <p:spPr>
          <a:xfrm>
            <a:off x="4365160" y="1809750"/>
            <a:ext cx="2279791" cy="261610"/>
          </a:xfrm>
          <a:prstGeom prst="rect">
            <a:avLst/>
          </a:prstGeom>
          <a:noFill/>
        </p:spPr>
        <p:txBody>
          <a:bodyPr wrap="none" rtlCol="0">
            <a:spAutoFit/>
          </a:bodyPr>
          <a:lstStyle/>
          <a:p>
            <a:pPr algn="ctr"/>
            <a:r>
              <a:rPr lang="en-GB" sz="1100" b="1" dirty="0" smtClean="0">
                <a:latin typeface="Verdana" panose="020B0604030504040204" pitchFamily="34" charset="0"/>
                <a:ea typeface="Verdana" panose="020B0604030504040204" pitchFamily="34" charset="0"/>
                <a:cs typeface="Verdana" panose="020B0604030504040204" pitchFamily="34" charset="0"/>
              </a:rPr>
              <a:t>Data distribution network</a:t>
            </a:r>
            <a:endParaRPr lang="en-GB" sz="1100" b="1" dirty="0">
              <a:latin typeface="Verdana" panose="020B0604030504040204" pitchFamily="34" charset="0"/>
              <a:ea typeface="Verdana" panose="020B0604030504040204" pitchFamily="34" charset="0"/>
              <a:cs typeface="Verdana" panose="020B0604030504040204" pitchFamily="34" charset="0"/>
            </a:endParaRPr>
          </a:p>
        </p:txBody>
      </p:sp>
      <p:sp>
        <p:nvSpPr>
          <p:cNvPr id="42" name="Rounded Rectangle 41"/>
          <p:cNvSpPr/>
          <p:nvPr/>
        </p:nvSpPr>
        <p:spPr>
          <a:xfrm>
            <a:off x="2418261" y="3134849"/>
            <a:ext cx="863399" cy="350926"/>
          </a:xfrm>
          <a:prstGeom prst="roundRect">
            <a:avLst>
              <a:gd name="adj" fmla="val 12069"/>
            </a:avLst>
          </a:prstGeom>
          <a:solidFill>
            <a:schemeClr val="bg1"/>
          </a:solidFill>
          <a:ln w="1270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Institution</a:t>
            </a:r>
            <a:br>
              <a:rPr lang="en-GB" sz="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GB" sz="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IS</a:t>
            </a:r>
          </a:p>
        </p:txBody>
      </p:sp>
      <p:cxnSp>
        <p:nvCxnSpPr>
          <p:cNvPr id="43" name="Straight Arrow Connector 42"/>
          <p:cNvCxnSpPr/>
          <p:nvPr/>
        </p:nvCxnSpPr>
        <p:spPr>
          <a:xfrm>
            <a:off x="3281660" y="3310312"/>
            <a:ext cx="540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7189208" y="2487149"/>
            <a:ext cx="540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7189208" y="3035924"/>
            <a:ext cx="540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7189208" y="3584699"/>
            <a:ext cx="540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7189208" y="4133475"/>
            <a:ext cx="540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a:xfrm>
            <a:off x="7729208" y="2311686"/>
            <a:ext cx="863399" cy="350926"/>
          </a:xfrm>
          <a:prstGeom prst="roundRect">
            <a:avLst>
              <a:gd name="adj" fmla="val 12069"/>
            </a:avLst>
          </a:prstGeom>
          <a:solidFill>
            <a:schemeClr val="bg1"/>
          </a:solidFill>
          <a:ln w="1270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Institution</a:t>
            </a:r>
            <a:br>
              <a:rPr lang="en-GB" sz="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GB" sz="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IS</a:t>
            </a:r>
          </a:p>
        </p:txBody>
      </p:sp>
      <p:sp>
        <p:nvSpPr>
          <p:cNvPr id="49" name="Rounded Rectangle 48"/>
          <p:cNvSpPr/>
          <p:nvPr/>
        </p:nvSpPr>
        <p:spPr>
          <a:xfrm>
            <a:off x="7729208" y="2860461"/>
            <a:ext cx="863399" cy="350926"/>
          </a:xfrm>
          <a:prstGeom prst="roundRect">
            <a:avLst>
              <a:gd name="adj" fmla="val 12069"/>
            </a:avLst>
          </a:prstGeom>
          <a:solidFill>
            <a:schemeClr val="bg1"/>
          </a:solidFill>
          <a:ln w="1270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Institution</a:t>
            </a:r>
            <a:br>
              <a:rPr lang="en-GB" sz="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GB" sz="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IS</a:t>
            </a:r>
            <a:endParaRPr lang="en-GB" sz="9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50" name="Rounded Rectangle 49"/>
          <p:cNvSpPr/>
          <p:nvPr/>
        </p:nvSpPr>
        <p:spPr>
          <a:xfrm>
            <a:off x="7729208" y="3409236"/>
            <a:ext cx="863399" cy="350926"/>
          </a:xfrm>
          <a:prstGeom prst="roundRect">
            <a:avLst>
              <a:gd name="adj" fmla="val 12069"/>
            </a:avLst>
          </a:prstGeom>
          <a:solidFill>
            <a:schemeClr val="bg1"/>
          </a:solidFill>
          <a:ln w="1270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Institution</a:t>
            </a:r>
            <a:br>
              <a:rPr lang="en-GB" sz="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GB" sz="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IS</a:t>
            </a:r>
            <a:endParaRPr lang="en-GB" sz="9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51" name="Rounded Rectangle 50"/>
          <p:cNvSpPr/>
          <p:nvPr/>
        </p:nvSpPr>
        <p:spPr>
          <a:xfrm>
            <a:off x="7729208" y="3958012"/>
            <a:ext cx="863399" cy="350926"/>
          </a:xfrm>
          <a:prstGeom prst="roundRect">
            <a:avLst>
              <a:gd name="adj" fmla="val 12069"/>
            </a:avLst>
          </a:prstGeom>
          <a:solidFill>
            <a:schemeClr val="bg1"/>
          </a:solidFill>
          <a:ln w="1270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Institution</a:t>
            </a:r>
            <a:br>
              <a:rPr lang="en-GB" sz="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GB" sz="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IS</a:t>
            </a:r>
            <a:endParaRPr lang="en-GB" sz="9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ounded Rectangle 9"/>
          <p:cNvSpPr/>
          <p:nvPr/>
        </p:nvSpPr>
        <p:spPr>
          <a:xfrm>
            <a:off x="4962493" y="2220075"/>
            <a:ext cx="1080000" cy="2180475"/>
          </a:xfrm>
          <a:prstGeom prst="roundRect">
            <a:avLst>
              <a:gd name="adj" fmla="val 6207"/>
            </a:avLst>
          </a:prstGeom>
          <a:solidFill>
            <a:schemeClr val="bg1"/>
          </a:solidFill>
          <a:ln w="1270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en-GB" sz="1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Message sequence</a:t>
            </a:r>
            <a:endParaRPr lang="en-GB" sz="11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3" name="Rounded Rectangle 32"/>
          <p:cNvSpPr/>
          <p:nvPr/>
        </p:nvSpPr>
        <p:spPr>
          <a:xfrm>
            <a:off x="5095347" y="2637939"/>
            <a:ext cx="828000" cy="432000"/>
          </a:xfrm>
          <a:prstGeom prst="roundRect">
            <a:avLst>
              <a:gd name="adj" fmla="val 12069"/>
            </a:avLst>
          </a:prstGeom>
          <a:solidFill>
            <a:schemeClr val="bg1"/>
          </a:solidFill>
          <a:ln w="1270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Data distribution network 1</a:t>
            </a:r>
          </a:p>
        </p:txBody>
      </p:sp>
      <p:sp>
        <p:nvSpPr>
          <p:cNvPr id="34" name="Rounded Rectangle 33"/>
          <p:cNvSpPr/>
          <p:nvPr/>
        </p:nvSpPr>
        <p:spPr>
          <a:xfrm>
            <a:off x="5095347" y="3109770"/>
            <a:ext cx="828000" cy="432000"/>
          </a:xfrm>
          <a:prstGeom prst="roundRect">
            <a:avLst>
              <a:gd name="adj" fmla="val 12069"/>
            </a:avLst>
          </a:prstGeom>
          <a:solidFill>
            <a:schemeClr val="bg1"/>
          </a:solidFill>
          <a:ln w="1270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Data distribution network 2</a:t>
            </a:r>
            <a:endParaRPr lang="en-GB" sz="9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5" name="Rounded Rectangle 34"/>
          <p:cNvSpPr/>
          <p:nvPr/>
        </p:nvSpPr>
        <p:spPr>
          <a:xfrm>
            <a:off x="5095347" y="3828750"/>
            <a:ext cx="828000" cy="432000"/>
          </a:xfrm>
          <a:prstGeom prst="roundRect">
            <a:avLst>
              <a:gd name="adj" fmla="val 12069"/>
            </a:avLst>
          </a:prstGeom>
          <a:solidFill>
            <a:schemeClr val="bg1"/>
          </a:solidFill>
          <a:ln w="1270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Data distribution network N</a:t>
            </a:r>
            <a:endParaRPr lang="en-GB" sz="9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xtBox 5"/>
          <p:cNvSpPr txBox="1"/>
          <p:nvPr/>
        </p:nvSpPr>
        <p:spPr>
          <a:xfrm>
            <a:off x="5418335" y="3507024"/>
            <a:ext cx="168316" cy="246221"/>
          </a:xfrm>
          <a:prstGeom prst="rect">
            <a:avLst/>
          </a:prstGeom>
          <a:noFill/>
        </p:spPr>
        <p:txBody>
          <a:bodyPr wrap="none" lIns="0" tIns="0" rIns="0" bIns="0" rtlCol="0" anchor="b">
            <a:spAutoFit/>
          </a:bodyPr>
          <a:lstStyle/>
          <a:p>
            <a:pPr algn="ctr"/>
            <a:r>
              <a:rPr lang="lv-LV" sz="1600" dirty="0" smtClean="0">
                <a:latin typeface="Verdana" panose="020B0604030504040204" pitchFamily="34" charset="0"/>
                <a:ea typeface="Verdana" panose="020B0604030504040204" pitchFamily="34" charset="0"/>
                <a:cs typeface="Verdana" panose="020B0604030504040204" pitchFamily="34" charset="0"/>
              </a:rPr>
              <a:t>…</a:t>
            </a:r>
            <a:endParaRPr lang="lv-LV" dirty="0">
              <a:latin typeface="Verdana" panose="020B0604030504040204" pitchFamily="34" charset="0"/>
              <a:ea typeface="Verdana" panose="020B0604030504040204" pitchFamily="34" charset="0"/>
              <a:cs typeface="Verdana" panose="020B0604030504040204" pitchFamily="34" charset="0"/>
            </a:endParaRPr>
          </a:p>
        </p:txBody>
      </p:sp>
      <p:sp>
        <p:nvSpPr>
          <p:cNvPr id="36" name="Rounded Rectangle 35"/>
          <p:cNvSpPr/>
          <p:nvPr/>
        </p:nvSpPr>
        <p:spPr>
          <a:xfrm>
            <a:off x="6320594" y="2311686"/>
            <a:ext cx="863399" cy="350926"/>
          </a:xfrm>
          <a:prstGeom prst="roundRect">
            <a:avLst>
              <a:gd name="adj" fmla="val 12069"/>
            </a:avLst>
          </a:prstGeom>
          <a:solidFill>
            <a:schemeClr val="bg1"/>
          </a:solidFill>
          <a:ln w="1270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Institution</a:t>
            </a:r>
          </a:p>
          <a:p>
            <a:pPr algn="ctr"/>
            <a:r>
              <a:rPr lang="en-GB" sz="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e-mail inbox</a:t>
            </a:r>
          </a:p>
        </p:txBody>
      </p:sp>
      <p:sp>
        <p:nvSpPr>
          <p:cNvPr id="37" name="Rounded Rectangle 36"/>
          <p:cNvSpPr/>
          <p:nvPr/>
        </p:nvSpPr>
        <p:spPr>
          <a:xfrm>
            <a:off x="6320593" y="2860461"/>
            <a:ext cx="863399" cy="350926"/>
          </a:xfrm>
          <a:prstGeom prst="roundRect">
            <a:avLst>
              <a:gd name="adj" fmla="val 12069"/>
            </a:avLst>
          </a:prstGeom>
          <a:solidFill>
            <a:schemeClr val="bg1"/>
          </a:solidFill>
          <a:ln w="1270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Institution</a:t>
            </a:r>
          </a:p>
          <a:p>
            <a:pPr algn="ctr"/>
            <a:r>
              <a:rPr lang="en-GB" sz="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e-mail inbox</a:t>
            </a:r>
            <a:endParaRPr lang="en-GB" sz="9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8" name="Rounded Rectangle 37"/>
          <p:cNvSpPr/>
          <p:nvPr/>
        </p:nvSpPr>
        <p:spPr>
          <a:xfrm>
            <a:off x="6325709" y="3409236"/>
            <a:ext cx="863399" cy="350926"/>
          </a:xfrm>
          <a:prstGeom prst="roundRect">
            <a:avLst>
              <a:gd name="adj" fmla="val 12069"/>
            </a:avLst>
          </a:prstGeom>
          <a:solidFill>
            <a:schemeClr val="bg1"/>
          </a:solidFill>
          <a:ln w="1270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Institution</a:t>
            </a:r>
          </a:p>
          <a:p>
            <a:pPr algn="ctr"/>
            <a:r>
              <a:rPr lang="en-GB" sz="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e-mail inbox</a:t>
            </a:r>
            <a:endParaRPr lang="en-GB" sz="9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9" name="Rounded Rectangle 38"/>
          <p:cNvSpPr/>
          <p:nvPr/>
        </p:nvSpPr>
        <p:spPr>
          <a:xfrm>
            <a:off x="6320592" y="3958012"/>
            <a:ext cx="863399" cy="350926"/>
          </a:xfrm>
          <a:prstGeom prst="roundRect">
            <a:avLst>
              <a:gd name="adj" fmla="val 12069"/>
            </a:avLst>
          </a:prstGeom>
          <a:solidFill>
            <a:schemeClr val="bg1"/>
          </a:solidFill>
          <a:ln w="1270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Institution</a:t>
            </a:r>
          </a:p>
          <a:p>
            <a:pPr algn="ctr"/>
            <a:r>
              <a:rPr lang="en-GB" sz="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e-mail inbox</a:t>
            </a:r>
            <a:endParaRPr lang="en-GB" sz="9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1" name="Rounded Rectangle 40"/>
          <p:cNvSpPr/>
          <p:nvPr/>
        </p:nvSpPr>
        <p:spPr>
          <a:xfrm>
            <a:off x="3820993" y="3134849"/>
            <a:ext cx="863399" cy="350926"/>
          </a:xfrm>
          <a:prstGeom prst="roundRect">
            <a:avLst>
              <a:gd name="adj" fmla="val 12069"/>
            </a:avLst>
          </a:prstGeom>
          <a:solidFill>
            <a:schemeClr val="bg1"/>
          </a:solidFill>
          <a:ln w="1270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Institution</a:t>
            </a:r>
            <a:br>
              <a:rPr lang="en-GB" sz="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GB" sz="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e-mail inbox</a:t>
            </a:r>
          </a:p>
        </p:txBody>
      </p:sp>
      <p:sp>
        <p:nvSpPr>
          <p:cNvPr id="60" name="Freeform 59"/>
          <p:cNvSpPr/>
          <p:nvPr/>
        </p:nvSpPr>
        <p:spPr>
          <a:xfrm>
            <a:off x="4684652" y="2497015"/>
            <a:ext cx="1638887" cy="801859"/>
          </a:xfrm>
          <a:custGeom>
            <a:avLst/>
            <a:gdLst>
              <a:gd name="connsiteX0" fmla="*/ 0 w 1638887"/>
              <a:gd name="connsiteY0" fmla="*/ 801859 h 801859"/>
              <a:gd name="connsiteX1" fmla="*/ 407964 w 1638887"/>
              <a:gd name="connsiteY1" fmla="*/ 232117 h 801859"/>
              <a:gd name="connsiteX2" fmla="*/ 1638887 w 1638887"/>
              <a:gd name="connsiteY2" fmla="*/ 0 h 801859"/>
            </a:gdLst>
            <a:ahLst/>
            <a:cxnLst>
              <a:cxn ang="0">
                <a:pos x="connsiteX0" y="connsiteY0"/>
              </a:cxn>
              <a:cxn ang="0">
                <a:pos x="connsiteX1" y="connsiteY1"/>
              </a:cxn>
              <a:cxn ang="0">
                <a:pos x="connsiteX2" y="connsiteY2"/>
              </a:cxn>
            </a:cxnLst>
            <a:rect l="l" t="t" r="r" b="b"/>
            <a:pathLst>
              <a:path w="1638887" h="801859">
                <a:moveTo>
                  <a:pt x="0" y="801859"/>
                </a:moveTo>
                <a:cubicBezTo>
                  <a:pt x="67408" y="583809"/>
                  <a:pt x="134816" y="365760"/>
                  <a:pt x="407964" y="232117"/>
                </a:cubicBezTo>
                <a:cubicBezTo>
                  <a:pt x="681112" y="98474"/>
                  <a:pt x="1159999" y="49237"/>
                  <a:pt x="1638887" y="0"/>
                </a:cubicBezTo>
              </a:path>
            </a:pathLst>
          </a:custGeom>
          <a:noFill/>
          <a:ln w="3175">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62" name="Freeform 61"/>
          <p:cNvSpPr/>
          <p:nvPr/>
        </p:nvSpPr>
        <p:spPr>
          <a:xfrm>
            <a:off x="4684652" y="2645575"/>
            <a:ext cx="1638887" cy="646265"/>
          </a:xfrm>
          <a:custGeom>
            <a:avLst/>
            <a:gdLst>
              <a:gd name="connsiteX0" fmla="*/ 0 w 1638887"/>
              <a:gd name="connsiteY0" fmla="*/ 646265 h 646265"/>
              <a:gd name="connsiteX1" fmla="*/ 407964 w 1638887"/>
              <a:gd name="connsiteY1" fmla="*/ 139828 h 646265"/>
              <a:gd name="connsiteX2" fmla="*/ 1244991 w 1638887"/>
              <a:gd name="connsiteY2" fmla="*/ 13219 h 646265"/>
              <a:gd name="connsiteX3" fmla="*/ 1638887 w 1638887"/>
              <a:gd name="connsiteY3" fmla="*/ 393047 h 646265"/>
            </a:gdLst>
            <a:ahLst/>
            <a:cxnLst>
              <a:cxn ang="0">
                <a:pos x="connsiteX0" y="connsiteY0"/>
              </a:cxn>
              <a:cxn ang="0">
                <a:pos x="connsiteX1" y="connsiteY1"/>
              </a:cxn>
              <a:cxn ang="0">
                <a:pos x="connsiteX2" y="connsiteY2"/>
              </a:cxn>
              <a:cxn ang="0">
                <a:pos x="connsiteX3" y="connsiteY3"/>
              </a:cxn>
            </a:cxnLst>
            <a:rect l="l" t="t" r="r" b="b"/>
            <a:pathLst>
              <a:path w="1638887" h="646265">
                <a:moveTo>
                  <a:pt x="0" y="646265"/>
                </a:moveTo>
                <a:cubicBezTo>
                  <a:pt x="100232" y="445800"/>
                  <a:pt x="200465" y="245336"/>
                  <a:pt x="407964" y="139828"/>
                </a:cubicBezTo>
                <a:cubicBezTo>
                  <a:pt x="615463" y="34320"/>
                  <a:pt x="1039837" y="-28984"/>
                  <a:pt x="1244991" y="13219"/>
                </a:cubicBezTo>
                <a:cubicBezTo>
                  <a:pt x="1450145" y="55422"/>
                  <a:pt x="1544516" y="224234"/>
                  <a:pt x="1638887" y="393047"/>
                </a:cubicBezTo>
              </a:path>
            </a:pathLst>
          </a:custGeom>
          <a:noFill/>
          <a:ln w="3175">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63" name="Freeform 62"/>
          <p:cNvSpPr/>
          <p:nvPr/>
        </p:nvSpPr>
        <p:spPr>
          <a:xfrm>
            <a:off x="4684652" y="2696911"/>
            <a:ext cx="1638887" cy="904418"/>
          </a:xfrm>
          <a:custGeom>
            <a:avLst/>
            <a:gdLst>
              <a:gd name="connsiteX0" fmla="*/ 0 w 1638887"/>
              <a:gd name="connsiteY0" fmla="*/ 594929 h 904418"/>
              <a:gd name="connsiteX1" fmla="*/ 386862 w 1638887"/>
              <a:gd name="connsiteY1" fmla="*/ 165864 h 904418"/>
              <a:gd name="connsiteX2" fmla="*/ 1237957 w 1638887"/>
              <a:gd name="connsiteY2" fmla="*/ 46289 h 904418"/>
              <a:gd name="connsiteX3" fmla="*/ 1638887 w 1638887"/>
              <a:gd name="connsiteY3" fmla="*/ 904418 h 904418"/>
            </a:gdLst>
            <a:ahLst/>
            <a:cxnLst>
              <a:cxn ang="0">
                <a:pos x="connsiteX0" y="connsiteY0"/>
              </a:cxn>
              <a:cxn ang="0">
                <a:pos x="connsiteX1" y="connsiteY1"/>
              </a:cxn>
              <a:cxn ang="0">
                <a:pos x="connsiteX2" y="connsiteY2"/>
              </a:cxn>
              <a:cxn ang="0">
                <a:pos x="connsiteX3" y="connsiteY3"/>
              </a:cxn>
            </a:cxnLst>
            <a:rect l="l" t="t" r="r" b="b"/>
            <a:pathLst>
              <a:path w="1638887" h="904418">
                <a:moveTo>
                  <a:pt x="0" y="594929"/>
                </a:moveTo>
                <a:cubicBezTo>
                  <a:pt x="90268" y="426116"/>
                  <a:pt x="180536" y="257304"/>
                  <a:pt x="386862" y="165864"/>
                </a:cubicBezTo>
                <a:cubicBezTo>
                  <a:pt x="593188" y="74424"/>
                  <a:pt x="1029286" y="-76803"/>
                  <a:pt x="1237957" y="46289"/>
                </a:cubicBezTo>
                <a:cubicBezTo>
                  <a:pt x="1446628" y="169381"/>
                  <a:pt x="1542757" y="536899"/>
                  <a:pt x="1638887" y="904418"/>
                </a:cubicBezTo>
              </a:path>
            </a:pathLst>
          </a:custGeom>
          <a:noFill/>
          <a:ln w="3175">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7410" name="Freeform 17409"/>
          <p:cNvSpPr/>
          <p:nvPr/>
        </p:nvSpPr>
        <p:spPr>
          <a:xfrm>
            <a:off x="4677619" y="2810928"/>
            <a:ext cx="1645920" cy="1360143"/>
          </a:xfrm>
          <a:custGeom>
            <a:avLst/>
            <a:gdLst>
              <a:gd name="connsiteX0" fmla="*/ 0 w 1645920"/>
              <a:gd name="connsiteY0" fmla="*/ 487946 h 1360143"/>
              <a:gd name="connsiteX1" fmla="*/ 422030 w 1645920"/>
              <a:gd name="connsiteY1" fmla="*/ 122186 h 1360143"/>
              <a:gd name="connsiteX2" fmla="*/ 1244990 w 1645920"/>
              <a:gd name="connsiteY2" fmla="*/ 101084 h 1360143"/>
              <a:gd name="connsiteX3" fmla="*/ 1645920 w 1645920"/>
              <a:gd name="connsiteY3" fmla="*/ 1360143 h 1360143"/>
            </a:gdLst>
            <a:ahLst/>
            <a:cxnLst>
              <a:cxn ang="0">
                <a:pos x="connsiteX0" y="connsiteY0"/>
              </a:cxn>
              <a:cxn ang="0">
                <a:pos x="connsiteX1" y="connsiteY1"/>
              </a:cxn>
              <a:cxn ang="0">
                <a:pos x="connsiteX2" y="connsiteY2"/>
              </a:cxn>
              <a:cxn ang="0">
                <a:pos x="connsiteX3" y="connsiteY3"/>
              </a:cxn>
            </a:cxnLst>
            <a:rect l="l" t="t" r="r" b="b"/>
            <a:pathLst>
              <a:path w="1645920" h="1360143">
                <a:moveTo>
                  <a:pt x="0" y="487946"/>
                </a:moveTo>
                <a:cubicBezTo>
                  <a:pt x="107266" y="337304"/>
                  <a:pt x="214532" y="186663"/>
                  <a:pt x="422030" y="122186"/>
                </a:cubicBezTo>
                <a:cubicBezTo>
                  <a:pt x="629528" y="57709"/>
                  <a:pt x="1041008" y="-105242"/>
                  <a:pt x="1244990" y="101084"/>
                </a:cubicBezTo>
                <a:cubicBezTo>
                  <a:pt x="1448972" y="307410"/>
                  <a:pt x="1547446" y="833776"/>
                  <a:pt x="1645920" y="1360143"/>
                </a:cubicBezTo>
              </a:path>
            </a:pathLst>
          </a:custGeom>
          <a:noFill/>
          <a:ln w="3175">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7411" name="Freeform 17410"/>
          <p:cNvSpPr/>
          <p:nvPr/>
        </p:nvSpPr>
        <p:spPr>
          <a:xfrm>
            <a:off x="4684652" y="3038622"/>
            <a:ext cx="1638887" cy="260252"/>
          </a:xfrm>
          <a:custGeom>
            <a:avLst/>
            <a:gdLst>
              <a:gd name="connsiteX0" fmla="*/ 0 w 1638887"/>
              <a:gd name="connsiteY0" fmla="*/ 260252 h 260252"/>
              <a:gd name="connsiteX1" fmla="*/ 400930 w 1638887"/>
              <a:gd name="connsiteY1" fmla="*/ 196947 h 260252"/>
              <a:gd name="connsiteX2" fmla="*/ 1237957 w 1638887"/>
              <a:gd name="connsiteY2" fmla="*/ 182880 h 260252"/>
              <a:gd name="connsiteX3" fmla="*/ 1638887 w 1638887"/>
              <a:gd name="connsiteY3" fmla="*/ 0 h 260252"/>
            </a:gdLst>
            <a:ahLst/>
            <a:cxnLst>
              <a:cxn ang="0">
                <a:pos x="connsiteX0" y="connsiteY0"/>
              </a:cxn>
              <a:cxn ang="0">
                <a:pos x="connsiteX1" y="connsiteY1"/>
              </a:cxn>
              <a:cxn ang="0">
                <a:pos x="connsiteX2" y="connsiteY2"/>
              </a:cxn>
              <a:cxn ang="0">
                <a:pos x="connsiteX3" y="connsiteY3"/>
              </a:cxn>
            </a:cxnLst>
            <a:rect l="l" t="t" r="r" b="b"/>
            <a:pathLst>
              <a:path w="1638887" h="260252">
                <a:moveTo>
                  <a:pt x="0" y="260252"/>
                </a:moveTo>
                <a:cubicBezTo>
                  <a:pt x="97302" y="235047"/>
                  <a:pt x="194604" y="209842"/>
                  <a:pt x="400930" y="196947"/>
                </a:cubicBezTo>
                <a:cubicBezTo>
                  <a:pt x="607256" y="184052"/>
                  <a:pt x="1031631" y="215704"/>
                  <a:pt x="1237957" y="182880"/>
                </a:cubicBezTo>
                <a:cubicBezTo>
                  <a:pt x="1444283" y="150056"/>
                  <a:pt x="1541585" y="75028"/>
                  <a:pt x="1638887" y="0"/>
                </a:cubicBezTo>
              </a:path>
            </a:pathLst>
          </a:custGeom>
          <a:noFill/>
          <a:ln w="3175">
            <a:solidFill>
              <a:srgbClr val="ADDE6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7412" name="Freeform 17411"/>
          <p:cNvSpPr/>
          <p:nvPr/>
        </p:nvSpPr>
        <p:spPr>
          <a:xfrm>
            <a:off x="4684652" y="3299393"/>
            <a:ext cx="1638887" cy="301936"/>
          </a:xfrm>
          <a:custGeom>
            <a:avLst/>
            <a:gdLst>
              <a:gd name="connsiteX0" fmla="*/ 0 w 1638887"/>
              <a:gd name="connsiteY0" fmla="*/ 13549 h 301936"/>
              <a:gd name="connsiteX1" fmla="*/ 407964 w 1638887"/>
              <a:gd name="connsiteY1" fmla="*/ 20582 h 301936"/>
              <a:gd name="connsiteX2" fmla="*/ 1230924 w 1638887"/>
              <a:gd name="connsiteY2" fmla="*/ 20582 h 301936"/>
              <a:gd name="connsiteX3" fmla="*/ 1638887 w 1638887"/>
              <a:gd name="connsiteY3" fmla="*/ 301936 h 301936"/>
            </a:gdLst>
            <a:ahLst/>
            <a:cxnLst>
              <a:cxn ang="0">
                <a:pos x="connsiteX0" y="connsiteY0"/>
              </a:cxn>
              <a:cxn ang="0">
                <a:pos x="connsiteX1" y="connsiteY1"/>
              </a:cxn>
              <a:cxn ang="0">
                <a:pos x="connsiteX2" y="connsiteY2"/>
              </a:cxn>
              <a:cxn ang="0">
                <a:pos x="connsiteX3" y="connsiteY3"/>
              </a:cxn>
            </a:cxnLst>
            <a:rect l="l" t="t" r="r" b="b"/>
            <a:pathLst>
              <a:path w="1638887" h="301936">
                <a:moveTo>
                  <a:pt x="0" y="13549"/>
                </a:moveTo>
                <a:lnTo>
                  <a:pt x="407964" y="20582"/>
                </a:lnTo>
                <a:cubicBezTo>
                  <a:pt x="613118" y="21754"/>
                  <a:pt x="1025770" y="-26310"/>
                  <a:pt x="1230924" y="20582"/>
                </a:cubicBezTo>
                <a:cubicBezTo>
                  <a:pt x="1436078" y="67474"/>
                  <a:pt x="1537482" y="184705"/>
                  <a:pt x="1638887" y="301936"/>
                </a:cubicBezTo>
              </a:path>
            </a:pathLst>
          </a:custGeom>
          <a:noFill/>
          <a:ln w="3175">
            <a:solidFill>
              <a:srgbClr val="ADDE6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7414" name="Freeform 17413"/>
          <p:cNvSpPr/>
          <p:nvPr/>
        </p:nvSpPr>
        <p:spPr>
          <a:xfrm>
            <a:off x="4684652" y="3319975"/>
            <a:ext cx="1638887" cy="844062"/>
          </a:xfrm>
          <a:custGeom>
            <a:avLst/>
            <a:gdLst>
              <a:gd name="connsiteX0" fmla="*/ 0 w 1638887"/>
              <a:gd name="connsiteY0" fmla="*/ 0 h 844062"/>
              <a:gd name="connsiteX1" fmla="*/ 400930 w 1638887"/>
              <a:gd name="connsiteY1" fmla="*/ 70339 h 844062"/>
              <a:gd name="connsiteX2" fmla="*/ 1237957 w 1638887"/>
              <a:gd name="connsiteY2" fmla="*/ 126610 h 844062"/>
              <a:gd name="connsiteX3" fmla="*/ 1638887 w 1638887"/>
              <a:gd name="connsiteY3" fmla="*/ 844062 h 844062"/>
            </a:gdLst>
            <a:ahLst/>
            <a:cxnLst>
              <a:cxn ang="0">
                <a:pos x="connsiteX0" y="connsiteY0"/>
              </a:cxn>
              <a:cxn ang="0">
                <a:pos x="connsiteX1" y="connsiteY1"/>
              </a:cxn>
              <a:cxn ang="0">
                <a:pos x="connsiteX2" y="connsiteY2"/>
              </a:cxn>
              <a:cxn ang="0">
                <a:pos x="connsiteX3" y="connsiteY3"/>
              </a:cxn>
            </a:cxnLst>
            <a:rect l="l" t="t" r="r" b="b"/>
            <a:pathLst>
              <a:path w="1638887" h="844062">
                <a:moveTo>
                  <a:pt x="0" y="0"/>
                </a:moveTo>
                <a:cubicBezTo>
                  <a:pt x="97302" y="24618"/>
                  <a:pt x="194604" y="49237"/>
                  <a:pt x="400930" y="70339"/>
                </a:cubicBezTo>
                <a:cubicBezTo>
                  <a:pt x="607256" y="91441"/>
                  <a:pt x="1031631" y="-2344"/>
                  <a:pt x="1237957" y="126610"/>
                </a:cubicBezTo>
                <a:cubicBezTo>
                  <a:pt x="1444283" y="255564"/>
                  <a:pt x="1541585" y="549813"/>
                  <a:pt x="1638887" y="844062"/>
                </a:cubicBezTo>
              </a:path>
            </a:pathLst>
          </a:custGeom>
          <a:noFill/>
          <a:ln w="3175">
            <a:solidFill>
              <a:srgbClr val="ADDE6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7415" name="Freeform 17414"/>
          <p:cNvSpPr/>
          <p:nvPr/>
        </p:nvSpPr>
        <p:spPr>
          <a:xfrm>
            <a:off x="4677619" y="3305908"/>
            <a:ext cx="1645920" cy="884608"/>
          </a:xfrm>
          <a:custGeom>
            <a:avLst/>
            <a:gdLst>
              <a:gd name="connsiteX0" fmla="*/ 0 w 1645920"/>
              <a:gd name="connsiteY0" fmla="*/ 0 h 884608"/>
              <a:gd name="connsiteX1" fmla="*/ 414997 w 1645920"/>
              <a:gd name="connsiteY1" fmla="*/ 787790 h 884608"/>
              <a:gd name="connsiteX2" fmla="*/ 1645920 w 1645920"/>
              <a:gd name="connsiteY2" fmla="*/ 844061 h 884608"/>
            </a:gdLst>
            <a:ahLst/>
            <a:cxnLst>
              <a:cxn ang="0">
                <a:pos x="connsiteX0" y="connsiteY0"/>
              </a:cxn>
              <a:cxn ang="0">
                <a:pos x="connsiteX1" y="connsiteY1"/>
              </a:cxn>
              <a:cxn ang="0">
                <a:pos x="connsiteX2" y="connsiteY2"/>
              </a:cxn>
            </a:cxnLst>
            <a:rect l="l" t="t" r="r" b="b"/>
            <a:pathLst>
              <a:path w="1645920" h="884608">
                <a:moveTo>
                  <a:pt x="0" y="0"/>
                </a:moveTo>
                <a:cubicBezTo>
                  <a:pt x="70338" y="323556"/>
                  <a:pt x="140677" y="647113"/>
                  <a:pt x="414997" y="787790"/>
                </a:cubicBezTo>
                <a:cubicBezTo>
                  <a:pt x="689317" y="928467"/>
                  <a:pt x="1167618" y="886264"/>
                  <a:pt x="1645920" y="844061"/>
                </a:cubicBezTo>
              </a:path>
            </a:pathLst>
          </a:custGeom>
          <a:noFill/>
          <a:ln w="3175">
            <a:solidFill>
              <a:srgbClr val="A9B1C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7416" name="Freeform 17415"/>
          <p:cNvSpPr/>
          <p:nvPr/>
        </p:nvSpPr>
        <p:spPr>
          <a:xfrm>
            <a:off x="4677619" y="3305908"/>
            <a:ext cx="1638886" cy="752101"/>
          </a:xfrm>
          <a:custGeom>
            <a:avLst/>
            <a:gdLst>
              <a:gd name="connsiteX0" fmla="*/ 0 w 1638886"/>
              <a:gd name="connsiteY0" fmla="*/ 0 h 752101"/>
              <a:gd name="connsiteX1" fmla="*/ 414997 w 1638886"/>
              <a:gd name="connsiteY1" fmla="*/ 633046 h 752101"/>
              <a:gd name="connsiteX2" fmla="*/ 1237957 w 1638886"/>
              <a:gd name="connsiteY2" fmla="*/ 724486 h 752101"/>
              <a:gd name="connsiteX3" fmla="*/ 1638886 w 1638886"/>
              <a:gd name="connsiteY3" fmla="*/ 302455 h 752101"/>
            </a:gdLst>
            <a:ahLst/>
            <a:cxnLst>
              <a:cxn ang="0">
                <a:pos x="connsiteX0" y="connsiteY0"/>
              </a:cxn>
              <a:cxn ang="0">
                <a:pos x="connsiteX1" y="connsiteY1"/>
              </a:cxn>
              <a:cxn ang="0">
                <a:pos x="connsiteX2" y="connsiteY2"/>
              </a:cxn>
              <a:cxn ang="0">
                <a:pos x="connsiteX3" y="connsiteY3"/>
              </a:cxn>
            </a:cxnLst>
            <a:rect l="l" t="t" r="r" b="b"/>
            <a:pathLst>
              <a:path w="1638886" h="752101">
                <a:moveTo>
                  <a:pt x="0" y="0"/>
                </a:moveTo>
                <a:cubicBezTo>
                  <a:pt x="104335" y="256149"/>
                  <a:pt x="208671" y="512298"/>
                  <a:pt x="414997" y="633046"/>
                </a:cubicBezTo>
                <a:cubicBezTo>
                  <a:pt x="621323" y="753794"/>
                  <a:pt x="1033976" y="779584"/>
                  <a:pt x="1237957" y="724486"/>
                </a:cubicBezTo>
                <a:cubicBezTo>
                  <a:pt x="1441938" y="669388"/>
                  <a:pt x="1540412" y="485921"/>
                  <a:pt x="1638886" y="302455"/>
                </a:cubicBezTo>
              </a:path>
            </a:pathLst>
          </a:custGeom>
          <a:noFill/>
          <a:ln w="3175">
            <a:solidFill>
              <a:srgbClr val="A9B1C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73" name="TextBox 72"/>
          <p:cNvSpPr txBox="1"/>
          <p:nvPr/>
        </p:nvSpPr>
        <p:spPr>
          <a:xfrm>
            <a:off x="2453960" y="2703962"/>
            <a:ext cx="792000" cy="415498"/>
          </a:xfrm>
          <a:prstGeom prst="rect">
            <a:avLst/>
          </a:prstGeom>
          <a:noFill/>
        </p:spPr>
        <p:txBody>
          <a:bodyPr wrap="square" lIns="0" rIns="0" rtlCol="0">
            <a:spAutoFit/>
          </a:bodyPr>
          <a:lstStyle/>
          <a:p>
            <a:pPr algn="ctr"/>
            <a:r>
              <a:rPr lang="en-GB" sz="1050" b="1" dirty="0" smtClean="0">
                <a:latin typeface="Verdana" panose="020B0604030504040204" pitchFamily="34" charset="0"/>
                <a:ea typeface="Verdana" panose="020B0604030504040204" pitchFamily="34" charset="0"/>
                <a:cs typeface="Verdana" panose="020B0604030504040204" pitchFamily="34" charset="0"/>
              </a:rPr>
              <a:t>Channel owner</a:t>
            </a:r>
            <a:endParaRPr lang="en-GB" sz="1050" b="1" dirty="0">
              <a:latin typeface="Verdana" panose="020B0604030504040204" pitchFamily="34" charset="0"/>
              <a:ea typeface="Verdana" panose="020B0604030504040204" pitchFamily="34" charset="0"/>
              <a:cs typeface="Verdana" panose="020B0604030504040204" pitchFamily="34" charset="0"/>
            </a:endParaRPr>
          </a:p>
        </p:txBody>
      </p:sp>
      <p:sp>
        <p:nvSpPr>
          <p:cNvPr id="75" name="TextBox 74"/>
          <p:cNvSpPr txBox="1"/>
          <p:nvPr/>
        </p:nvSpPr>
        <p:spPr>
          <a:xfrm>
            <a:off x="7595233" y="1837997"/>
            <a:ext cx="1074293" cy="415498"/>
          </a:xfrm>
          <a:prstGeom prst="rect">
            <a:avLst/>
          </a:prstGeom>
          <a:noFill/>
        </p:spPr>
        <p:txBody>
          <a:bodyPr wrap="square" lIns="0" rIns="0" rtlCol="0">
            <a:spAutoFit/>
          </a:bodyPr>
          <a:lstStyle/>
          <a:p>
            <a:pPr algn="ctr"/>
            <a:r>
              <a:rPr lang="en-GB" sz="1050" b="1" dirty="0" smtClean="0">
                <a:latin typeface="Verdana" panose="020B0604030504040204" pitchFamily="34" charset="0"/>
                <a:ea typeface="Verdana" panose="020B0604030504040204" pitchFamily="34" charset="0"/>
                <a:cs typeface="Verdana" panose="020B0604030504040204" pitchFamily="34" charset="0"/>
              </a:rPr>
              <a:t>Channel participants</a:t>
            </a:r>
            <a:endParaRPr lang="en-GB" sz="1050" b="1" dirty="0">
              <a:latin typeface="Verdana" panose="020B0604030504040204" pitchFamily="34" charset="0"/>
              <a:ea typeface="Verdana" panose="020B0604030504040204" pitchFamily="34" charset="0"/>
              <a:cs typeface="Verdana" panose="020B0604030504040204" pitchFamily="34" charset="0"/>
            </a:endParaRPr>
          </a:p>
        </p:txBody>
      </p:sp>
      <p:sp>
        <p:nvSpPr>
          <p:cNvPr id="76" name="TextBox 75"/>
          <p:cNvSpPr txBox="1"/>
          <p:nvPr/>
        </p:nvSpPr>
        <p:spPr>
          <a:xfrm>
            <a:off x="2453960" y="4451434"/>
            <a:ext cx="792000" cy="253916"/>
          </a:xfrm>
          <a:prstGeom prst="rect">
            <a:avLst/>
          </a:prstGeom>
          <a:noFill/>
        </p:spPr>
        <p:txBody>
          <a:bodyPr wrap="square" lIns="0" rIns="0" rtlCol="0">
            <a:spAutoFit/>
          </a:bodyPr>
          <a:lstStyle/>
          <a:p>
            <a:pPr algn="ctr"/>
            <a:r>
              <a:rPr lang="en-GB" sz="1050" b="1" dirty="0" smtClean="0">
                <a:solidFill>
                  <a:srgbClr val="A9B1C1"/>
                </a:solidFill>
                <a:latin typeface="Verdana" panose="020B0604030504040204" pitchFamily="34" charset="0"/>
                <a:ea typeface="Verdana" panose="020B0604030504040204" pitchFamily="34" charset="0"/>
                <a:cs typeface="Verdana" panose="020B0604030504040204" pitchFamily="34" charset="0"/>
              </a:rPr>
              <a:t>Senders</a:t>
            </a:r>
            <a:endParaRPr lang="en-GB" sz="1050" b="1" dirty="0">
              <a:solidFill>
                <a:srgbClr val="A9B1C1"/>
              </a:solidFill>
              <a:latin typeface="Verdana" panose="020B0604030504040204" pitchFamily="34" charset="0"/>
              <a:ea typeface="Verdana" panose="020B0604030504040204" pitchFamily="34" charset="0"/>
              <a:cs typeface="Verdana" panose="020B0604030504040204" pitchFamily="34" charset="0"/>
            </a:endParaRPr>
          </a:p>
        </p:txBody>
      </p:sp>
      <p:sp>
        <p:nvSpPr>
          <p:cNvPr id="77" name="TextBox 76"/>
          <p:cNvSpPr txBox="1"/>
          <p:nvPr/>
        </p:nvSpPr>
        <p:spPr>
          <a:xfrm>
            <a:off x="7764907" y="4451434"/>
            <a:ext cx="792000" cy="253916"/>
          </a:xfrm>
          <a:prstGeom prst="rect">
            <a:avLst/>
          </a:prstGeom>
          <a:noFill/>
        </p:spPr>
        <p:txBody>
          <a:bodyPr wrap="square" lIns="0" rIns="0" rtlCol="0">
            <a:spAutoFit/>
          </a:bodyPr>
          <a:lstStyle/>
          <a:p>
            <a:pPr algn="ctr"/>
            <a:r>
              <a:rPr lang="en-GB" sz="1050" b="1" dirty="0" smtClean="0">
                <a:solidFill>
                  <a:srgbClr val="A9B1C1"/>
                </a:solidFill>
                <a:latin typeface="Verdana" panose="020B0604030504040204" pitchFamily="34" charset="0"/>
                <a:ea typeface="Verdana" panose="020B0604030504040204" pitchFamily="34" charset="0"/>
                <a:cs typeface="Verdana" panose="020B0604030504040204" pitchFamily="34" charset="0"/>
              </a:rPr>
              <a:t>Receivers</a:t>
            </a:r>
            <a:endParaRPr lang="en-GB" sz="1050" b="1" dirty="0">
              <a:solidFill>
                <a:srgbClr val="A9B1C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78" name="Straight Arrow Connector 77"/>
          <p:cNvCxnSpPr/>
          <p:nvPr/>
        </p:nvCxnSpPr>
        <p:spPr>
          <a:xfrm>
            <a:off x="3621440" y="4857750"/>
            <a:ext cx="3769200" cy="0"/>
          </a:xfrm>
          <a:prstGeom prst="straightConnector1">
            <a:avLst/>
          </a:prstGeom>
          <a:ln w="12700">
            <a:solidFill>
              <a:srgbClr val="A9B1C1"/>
            </a:solidFill>
            <a:tailEnd type="triangle"/>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4921491" y="4603834"/>
            <a:ext cx="1169099" cy="253916"/>
          </a:xfrm>
          <a:prstGeom prst="rect">
            <a:avLst/>
          </a:prstGeom>
          <a:noFill/>
        </p:spPr>
        <p:txBody>
          <a:bodyPr wrap="square" lIns="0" rIns="0" rtlCol="0">
            <a:spAutoFit/>
          </a:bodyPr>
          <a:lstStyle/>
          <a:p>
            <a:pPr algn="ctr"/>
            <a:r>
              <a:rPr lang="en-GB" sz="1000" dirty="0" smtClean="0">
                <a:latin typeface="Verdana" panose="020B0604030504040204" pitchFamily="34" charset="0"/>
                <a:ea typeface="Verdana" panose="020B0604030504040204" pitchFamily="34" charset="0"/>
                <a:cs typeface="Verdana" panose="020B0604030504040204" pitchFamily="34" charset="0"/>
              </a:rPr>
              <a:t>Data flow</a:t>
            </a:r>
            <a:endParaRPr lang="en-GB" sz="1000" dirty="0">
              <a:latin typeface="Verdana" panose="020B0604030504040204" pitchFamily="34" charset="0"/>
              <a:ea typeface="Verdana" panose="020B0604030504040204" pitchFamily="34" charset="0"/>
              <a:cs typeface="Verdana" panose="020B0604030504040204" pitchFamily="34" charset="0"/>
            </a:endParaRPr>
          </a:p>
        </p:txBody>
      </p:sp>
      <p:grpSp>
        <p:nvGrpSpPr>
          <p:cNvPr id="17425" name="Group 17424"/>
          <p:cNvGrpSpPr/>
          <p:nvPr/>
        </p:nvGrpSpPr>
        <p:grpSpPr>
          <a:xfrm>
            <a:off x="500752" y="1809750"/>
            <a:ext cx="1404248" cy="696588"/>
            <a:chOff x="381000" y="1962150"/>
            <a:chExt cx="1404248" cy="696588"/>
          </a:xfrm>
        </p:grpSpPr>
        <p:grpSp>
          <p:nvGrpSpPr>
            <p:cNvPr id="17424" name="Group 17423"/>
            <p:cNvGrpSpPr/>
            <p:nvPr/>
          </p:nvGrpSpPr>
          <p:grpSpPr>
            <a:xfrm>
              <a:off x="381000" y="1962150"/>
              <a:ext cx="1404248" cy="230832"/>
              <a:chOff x="381000" y="1707395"/>
              <a:chExt cx="1404248" cy="230832"/>
            </a:xfrm>
          </p:grpSpPr>
          <p:cxnSp>
            <p:nvCxnSpPr>
              <p:cNvPr id="83" name="Straight Arrow Connector 82"/>
              <p:cNvCxnSpPr/>
              <p:nvPr/>
            </p:nvCxnSpPr>
            <p:spPr>
              <a:xfrm>
                <a:off x="381000" y="1805625"/>
                <a:ext cx="360000" cy="0"/>
              </a:xfrm>
              <a:prstGeom prst="straightConnector1">
                <a:avLst/>
              </a:prstGeom>
              <a:ln w="19050">
                <a:solidFill>
                  <a:srgbClr val="3E5E9F"/>
                </a:solidFill>
                <a:tailEnd type="triangle"/>
              </a:ln>
            </p:spPr>
            <p:style>
              <a:lnRef idx="1">
                <a:schemeClr val="accent1"/>
              </a:lnRef>
              <a:fillRef idx="0">
                <a:schemeClr val="accent1"/>
              </a:fillRef>
              <a:effectRef idx="0">
                <a:schemeClr val="accent1"/>
              </a:effectRef>
              <a:fontRef idx="minor">
                <a:schemeClr val="tx1"/>
              </a:fontRef>
            </p:style>
          </p:cxnSp>
          <p:sp>
            <p:nvSpPr>
              <p:cNvPr id="17421" name="Rectangle 17420"/>
              <p:cNvSpPr/>
              <p:nvPr/>
            </p:nvSpPr>
            <p:spPr>
              <a:xfrm>
                <a:off x="797535" y="1707395"/>
                <a:ext cx="987713" cy="230832"/>
              </a:xfrm>
              <a:prstGeom prst="rect">
                <a:avLst/>
              </a:prstGeom>
            </p:spPr>
            <p:txBody>
              <a:bodyPr wrap="square">
                <a:spAutoFit/>
              </a:bodyPr>
              <a:lstStyle/>
              <a:p>
                <a:r>
                  <a:rPr lang="lv-LV" sz="900" dirty="0" smtClean="0">
                    <a:latin typeface="Verdana" panose="020B0604030504040204" pitchFamily="34" charset="0"/>
                    <a:ea typeface="Verdana" panose="020B0604030504040204" pitchFamily="34" charset="0"/>
                    <a:cs typeface="Verdana" panose="020B0604030504040204" pitchFamily="34" charset="0"/>
                  </a:rPr>
                  <a:t>XML file_1</a:t>
                </a:r>
                <a:endParaRPr lang="lv-LV" sz="9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17423" name="Group 17422"/>
            <p:cNvGrpSpPr/>
            <p:nvPr/>
          </p:nvGrpSpPr>
          <p:grpSpPr>
            <a:xfrm>
              <a:off x="381000" y="2195028"/>
              <a:ext cx="1404248" cy="230832"/>
              <a:chOff x="381000" y="1922934"/>
              <a:chExt cx="1404248" cy="230832"/>
            </a:xfrm>
          </p:grpSpPr>
          <p:cxnSp>
            <p:nvCxnSpPr>
              <p:cNvPr id="84" name="Straight Arrow Connector 83"/>
              <p:cNvCxnSpPr/>
              <p:nvPr/>
            </p:nvCxnSpPr>
            <p:spPr>
              <a:xfrm>
                <a:off x="381000" y="2038350"/>
                <a:ext cx="360000" cy="0"/>
              </a:xfrm>
              <a:prstGeom prst="straightConnector1">
                <a:avLst/>
              </a:prstGeom>
              <a:ln w="19050">
                <a:solidFill>
                  <a:srgbClr val="ADDE61"/>
                </a:solidFill>
                <a:tailEnd type="triangle"/>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797535" y="1922934"/>
                <a:ext cx="987713" cy="230832"/>
              </a:xfrm>
              <a:prstGeom prst="rect">
                <a:avLst/>
              </a:prstGeom>
            </p:spPr>
            <p:txBody>
              <a:bodyPr wrap="square">
                <a:spAutoFit/>
              </a:bodyPr>
              <a:lstStyle/>
              <a:p>
                <a:r>
                  <a:rPr lang="lv-LV" sz="900" dirty="0" smtClean="0">
                    <a:latin typeface="Verdana" panose="020B0604030504040204" pitchFamily="34" charset="0"/>
                    <a:ea typeface="Verdana" panose="020B0604030504040204" pitchFamily="34" charset="0"/>
                    <a:cs typeface="Verdana" panose="020B0604030504040204" pitchFamily="34" charset="0"/>
                  </a:rPr>
                  <a:t>XML file_2</a:t>
                </a:r>
                <a:endParaRPr lang="lv-LV" sz="9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17422" name="Group 17421"/>
            <p:cNvGrpSpPr/>
            <p:nvPr/>
          </p:nvGrpSpPr>
          <p:grpSpPr>
            <a:xfrm>
              <a:off x="381000" y="2427906"/>
              <a:ext cx="1404248" cy="230832"/>
              <a:chOff x="381000" y="2427906"/>
              <a:chExt cx="1404248" cy="230832"/>
            </a:xfrm>
          </p:grpSpPr>
          <p:cxnSp>
            <p:nvCxnSpPr>
              <p:cNvPr id="85" name="Straight Arrow Connector 84"/>
              <p:cNvCxnSpPr/>
              <p:nvPr/>
            </p:nvCxnSpPr>
            <p:spPr>
              <a:xfrm>
                <a:off x="381000" y="2543322"/>
                <a:ext cx="360000" cy="0"/>
              </a:xfrm>
              <a:prstGeom prst="straightConnector1">
                <a:avLst/>
              </a:prstGeom>
              <a:ln w="19050">
                <a:solidFill>
                  <a:srgbClr val="A9B1C1"/>
                </a:solidFill>
                <a:tailEnd type="triangle"/>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797535" y="2427906"/>
                <a:ext cx="987713" cy="230832"/>
              </a:xfrm>
              <a:prstGeom prst="rect">
                <a:avLst/>
              </a:prstGeom>
            </p:spPr>
            <p:txBody>
              <a:bodyPr wrap="square">
                <a:spAutoFit/>
              </a:bodyPr>
              <a:lstStyle/>
              <a:p>
                <a:r>
                  <a:rPr lang="lv-LV" sz="900" dirty="0">
                    <a:latin typeface="Verdana" panose="020B0604030504040204" pitchFamily="34" charset="0"/>
                    <a:ea typeface="Verdana" panose="020B0604030504040204" pitchFamily="34" charset="0"/>
                    <a:cs typeface="Verdana" panose="020B0604030504040204" pitchFamily="34" charset="0"/>
                  </a:rPr>
                  <a:t>XML </a:t>
                </a:r>
                <a:r>
                  <a:rPr lang="lv-LV" sz="900" dirty="0" smtClean="0">
                    <a:latin typeface="Verdana" panose="020B0604030504040204" pitchFamily="34" charset="0"/>
                    <a:ea typeface="Verdana" panose="020B0604030504040204" pitchFamily="34" charset="0"/>
                    <a:cs typeface="Verdana" panose="020B0604030504040204" pitchFamily="34" charset="0"/>
                  </a:rPr>
                  <a:t>file_3</a:t>
                </a:r>
                <a:endParaRPr lang="lv-LV" sz="900" dirty="0">
                  <a:latin typeface="Verdana" panose="020B0604030504040204" pitchFamily="34" charset="0"/>
                  <a:ea typeface="Verdana" panose="020B0604030504040204" pitchFamily="34" charset="0"/>
                  <a:cs typeface="Verdana" panose="020B0604030504040204" pitchFamily="34" charset="0"/>
                </a:endParaRPr>
              </a:p>
            </p:txBody>
          </p:sp>
        </p:grpSp>
      </p:grpSp>
      <p:sp>
        <p:nvSpPr>
          <p:cNvPr id="52" name="Title 1"/>
          <p:cNvSpPr txBox="1">
            <a:spLocks/>
          </p:cNvSpPr>
          <p:nvPr/>
        </p:nvSpPr>
        <p:spPr>
          <a:xfrm>
            <a:off x="2362200" y="209550"/>
            <a:ext cx="7239000" cy="777482"/>
          </a:xfrm>
          <a:prstGeom prst="rect">
            <a:avLst/>
          </a:prstGeom>
        </p:spPr>
        <p:txBody>
          <a:bodyPr vert="horz" lIns="91440" tIns="45720" rIns="91440" bIns="45720" rtlCol="0" anchor="t">
            <a:noAutofit/>
          </a:bodyPr>
          <a:lstStyle>
            <a:lvl1pPr algn="l" defTabSz="914400" rtl="0" eaLnBrk="1" latinLnBrk="0" hangingPunct="1">
              <a:spcBef>
                <a:spcPct val="0"/>
              </a:spcBef>
              <a:buNone/>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GB" sz="2400" dirty="0" smtClean="0"/>
              <a:t>DDN channel types </a:t>
            </a:r>
          </a:p>
          <a:p>
            <a:r>
              <a:rPr lang="en-GB" sz="2400" dirty="0" smtClean="0"/>
              <a:t>Type 1: one sender, several receivers</a:t>
            </a:r>
            <a:endParaRPr lang="en-GB" sz="2400" dirty="0"/>
          </a:p>
        </p:txBody>
      </p:sp>
      <p:sp>
        <p:nvSpPr>
          <p:cNvPr id="55" name="Content Placeholder 2"/>
          <p:cNvSpPr txBox="1">
            <a:spLocks/>
          </p:cNvSpPr>
          <p:nvPr/>
        </p:nvSpPr>
        <p:spPr>
          <a:xfrm>
            <a:off x="2413778" y="1200150"/>
            <a:ext cx="6425421" cy="62834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GB" sz="1200" dirty="0" smtClean="0">
                <a:latin typeface="Verdana" pitchFamily="34" charset="0"/>
                <a:ea typeface="Verdana" pitchFamily="34" charset="0"/>
                <a:cs typeface="Verdana" pitchFamily="34" charset="0"/>
              </a:rPr>
              <a:t>The messages on the DDN network are sent by a single sender that is the owner of the channel to several receivers that are participants of the chan</a:t>
            </a:r>
            <a:r>
              <a:rPr lang="lv-LV" sz="1200" dirty="0" smtClean="0">
                <a:latin typeface="Verdana" pitchFamily="34" charset="0"/>
                <a:ea typeface="Verdana" pitchFamily="34" charset="0"/>
                <a:cs typeface="Verdana" pitchFamily="34" charset="0"/>
              </a:rPr>
              <a:t>n</a:t>
            </a:r>
            <a:r>
              <a:rPr lang="en-GB" sz="1200" dirty="0" smtClean="0">
                <a:latin typeface="Verdana" pitchFamily="34" charset="0"/>
                <a:ea typeface="Verdana" pitchFamily="34" charset="0"/>
                <a:cs typeface="Verdana" pitchFamily="34" charset="0"/>
              </a:rPr>
              <a:t>el</a:t>
            </a:r>
          </a:p>
        </p:txBody>
      </p:sp>
    </p:spTree>
    <p:extLst>
      <p:ext uri="{BB962C8B-B14F-4D97-AF65-F5344CB8AC3E}">
        <p14:creationId xmlns:p14="http://schemas.microsoft.com/office/powerpoint/2010/main" val="687164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Slide Number Placeholder 4"/>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B92707C-5FFF-46A7-932C-3EE34F0D8F51}" type="slidenum">
              <a:rPr lang="en-US" altLang="en-US" smtClean="0"/>
              <a:pPr/>
              <a:t>16</a:t>
            </a:fld>
            <a:endParaRPr lang="en-US" altLang="en-US" dirty="0" smtClean="0"/>
          </a:p>
        </p:txBody>
      </p:sp>
      <p:grpSp>
        <p:nvGrpSpPr>
          <p:cNvPr id="50" name="Group 49"/>
          <p:cNvGrpSpPr/>
          <p:nvPr/>
        </p:nvGrpSpPr>
        <p:grpSpPr>
          <a:xfrm>
            <a:off x="500752" y="1809750"/>
            <a:ext cx="1404248" cy="696588"/>
            <a:chOff x="381000" y="1962150"/>
            <a:chExt cx="1404248" cy="696588"/>
          </a:xfrm>
        </p:grpSpPr>
        <p:grpSp>
          <p:nvGrpSpPr>
            <p:cNvPr id="51" name="Group 50"/>
            <p:cNvGrpSpPr/>
            <p:nvPr/>
          </p:nvGrpSpPr>
          <p:grpSpPr>
            <a:xfrm>
              <a:off x="381000" y="1962150"/>
              <a:ext cx="1404248" cy="230832"/>
              <a:chOff x="381000" y="1707395"/>
              <a:chExt cx="1404248" cy="230832"/>
            </a:xfrm>
          </p:grpSpPr>
          <p:cxnSp>
            <p:nvCxnSpPr>
              <p:cNvPr id="58" name="Straight Arrow Connector 57"/>
              <p:cNvCxnSpPr/>
              <p:nvPr/>
            </p:nvCxnSpPr>
            <p:spPr>
              <a:xfrm>
                <a:off x="381000" y="1805625"/>
                <a:ext cx="360000" cy="0"/>
              </a:xfrm>
              <a:prstGeom prst="straightConnector1">
                <a:avLst/>
              </a:prstGeom>
              <a:ln w="19050">
                <a:solidFill>
                  <a:srgbClr val="3E5E9F"/>
                </a:solidFill>
                <a:tailEnd type="triangle"/>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797535" y="1707395"/>
                <a:ext cx="987713" cy="230832"/>
              </a:xfrm>
              <a:prstGeom prst="rect">
                <a:avLst/>
              </a:prstGeom>
            </p:spPr>
            <p:txBody>
              <a:bodyPr wrap="square">
                <a:spAutoFit/>
              </a:bodyPr>
              <a:lstStyle/>
              <a:p>
                <a:r>
                  <a:rPr lang="lv-LV" sz="900" dirty="0" smtClean="0">
                    <a:latin typeface="Verdana" panose="020B0604030504040204" pitchFamily="34" charset="0"/>
                    <a:ea typeface="Verdana" panose="020B0604030504040204" pitchFamily="34" charset="0"/>
                    <a:cs typeface="Verdana" panose="020B0604030504040204" pitchFamily="34" charset="0"/>
                  </a:rPr>
                  <a:t>XML file_1</a:t>
                </a:r>
                <a:endParaRPr lang="lv-LV" sz="9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52" name="Group 51"/>
            <p:cNvGrpSpPr/>
            <p:nvPr/>
          </p:nvGrpSpPr>
          <p:grpSpPr>
            <a:xfrm>
              <a:off x="381000" y="2195028"/>
              <a:ext cx="1404248" cy="230832"/>
              <a:chOff x="381000" y="1922934"/>
              <a:chExt cx="1404248" cy="230832"/>
            </a:xfrm>
          </p:grpSpPr>
          <p:cxnSp>
            <p:nvCxnSpPr>
              <p:cNvPr id="56" name="Straight Arrow Connector 55"/>
              <p:cNvCxnSpPr/>
              <p:nvPr/>
            </p:nvCxnSpPr>
            <p:spPr>
              <a:xfrm>
                <a:off x="381000" y="2038350"/>
                <a:ext cx="360000" cy="0"/>
              </a:xfrm>
              <a:prstGeom prst="straightConnector1">
                <a:avLst/>
              </a:prstGeom>
              <a:ln w="19050">
                <a:solidFill>
                  <a:srgbClr val="ADDE61"/>
                </a:solidFill>
                <a:tailEnd type="triangle"/>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797535" y="1922934"/>
                <a:ext cx="987713" cy="230832"/>
              </a:xfrm>
              <a:prstGeom prst="rect">
                <a:avLst/>
              </a:prstGeom>
            </p:spPr>
            <p:txBody>
              <a:bodyPr wrap="square">
                <a:spAutoFit/>
              </a:bodyPr>
              <a:lstStyle/>
              <a:p>
                <a:r>
                  <a:rPr lang="lv-LV" sz="900" dirty="0" smtClean="0">
                    <a:latin typeface="Verdana" panose="020B0604030504040204" pitchFamily="34" charset="0"/>
                    <a:ea typeface="Verdana" panose="020B0604030504040204" pitchFamily="34" charset="0"/>
                    <a:cs typeface="Verdana" panose="020B0604030504040204" pitchFamily="34" charset="0"/>
                  </a:rPr>
                  <a:t>XML file_2</a:t>
                </a:r>
                <a:endParaRPr lang="lv-LV" sz="9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53" name="Group 52"/>
            <p:cNvGrpSpPr/>
            <p:nvPr/>
          </p:nvGrpSpPr>
          <p:grpSpPr>
            <a:xfrm>
              <a:off x="381000" y="2427906"/>
              <a:ext cx="1404248" cy="230832"/>
              <a:chOff x="381000" y="2427906"/>
              <a:chExt cx="1404248" cy="230832"/>
            </a:xfrm>
          </p:grpSpPr>
          <p:cxnSp>
            <p:nvCxnSpPr>
              <p:cNvPr id="54" name="Straight Arrow Connector 53"/>
              <p:cNvCxnSpPr/>
              <p:nvPr/>
            </p:nvCxnSpPr>
            <p:spPr>
              <a:xfrm>
                <a:off x="381000" y="2543322"/>
                <a:ext cx="360000" cy="0"/>
              </a:xfrm>
              <a:prstGeom prst="straightConnector1">
                <a:avLst/>
              </a:prstGeom>
              <a:ln w="19050">
                <a:solidFill>
                  <a:srgbClr val="A9B1C1"/>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797535" y="2427906"/>
                <a:ext cx="987713" cy="230832"/>
              </a:xfrm>
              <a:prstGeom prst="rect">
                <a:avLst/>
              </a:prstGeom>
            </p:spPr>
            <p:txBody>
              <a:bodyPr wrap="square">
                <a:spAutoFit/>
              </a:bodyPr>
              <a:lstStyle/>
              <a:p>
                <a:r>
                  <a:rPr lang="lv-LV" sz="900" dirty="0">
                    <a:latin typeface="Verdana" panose="020B0604030504040204" pitchFamily="34" charset="0"/>
                    <a:ea typeface="Verdana" panose="020B0604030504040204" pitchFamily="34" charset="0"/>
                    <a:cs typeface="Verdana" panose="020B0604030504040204" pitchFamily="34" charset="0"/>
                  </a:rPr>
                  <a:t>XML </a:t>
                </a:r>
                <a:r>
                  <a:rPr lang="lv-LV" sz="900" dirty="0" smtClean="0">
                    <a:latin typeface="Verdana" panose="020B0604030504040204" pitchFamily="34" charset="0"/>
                    <a:ea typeface="Verdana" panose="020B0604030504040204" pitchFamily="34" charset="0"/>
                    <a:cs typeface="Verdana" panose="020B0604030504040204" pitchFamily="34" charset="0"/>
                  </a:rPr>
                  <a:t>file_3</a:t>
                </a:r>
                <a:endParaRPr lang="lv-LV" sz="900" dirty="0">
                  <a:latin typeface="Verdana" panose="020B0604030504040204" pitchFamily="34" charset="0"/>
                  <a:ea typeface="Verdana" panose="020B0604030504040204" pitchFamily="34" charset="0"/>
                  <a:cs typeface="Verdana" panose="020B0604030504040204" pitchFamily="34" charset="0"/>
                </a:endParaRPr>
              </a:p>
            </p:txBody>
          </p:sp>
        </p:grpSp>
      </p:grpSp>
      <p:grpSp>
        <p:nvGrpSpPr>
          <p:cNvPr id="60" name="Group 59"/>
          <p:cNvGrpSpPr/>
          <p:nvPr/>
        </p:nvGrpSpPr>
        <p:grpSpPr>
          <a:xfrm>
            <a:off x="2275273" y="1809750"/>
            <a:ext cx="6317334" cy="3048000"/>
            <a:chOff x="2275273" y="1809750"/>
            <a:chExt cx="6317334" cy="3048000"/>
          </a:xfrm>
        </p:grpSpPr>
        <p:grpSp>
          <p:nvGrpSpPr>
            <p:cNvPr id="61" name="Group 60"/>
            <p:cNvGrpSpPr/>
            <p:nvPr/>
          </p:nvGrpSpPr>
          <p:grpSpPr>
            <a:xfrm>
              <a:off x="2275273" y="1855144"/>
              <a:ext cx="1072155" cy="2453794"/>
              <a:chOff x="7586220" y="1855144"/>
              <a:chExt cx="1072155" cy="2453794"/>
            </a:xfrm>
          </p:grpSpPr>
          <p:sp>
            <p:nvSpPr>
              <p:cNvPr id="97" name="Rounded Rectangle 96"/>
              <p:cNvSpPr/>
              <p:nvPr/>
            </p:nvSpPr>
            <p:spPr>
              <a:xfrm>
                <a:off x="7729208" y="2311686"/>
                <a:ext cx="863399" cy="350926"/>
              </a:xfrm>
              <a:prstGeom prst="roundRect">
                <a:avLst>
                  <a:gd name="adj" fmla="val 12069"/>
                </a:avLst>
              </a:prstGeom>
              <a:solidFill>
                <a:schemeClr val="bg1"/>
              </a:solidFill>
              <a:ln w="1270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Institution</a:t>
                </a:r>
                <a:br>
                  <a:rPr lang="en-GB" sz="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GB" sz="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IS</a:t>
                </a:r>
              </a:p>
            </p:txBody>
          </p:sp>
          <p:sp>
            <p:nvSpPr>
              <p:cNvPr id="98" name="Rounded Rectangle 97"/>
              <p:cNvSpPr/>
              <p:nvPr/>
            </p:nvSpPr>
            <p:spPr>
              <a:xfrm>
                <a:off x="7729208" y="2860461"/>
                <a:ext cx="863399" cy="350926"/>
              </a:xfrm>
              <a:prstGeom prst="roundRect">
                <a:avLst>
                  <a:gd name="adj" fmla="val 12069"/>
                </a:avLst>
              </a:prstGeom>
              <a:solidFill>
                <a:schemeClr val="bg1"/>
              </a:solidFill>
              <a:ln w="1270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Institution</a:t>
                </a:r>
                <a:br>
                  <a:rPr lang="en-GB" sz="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GB" sz="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IS</a:t>
                </a:r>
                <a:endParaRPr lang="en-GB" sz="9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99" name="Rounded Rectangle 98"/>
              <p:cNvSpPr/>
              <p:nvPr/>
            </p:nvSpPr>
            <p:spPr>
              <a:xfrm>
                <a:off x="7729208" y="3409236"/>
                <a:ext cx="863399" cy="350926"/>
              </a:xfrm>
              <a:prstGeom prst="roundRect">
                <a:avLst>
                  <a:gd name="adj" fmla="val 12069"/>
                </a:avLst>
              </a:prstGeom>
              <a:solidFill>
                <a:schemeClr val="bg1"/>
              </a:solidFill>
              <a:ln w="1270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Institution</a:t>
                </a:r>
                <a:br>
                  <a:rPr lang="en-GB" sz="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GB" sz="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IS</a:t>
                </a:r>
                <a:endParaRPr lang="en-GB" sz="9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00" name="Rounded Rectangle 99"/>
              <p:cNvSpPr/>
              <p:nvPr/>
            </p:nvSpPr>
            <p:spPr>
              <a:xfrm>
                <a:off x="7729208" y="3958012"/>
                <a:ext cx="863399" cy="350926"/>
              </a:xfrm>
              <a:prstGeom prst="roundRect">
                <a:avLst>
                  <a:gd name="adj" fmla="val 12069"/>
                </a:avLst>
              </a:prstGeom>
              <a:solidFill>
                <a:schemeClr val="bg1"/>
              </a:solidFill>
              <a:ln w="1270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Institution</a:t>
                </a:r>
                <a:br>
                  <a:rPr lang="en-GB" sz="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GB" sz="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IS</a:t>
                </a:r>
                <a:endParaRPr lang="en-GB" sz="9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01" name="TextBox 100"/>
              <p:cNvSpPr txBox="1"/>
              <p:nvPr/>
            </p:nvSpPr>
            <p:spPr>
              <a:xfrm>
                <a:off x="7586220" y="1855144"/>
                <a:ext cx="1072155" cy="415498"/>
              </a:xfrm>
              <a:prstGeom prst="rect">
                <a:avLst/>
              </a:prstGeom>
              <a:noFill/>
            </p:spPr>
            <p:txBody>
              <a:bodyPr wrap="square" lIns="0" rIns="0" rtlCol="0">
                <a:spAutoFit/>
              </a:bodyPr>
              <a:lstStyle/>
              <a:p>
                <a:pPr algn="ctr"/>
                <a:r>
                  <a:rPr lang="en-GB" sz="1050" b="1" dirty="0" smtClean="0">
                    <a:latin typeface="Verdana" panose="020B0604030504040204" pitchFamily="34" charset="0"/>
                    <a:ea typeface="Verdana" panose="020B0604030504040204" pitchFamily="34" charset="0"/>
                    <a:cs typeface="Verdana" panose="020B0604030504040204" pitchFamily="34" charset="0"/>
                  </a:rPr>
                  <a:t>Channel participants</a:t>
                </a:r>
                <a:endParaRPr lang="en-GB" sz="1050" b="1"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62" name="Group 61"/>
            <p:cNvGrpSpPr/>
            <p:nvPr/>
          </p:nvGrpSpPr>
          <p:grpSpPr>
            <a:xfrm>
              <a:off x="3820993" y="2311686"/>
              <a:ext cx="941948" cy="1997252"/>
              <a:chOff x="6320592" y="2311686"/>
              <a:chExt cx="941948" cy="1997252"/>
            </a:xfrm>
          </p:grpSpPr>
          <p:sp>
            <p:nvSpPr>
              <p:cNvPr id="93" name="Rounded Rectangle 92"/>
              <p:cNvSpPr/>
              <p:nvPr/>
            </p:nvSpPr>
            <p:spPr>
              <a:xfrm>
                <a:off x="6320594" y="2311686"/>
                <a:ext cx="933804" cy="350926"/>
              </a:xfrm>
              <a:prstGeom prst="roundRect">
                <a:avLst>
                  <a:gd name="adj" fmla="val 12069"/>
                </a:avLst>
              </a:prstGeom>
              <a:solidFill>
                <a:schemeClr val="bg1"/>
              </a:solidFill>
              <a:ln w="1270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Institution </a:t>
                </a:r>
              </a:p>
              <a:p>
                <a:pPr algn="ctr"/>
                <a:r>
                  <a:rPr lang="en-GB" sz="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e-mail outbox</a:t>
                </a:r>
              </a:p>
            </p:txBody>
          </p:sp>
          <p:sp>
            <p:nvSpPr>
              <p:cNvPr id="94" name="Rounded Rectangle 93"/>
              <p:cNvSpPr/>
              <p:nvPr/>
            </p:nvSpPr>
            <p:spPr>
              <a:xfrm>
                <a:off x="6320593" y="2860461"/>
                <a:ext cx="941947" cy="350926"/>
              </a:xfrm>
              <a:prstGeom prst="roundRect">
                <a:avLst>
                  <a:gd name="adj" fmla="val 12069"/>
                </a:avLst>
              </a:prstGeom>
              <a:solidFill>
                <a:schemeClr val="bg1"/>
              </a:solidFill>
              <a:ln w="1270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Institution </a:t>
                </a:r>
              </a:p>
              <a:p>
                <a:pPr algn="ctr"/>
                <a:r>
                  <a:rPr lang="en-GB" sz="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e-mail outbox</a:t>
                </a:r>
                <a:endParaRPr lang="en-GB" sz="9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95" name="Rounded Rectangle 94"/>
              <p:cNvSpPr/>
              <p:nvPr/>
            </p:nvSpPr>
            <p:spPr>
              <a:xfrm>
                <a:off x="6325709" y="3409236"/>
                <a:ext cx="936831" cy="350926"/>
              </a:xfrm>
              <a:prstGeom prst="roundRect">
                <a:avLst>
                  <a:gd name="adj" fmla="val 12069"/>
                </a:avLst>
              </a:prstGeom>
              <a:solidFill>
                <a:schemeClr val="bg1"/>
              </a:solidFill>
              <a:ln w="1270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Institution </a:t>
                </a:r>
              </a:p>
              <a:p>
                <a:pPr algn="ctr"/>
                <a:r>
                  <a:rPr lang="en-GB" sz="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e-mail outbox</a:t>
                </a:r>
                <a:endParaRPr lang="en-GB" sz="9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96" name="Rounded Rectangle 95"/>
              <p:cNvSpPr/>
              <p:nvPr/>
            </p:nvSpPr>
            <p:spPr>
              <a:xfrm>
                <a:off x="6320592" y="3958012"/>
                <a:ext cx="941948" cy="350926"/>
              </a:xfrm>
              <a:prstGeom prst="roundRect">
                <a:avLst>
                  <a:gd name="adj" fmla="val 12069"/>
                </a:avLst>
              </a:prstGeom>
              <a:solidFill>
                <a:schemeClr val="bg1"/>
              </a:solidFill>
              <a:ln w="1270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Institution </a:t>
                </a:r>
              </a:p>
              <a:p>
                <a:pPr algn="ctr"/>
                <a:r>
                  <a:rPr lang="en-GB" sz="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e-mail outbox</a:t>
                </a:r>
                <a:endParaRPr lang="en-GB" sz="9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63" name="Rounded Rectangle 62"/>
            <p:cNvSpPr/>
            <p:nvPr/>
          </p:nvSpPr>
          <p:spPr>
            <a:xfrm>
              <a:off x="3621440" y="1809750"/>
              <a:ext cx="3767220" cy="2743200"/>
            </a:xfrm>
            <a:prstGeom prst="roundRect">
              <a:avLst>
                <a:gd name="adj" fmla="val 2022"/>
              </a:avLst>
            </a:prstGeom>
            <a:noFill/>
            <a:ln w="12700">
              <a:solidFill>
                <a:srgbClr val="A9B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TextBox 63"/>
            <p:cNvSpPr txBox="1"/>
            <p:nvPr/>
          </p:nvSpPr>
          <p:spPr>
            <a:xfrm>
              <a:off x="4389205" y="1809750"/>
              <a:ext cx="2231701" cy="261610"/>
            </a:xfrm>
            <a:prstGeom prst="rect">
              <a:avLst/>
            </a:prstGeom>
            <a:noFill/>
          </p:spPr>
          <p:txBody>
            <a:bodyPr wrap="none" rtlCol="0">
              <a:spAutoFit/>
            </a:bodyPr>
            <a:lstStyle/>
            <a:p>
              <a:pPr algn="ctr"/>
              <a:r>
                <a:rPr lang="en-GB" sz="1100" b="1" dirty="0" smtClean="0">
                  <a:latin typeface="Verdana" panose="020B0604030504040204" pitchFamily="34" charset="0"/>
                  <a:ea typeface="Verdana" panose="020B0604030504040204" pitchFamily="34" charset="0"/>
                  <a:cs typeface="Verdana" panose="020B0604030504040204" pitchFamily="34" charset="0"/>
                </a:rPr>
                <a:t>Data distribution network</a:t>
              </a:r>
              <a:endParaRPr lang="en-GB" sz="1100" b="1" dirty="0">
                <a:latin typeface="Verdana" panose="020B0604030504040204" pitchFamily="34" charset="0"/>
                <a:ea typeface="Verdana" panose="020B0604030504040204" pitchFamily="34" charset="0"/>
                <a:cs typeface="Verdana" panose="020B0604030504040204" pitchFamily="34" charset="0"/>
              </a:endParaRPr>
            </a:p>
          </p:txBody>
        </p:sp>
        <p:cxnSp>
          <p:nvCxnSpPr>
            <p:cNvPr id="65" name="Straight Arrow Connector 64"/>
            <p:cNvCxnSpPr/>
            <p:nvPr/>
          </p:nvCxnSpPr>
          <p:spPr>
            <a:xfrm>
              <a:off x="7189208" y="3310312"/>
              <a:ext cx="540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Rounded Rectangle 65"/>
            <p:cNvSpPr/>
            <p:nvPr/>
          </p:nvSpPr>
          <p:spPr>
            <a:xfrm>
              <a:off x="4962493" y="2220075"/>
              <a:ext cx="1080000" cy="2180475"/>
            </a:xfrm>
            <a:prstGeom prst="roundRect">
              <a:avLst>
                <a:gd name="adj" fmla="val 6207"/>
              </a:avLst>
            </a:prstGeom>
            <a:solidFill>
              <a:schemeClr val="bg1"/>
            </a:solidFill>
            <a:ln w="1270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en-GB" sz="1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Message sequence</a:t>
              </a:r>
              <a:endParaRPr lang="en-GB" sz="11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67" name="Rounded Rectangle 66"/>
            <p:cNvSpPr/>
            <p:nvPr/>
          </p:nvSpPr>
          <p:spPr>
            <a:xfrm flipH="1">
              <a:off x="5095347" y="2587177"/>
              <a:ext cx="828000" cy="432000"/>
            </a:xfrm>
            <a:prstGeom prst="roundRect">
              <a:avLst>
                <a:gd name="adj" fmla="val 12069"/>
              </a:avLst>
            </a:prstGeom>
            <a:solidFill>
              <a:schemeClr val="bg1"/>
            </a:solidFill>
            <a:ln w="12700">
              <a:solidFill>
                <a:srgbClr val="3E5E9F"/>
              </a:solidFill>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Data distribution channel 1</a:t>
              </a:r>
            </a:p>
          </p:txBody>
        </p:sp>
        <p:sp>
          <p:nvSpPr>
            <p:cNvPr id="68" name="Rounded Rectangle 67"/>
            <p:cNvSpPr/>
            <p:nvPr/>
          </p:nvSpPr>
          <p:spPr>
            <a:xfrm flipH="1">
              <a:off x="5095347" y="3109770"/>
              <a:ext cx="828000" cy="432000"/>
            </a:xfrm>
            <a:prstGeom prst="roundRect">
              <a:avLst>
                <a:gd name="adj" fmla="val 12069"/>
              </a:avLst>
            </a:prstGeom>
            <a:solidFill>
              <a:schemeClr val="bg1"/>
            </a:solidFill>
            <a:ln w="12700">
              <a:solidFill>
                <a:srgbClr val="3E5E9F"/>
              </a:solidFill>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Data distribution channel 2</a:t>
              </a:r>
              <a:endParaRPr lang="en-GB" sz="9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69" name="Rounded Rectangle 68"/>
            <p:cNvSpPr/>
            <p:nvPr/>
          </p:nvSpPr>
          <p:spPr>
            <a:xfrm flipH="1">
              <a:off x="5095347" y="3828750"/>
              <a:ext cx="828000" cy="432000"/>
            </a:xfrm>
            <a:prstGeom prst="roundRect">
              <a:avLst>
                <a:gd name="adj" fmla="val 12069"/>
              </a:avLst>
            </a:prstGeom>
            <a:solidFill>
              <a:schemeClr val="bg1"/>
            </a:solidFill>
            <a:ln w="12700">
              <a:solidFill>
                <a:srgbClr val="3E5E9F"/>
              </a:solidFill>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Data distribution channel N</a:t>
              </a:r>
              <a:endParaRPr lang="en-GB" sz="9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70" name="TextBox 69"/>
            <p:cNvSpPr txBox="1"/>
            <p:nvPr/>
          </p:nvSpPr>
          <p:spPr>
            <a:xfrm>
              <a:off x="5418335" y="3507024"/>
              <a:ext cx="168316" cy="246221"/>
            </a:xfrm>
            <a:prstGeom prst="rect">
              <a:avLst/>
            </a:prstGeom>
            <a:noFill/>
          </p:spPr>
          <p:txBody>
            <a:bodyPr wrap="none" lIns="0" tIns="0" rIns="0" bIns="0" rtlCol="0" anchor="b">
              <a:spAutoFit/>
            </a:bodyPr>
            <a:lstStyle/>
            <a:p>
              <a:pPr algn="ctr"/>
              <a:r>
                <a:rPr lang="en-GB" sz="1600" dirty="0" smtClean="0">
                  <a:latin typeface="Verdana" panose="020B0604030504040204" pitchFamily="34" charset="0"/>
                  <a:ea typeface="Verdana" panose="020B0604030504040204" pitchFamily="34" charset="0"/>
                  <a:cs typeface="Verdana" panose="020B0604030504040204" pitchFamily="34" charset="0"/>
                </a:rPr>
                <a:t>…</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71" name="Rounded Rectangle 70"/>
            <p:cNvSpPr/>
            <p:nvPr/>
          </p:nvSpPr>
          <p:spPr>
            <a:xfrm>
              <a:off x="6325709" y="3134849"/>
              <a:ext cx="863399" cy="350926"/>
            </a:xfrm>
            <a:prstGeom prst="roundRect">
              <a:avLst>
                <a:gd name="adj" fmla="val 12069"/>
              </a:avLst>
            </a:prstGeom>
            <a:solidFill>
              <a:schemeClr val="bg1"/>
            </a:solidFill>
            <a:ln w="1270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Institution </a:t>
              </a:r>
            </a:p>
            <a:p>
              <a:pPr algn="ctr"/>
              <a:r>
                <a:rPr lang="en-GB" sz="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e-mail inbox</a:t>
              </a:r>
              <a:endParaRPr lang="en-GB" sz="9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72" name="Freeform 71"/>
            <p:cNvSpPr/>
            <p:nvPr/>
          </p:nvSpPr>
          <p:spPr>
            <a:xfrm flipH="1">
              <a:off x="4684652" y="2497015"/>
              <a:ext cx="1638887" cy="801859"/>
            </a:xfrm>
            <a:custGeom>
              <a:avLst/>
              <a:gdLst>
                <a:gd name="connsiteX0" fmla="*/ 0 w 1638887"/>
                <a:gd name="connsiteY0" fmla="*/ 801859 h 801859"/>
                <a:gd name="connsiteX1" fmla="*/ 407964 w 1638887"/>
                <a:gd name="connsiteY1" fmla="*/ 232117 h 801859"/>
                <a:gd name="connsiteX2" fmla="*/ 1638887 w 1638887"/>
                <a:gd name="connsiteY2" fmla="*/ 0 h 801859"/>
              </a:gdLst>
              <a:ahLst/>
              <a:cxnLst>
                <a:cxn ang="0">
                  <a:pos x="connsiteX0" y="connsiteY0"/>
                </a:cxn>
                <a:cxn ang="0">
                  <a:pos x="connsiteX1" y="connsiteY1"/>
                </a:cxn>
                <a:cxn ang="0">
                  <a:pos x="connsiteX2" y="connsiteY2"/>
                </a:cxn>
              </a:cxnLst>
              <a:rect l="l" t="t" r="r" b="b"/>
              <a:pathLst>
                <a:path w="1638887" h="801859">
                  <a:moveTo>
                    <a:pt x="0" y="801859"/>
                  </a:moveTo>
                  <a:cubicBezTo>
                    <a:pt x="67408" y="583809"/>
                    <a:pt x="134816" y="365760"/>
                    <a:pt x="407964" y="232117"/>
                  </a:cubicBezTo>
                  <a:cubicBezTo>
                    <a:pt x="681112" y="98474"/>
                    <a:pt x="1159999" y="49237"/>
                    <a:pt x="1638887" y="0"/>
                  </a:cubicBezTo>
                </a:path>
              </a:pathLst>
            </a:custGeom>
            <a:noFill/>
            <a:ln w="3175">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 name="Freeform 72"/>
            <p:cNvSpPr/>
            <p:nvPr/>
          </p:nvSpPr>
          <p:spPr>
            <a:xfrm flipH="1">
              <a:off x="4684652" y="2645575"/>
              <a:ext cx="1638887" cy="646265"/>
            </a:xfrm>
            <a:custGeom>
              <a:avLst/>
              <a:gdLst>
                <a:gd name="connsiteX0" fmla="*/ 0 w 1638887"/>
                <a:gd name="connsiteY0" fmla="*/ 646265 h 646265"/>
                <a:gd name="connsiteX1" fmla="*/ 407964 w 1638887"/>
                <a:gd name="connsiteY1" fmla="*/ 139828 h 646265"/>
                <a:gd name="connsiteX2" fmla="*/ 1244991 w 1638887"/>
                <a:gd name="connsiteY2" fmla="*/ 13219 h 646265"/>
                <a:gd name="connsiteX3" fmla="*/ 1638887 w 1638887"/>
                <a:gd name="connsiteY3" fmla="*/ 393047 h 646265"/>
              </a:gdLst>
              <a:ahLst/>
              <a:cxnLst>
                <a:cxn ang="0">
                  <a:pos x="connsiteX0" y="connsiteY0"/>
                </a:cxn>
                <a:cxn ang="0">
                  <a:pos x="connsiteX1" y="connsiteY1"/>
                </a:cxn>
                <a:cxn ang="0">
                  <a:pos x="connsiteX2" y="connsiteY2"/>
                </a:cxn>
                <a:cxn ang="0">
                  <a:pos x="connsiteX3" y="connsiteY3"/>
                </a:cxn>
              </a:cxnLst>
              <a:rect l="l" t="t" r="r" b="b"/>
              <a:pathLst>
                <a:path w="1638887" h="646265">
                  <a:moveTo>
                    <a:pt x="0" y="646265"/>
                  </a:moveTo>
                  <a:cubicBezTo>
                    <a:pt x="100232" y="445800"/>
                    <a:pt x="200465" y="245336"/>
                    <a:pt x="407964" y="139828"/>
                  </a:cubicBezTo>
                  <a:cubicBezTo>
                    <a:pt x="615463" y="34320"/>
                    <a:pt x="1039837" y="-28984"/>
                    <a:pt x="1244991" y="13219"/>
                  </a:cubicBezTo>
                  <a:cubicBezTo>
                    <a:pt x="1450145" y="55422"/>
                    <a:pt x="1544516" y="224234"/>
                    <a:pt x="1638887" y="393047"/>
                  </a:cubicBezTo>
                </a:path>
              </a:pathLst>
            </a:custGeom>
            <a:noFill/>
            <a:ln w="3175">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 name="Freeform 73"/>
            <p:cNvSpPr/>
            <p:nvPr/>
          </p:nvSpPr>
          <p:spPr>
            <a:xfrm flipH="1">
              <a:off x="4684652" y="2696911"/>
              <a:ext cx="1638887" cy="904418"/>
            </a:xfrm>
            <a:custGeom>
              <a:avLst/>
              <a:gdLst>
                <a:gd name="connsiteX0" fmla="*/ 0 w 1638887"/>
                <a:gd name="connsiteY0" fmla="*/ 594929 h 904418"/>
                <a:gd name="connsiteX1" fmla="*/ 386862 w 1638887"/>
                <a:gd name="connsiteY1" fmla="*/ 165864 h 904418"/>
                <a:gd name="connsiteX2" fmla="*/ 1237957 w 1638887"/>
                <a:gd name="connsiteY2" fmla="*/ 46289 h 904418"/>
                <a:gd name="connsiteX3" fmla="*/ 1638887 w 1638887"/>
                <a:gd name="connsiteY3" fmla="*/ 904418 h 904418"/>
              </a:gdLst>
              <a:ahLst/>
              <a:cxnLst>
                <a:cxn ang="0">
                  <a:pos x="connsiteX0" y="connsiteY0"/>
                </a:cxn>
                <a:cxn ang="0">
                  <a:pos x="connsiteX1" y="connsiteY1"/>
                </a:cxn>
                <a:cxn ang="0">
                  <a:pos x="connsiteX2" y="connsiteY2"/>
                </a:cxn>
                <a:cxn ang="0">
                  <a:pos x="connsiteX3" y="connsiteY3"/>
                </a:cxn>
              </a:cxnLst>
              <a:rect l="l" t="t" r="r" b="b"/>
              <a:pathLst>
                <a:path w="1638887" h="904418">
                  <a:moveTo>
                    <a:pt x="0" y="594929"/>
                  </a:moveTo>
                  <a:cubicBezTo>
                    <a:pt x="90268" y="426116"/>
                    <a:pt x="180536" y="257304"/>
                    <a:pt x="386862" y="165864"/>
                  </a:cubicBezTo>
                  <a:cubicBezTo>
                    <a:pt x="593188" y="74424"/>
                    <a:pt x="1029286" y="-76803"/>
                    <a:pt x="1237957" y="46289"/>
                  </a:cubicBezTo>
                  <a:cubicBezTo>
                    <a:pt x="1446628" y="169381"/>
                    <a:pt x="1542757" y="536899"/>
                    <a:pt x="1638887" y="904418"/>
                  </a:cubicBezTo>
                </a:path>
              </a:pathLst>
            </a:custGeom>
            <a:noFill/>
            <a:ln w="3175">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Freeform 74"/>
            <p:cNvSpPr/>
            <p:nvPr/>
          </p:nvSpPr>
          <p:spPr>
            <a:xfrm flipH="1">
              <a:off x="4677619" y="2810928"/>
              <a:ext cx="1645920" cy="1360143"/>
            </a:xfrm>
            <a:custGeom>
              <a:avLst/>
              <a:gdLst>
                <a:gd name="connsiteX0" fmla="*/ 0 w 1645920"/>
                <a:gd name="connsiteY0" fmla="*/ 487946 h 1360143"/>
                <a:gd name="connsiteX1" fmla="*/ 422030 w 1645920"/>
                <a:gd name="connsiteY1" fmla="*/ 122186 h 1360143"/>
                <a:gd name="connsiteX2" fmla="*/ 1244990 w 1645920"/>
                <a:gd name="connsiteY2" fmla="*/ 101084 h 1360143"/>
                <a:gd name="connsiteX3" fmla="*/ 1645920 w 1645920"/>
                <a:gd name="connsiteY3" fmla="*/ 1360143 h 1360143"/>
              </a:gdLst>
              <a:ahLst/>
              <a:cxnLst>
                <a:cxn ang="0">
                  <a:pos x="connsiteX0" y="connsiteY0"/>
                </a:cxn>
                <a:cxn ang="0">
                  <a:pos x="connsiteX1" y="connsiteY1"/>
                </a:cxn>
                <a:cxn ang="0">
                  <a:pos x="connsiteX2" y="connsiteY2"/>
                </a:cxn>
                <a:cxn ang="0">
                  <a:pos x="connsiteX3" y="connsiteY3"/>
                </a:cxn>
              </a:cxnLst>
              <a:rect l="l" t="t" r="r" b="b"/>
              <a:pathLst>
                <a:path w="1645920" h="1360143">
                  <a:moveTo>
                    <a:pt x="0" y="487946"/>
                  </a:moveTo>
                  <a:cubicBezTo>
                    <a:pt x="107266" y="337304"/>
                    <a:pt x="214532" y="186663"/>
                    <a:pt x="422030" y="122186"/>
                  </a:cubicBezTo>
                  <a:cubicBezTo>
                    <a:pt x="629528" y="57709"/>
                    <a:pt x="1041008" y="-105242"/>
                    <a:pt x="1244990" y="101084"/>
                  </a:cubicBezTo>
                  <a:cubicBezTo>
                    <a:pt x="1448972" y="307410"/>
                    <a:pt x="1547446" y="833776"/>
                    <a:pt x="1645920" y="1360143"/>
                  </a:cubicBezTo>
                </a:path>
              </a:pathLst>
            </a:custGeom>
            <a:noFill/>
            <a:ln w="3175">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 name="Freeform 75"/>
            <p:cNvSpPr/>
            <p:nvPr/>
          </p:nvSpPr>
          <p:spPr>
            <a:xfrm flipH="1">
              <a:off x="4684652" y="3038622"/>
              <a:ext cx="1638887" cy="260252"/>
            </a:xfrm>
            <a:custGeom>
              <a:avLst/>
              <a:gdLst>
                <a:gd name="connsiteX0" fmla="*/ 0 w 1638887"/>
                <a:gd name="connsiteY0" fmla="*/ 260252 h 260252"/>
                <a:gd name="connsiteX1" fmla="*/ 400930 w 1638887"/>
                <a:gd name="connsiteY1" fmla="*/ 196947 h 260252"/>
                <a:gd name="connsiteX2" fmla="*/ 1237957 w 1638887"/>
                <a:gd name="connsiteY2" fmla="*/ 182880 h 260252"/>
                <a:gd name="connsiteX3" fmla="*/ 1638887 w 1638887"/>
                <a:gd name="connsiteY3" fmla="*/ 0 h 260252"/>
              </a:gdLst>
              <a:ahLst/>
              <a:cxnLst>
                <a:cxn ang="0">
                  <a:pos x="connsiteX0" y="connsiteY0"/>
                </a:cxn>
                <a:cxn ang="0">
                  <a:pos x="connsiteX1" y="connsiteY1"/>
                </a:cxn>
                <a:cxn ang="0">
                  <a:pos x="connsiteX2" y="connsiteY2"/>
                </a:cxn>
                <a:cxn ang="0">
                  <a:pos x="connsiteX3" y="connsiteY3"/>
                </a:cxn>
              </a:cxnLst>
              <a:rect l="l" t="t" r="r" b="b"/>
              <a:pathLst>
                <a:path w="1638887" h="260252">
                  <a:moveTo>
                    <a:pt x="0" y="260252"/>
                  </a:moveTo>
                  <a:cubicBezTo>
                    <a:pt x="97302" y="235047"/>
                    <a:pt x="194604" y="209842"/>
                    <a:pt x="400930" y="196947"/>
                  </a:cubicBezTo>
                  <a:cubicBezTo>
                    <a:pt x="607256" y="184052"/>
                    <a:pt x="1031631" y="215704"/>
                    <a:pt x="1237957" y="182880"/>
                  </a:cubicBezTo>
                  <a:cubicBezTo>
                    <a:pt x="1444283" y="150056"/>
                    <a:pt x="1541585" y="75028"/>
                    <a:pt x="1638887" y="0"/>
                  </a:cubicBezTo>
                </a:path>
              </a:pathLst>
            </a:custGeom>
            <a:noFill/>
            <a:ln w="3175">
              <a:solidFill>
                <a:srgbClr val="ADDE61"/>
              </a:solidFill>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7" name="Freeform 76"/>
            <p:cNvSpPr/>
            <p:nvPr/>
          </p:nvSpPr>
          <p:spPr>
            <a:xfrm flipH="1">
              <a:off x="4684652" y="3299393"/>
              <a:ext cx="1638887" cy="301936"/>
            </a:xfrm>
            <a:custGeom>
              <a:avLst/>
              <a:gdLst>
                <a:gd name="connsiteX0" fmla="*/ 0 w 1638887"/>
                <a:gd name="connsiteY0" fmla="*/ 13549 h 301936"/>
                <a:gd name="connsiteX1" fmla="*/ 407964 w 1638887"/>
                <a:gd name="connsiteY1" fmla="*/ 20582 h 301936"/>
                <a:gd name="connsiteX2" fmla="*/ 1230924 w 1638887"/>
                <a:gd name="connsiteY2" fmla="*/ 20582 h 301936"/>
                <a:gd name="connsiteX3" fmla="*/ 1638887 w 1638887"/>
                <a:gd name="connsiteY3" fmla="*/ 301936 h 301936"/>
              </a:gdLst>
              <a:ahLst/>
              <a:cxnLst>
                <a:cxn ang="0">
                  <a:pos x="connsiteX0" y="connsiteY0"/>
                </a:cxn>
                <a:cxn ang="0">
                  <a:pos x="connsiteX1" y="connsiteY1"/>
                </a:cxn>
                <a:cxn ang="0">
                  <a:pos x="connsiteX2" y="connsiteY2"/>
                </a:cxn>
                <a:cxn ang="0">
                  <a:pos x="connsiteX3" y="connsiteY3"/>
                </a:cxn>
              </a:cxnLst>
              <a:rect l="l" t="t" r="r" b="b"/>
              <a:pathLst>
                <a:path w="1638887" h="301936">
                  <a:moveTo>
                    <a:pt x="0" y="13549"/>
                  </a:moveTo>
                  <a:lnTo>
                    <a:pt x="407964" y="20582"/>
                  </a:lnTo>
                  <a:cubicBezTo>
                    <a:pt x="613118" y="21754"/>
                    <a:pt x="1025770" y="-26310"/>
                    <a:pt x="1230924" y="20582"/>
                  </a:cubicBezTo>
                  <a:cubicBezTo>
                    <a:pt x="1436078" y="67474"/>
                    <a:pt x="1537482" y="184705"/>
                    <a:pt x="1638887" y="301936"/>
                  </a:cubicBezTo>
                </a:path>
              </a:pathLst>
            </a:custGeom>
            <a:noFill/>
            <a:ln w="3175">
              <a:solidFill>
                <a:srgbClr val="ADDE61"/>
              </a:solidFill>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Freeform 77"/>
            <p:cNvSpPr/>
            <p:nvPr/>
          </p:nvSpPr>
          <p:spPr>
            <a:xfrm flipH="1">
              <a:off x="4684652" y="3319975"/>
              <a:ext cx="1638887" cy="844062"/>
            </a:xfrm>
            <a:custGeom>
              <a:avLst/>
              <a:gdLst>
                <a:gd name="connsiteX0" fmla="*/ 0 w 1638887"/>
                <a:gd name="connsiteY0" fmla="*/ 0 h 844062"/>
                <a:gd name="connsiteX1" fmla="*/ 400930 w 1638887"/>
                <a:gd name="connsiteY1" fmla="*/ 70339 h 844062"/>
                <a:gd name="connsiteX2" fmla="*/ 1237957 w 1638887"/>
                <a:gd name="connsiteY2" fmla="*/ 126610 h 844062"/>
                <a:gd name="connsiteX3" fmla="*/ 1638887 w 1638887"/>
                <a:gd name="connsiteY3" fmla="*/ 844062 h 844062"/>
              </a:gdLst>
              <a:ahLst/>
              <a:cxnLst>
                <a:cxn ang="0">
                  <a:pos x="connsiteX0" y="connsiteY0"/>
                </a:cxn>
                <a:cxn ang="0">
                  <a:pos x="connsiteX1" y="connsiteY1"/>
                </a:cxn>
                <a:cxn ang="0">
                  <a:pos x="connsiteX2" y="connsiteY2"/>
                </a:cxn>
                <a:cxn ang="0">
                  <a:pos x="connsiteX3" y="connsiteY3"/>
                </a:cxn>
              </a:cxnLst>
              <a:rect l="l" t="t" r="r" b="b"/>
              <a:pathLst>
                <a:path w="1638887" h="844062">
                  <a:moveTo>
                    <a:pt x="0" y="0"/>
                  </a:moveTo>
                  <a:cubicBezTo>
                    <a:pt x="97302" y="24618"/>
                    <a:pt x="194604" y="49237"/>
                    <a:pt x="400930" y="70339"/>
                  </a:cubicBezTo>
                  <a:cubicBezTo>
                    <a:pt x="607256" y="91441"/>
                    <a:pt x="1031631" y="-2344"/>
                    <a:pt x="1237957" y="126610"/>
                  </a:cubicBezTo>
                  <a:cubicBezTo>
                    <a:pt x="1444283" y="255564"/>
                    <a:pt x="1541585" y="549813"/>
                    <a:pt x="1638887" y="844062"/>
                  </a:cubicBezTo>
                </a:path>
              </a:pathLst>
            </a:custGeom>
            <a:noFill/>
            <a:ln w="3175">
              <a:solidFill>
                <a:srgbClr val="ADDE61"/>
              </a:solidFill>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9" name="Freeform 78"/>
            <p:cNvSpPr/>
            <p:nvPr/>
          </p:nvSpPr>
          <p:spPr>
            <a:xfrm flipH="1">
              <a:off x="4677619" y="3305908"/>
              <a:ext cx="1645920" cy="884608"/>
            </a:xfrm>
            <a:custGeom>
              <a:avLst/>
              <a:gdLst>
                <a:gd name="connsiteX0" fmla="*/ 0 w 1645920"/>
                <a:gd name="connsiteY0" fmla="*/ 0 h 884608"/>
                <a:gd name="connsiteX1" fmla="*/ 414997 w 1645920"/>
                <a:gd name="connsiteY1" fmla="*/ 787790 h 884608"/>
                <a:gd name="connsiteX2" fmla="*/ 1645920 w 1645920"/>
                <a:gd name="connsiteY2" fmla="*/ 844061 h 884608"/>
              </a:gdLst>
              <a:ahLst/>
              <a:cxnLst>
                <a:cxn ang="0">
                  <a:pos x="connsiteX0" y="connsiteY0"/>
                </a:cxn>
                <a:cxn ang="0">
                  <a:pos x="connsiteX1" y="connsiteY1"/>
                </a:cxn>
                <a:cxn ang="0">
                  <a:pos x="connsiteX2" y="connsiteY2"/>
                </a:cxn>
              </a:cxnLst>
              <a:rect l="l" t="t" r="r" b="b"/>
              <a:pathLst>
                <a:path w="1645920" h="884608">
                  <a:moveTo>
                    <a:pt x="0" y="0"/>
                  </a:moveTo>
                  <a:cubicBezTo>
                    <a:pt x="70338" y="323556"/>
                    <a:pt x="140677" y="647113"/>
                    <a:pt x="414997" y="787790"/>
                  </a:cubicBezTo>
                  <a:cubicBezTo>
                    <a:pt x="689317" y="928467"/>
                    <a:pt x="1167618" y="886264"/>
                    <a:pt x="1645920" y="844061"/>
                  </a:cubicBezTo>
                </a:path>
              </a:pathLst>
            </a:custGeom>
            <a:noFill/>
            <a:ln w="3175">
              <a:solidFill>
                <a:srgbClr val="A9B1C1"/>
              </a:solidFill>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 name="Freeform 79"/>
            <p:cNvSpPr/>
            <p:nvPr/>
          </p:nvSpPr>
          <p:spPr>
            <a:xfrm flipH="1">
              <a:off x="4677619" y="3305908"/>
              <a:ext cx="1638886" cy="752101"/>
            </a:xfrm>
            <a:custGeom>
              <a:avLst/>
              <a:gdLst>
                <a:gd name="connsiteX0" fmla="*/ 0 w 1638886"/>
                <a:gd name="connsiteY0" fmla="*/ 0 h 752101"/>
                <a:gd name="connsiteX1" fmla="*/ 414997 w 1638886"/>
                <a:gd name="connsiteY1" fmla="*/ 633046 h 752101"/>
                <a:gd name="connsiteX2" fmla="*/ 1237957 w 1638886"/>
                <a:gd name="connsiteY2" fmla="*/ 724486 h 752101"/>
                <a:gd name="connsiteX3" fmla="*/ 1638886 w 1638886"/>
                <a:gd name="connsiteY3" fmla="*/ 302455 h 752101"/>
              </a:gdLst>
              <a:ahLst/>
              <a:cxnLst>
                <a:cxn ang="0">
                  <a:pos x="connsiteX0" y="connsiteY0"/>
                </a:cxn>
                <a:cxn ang="0">
                  <a:pos x="connsiteX1" y="connsiteY1"/>
                </a:cxn>
                <a:cxn ang="0">
                  <a:pos x="connsiteX2" y="connsiteY2"/>
                </a:cxn>
                <a:cxn ang="0">
                  <a:pos x="connsiteX3" y="connsiteY3"/>
                </a:cxn>
              </a:cxnLst>
              <a:rect l="l" t="t" r="r" b="b"/>
              <a:pathLst>
                <a:path w="1638886" h="752101">
                  <a:moveTo>
                    <a:pt x="0" y="0"/>
                  </a:moveTo>
                  <a:cubicBezTo>
                    <a:pt x="104335" y="256149"/>
                    <a:pt x="208671" y="512298"/>
                    <a:pt x="414997" y="633046"/>
                  </a:cubicBezTo>
                  <a:cubicBezTo>
                    <a:pt x="621323" y="753794"/>
                    <a:pt x="1033976" y="779584"/>
                    <a:pt x="1237957" y="724486"/>
                  </a:cubicBezTo>
                  <a:cubicBezTo>
                    <a:pt x="1441938" y="669388"/>
                    <a:pt x="1540412" y="485921"/>
                    <a:pt x="1638886" y="302455"/>
                  </a:cubicBezTo>
                </a:path>
              </a:pathLst>
            </a:custGeom>
            <a:noFill/>
            <a:ln w="3175">
              <a:solidFill>
                <a:srgbClr val="A9B1C1"/>
              </a:solidFill>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1" name="Group 80"/>
            <p:cNvGrpSpPr/>
            <p:nvPr/>
          </p:nvGrpSpPr>
          <p:grpSpPr>
            <a:xfrm>
              <a:off x="7729208" y="2703962"/>
              <a:ext cx="863399" cy="781813"/>
              <a:chOff x="2418261" y="2703962"/>
              <a:chExt cx="863399" cy="781813"/>
            </a:xfrm>
          </p:grpSpPr>
          <p:sp>
            <p:nvSpPr>
              <p:cNvPr id="91" name="Rounded Rectangle 90"/>
              <p:cNvSpPr/>
              <p:nvPr/>
            </p:nvSpPr>
            <p:spPr>
              <a:xfrm>
                <a:off x="2418261" y="3134849"/>
                <a:ext cx="863399" cy="350926"/>
              </a:xfrm>
              <a:prstGeom prst="roundRect">
                <a:avLst>
                  <a:gd name="adj" fmla="val 12069"/>
                </a:avLst>
              </a:prstGeom>
              <a:solidFill>
                <a:schemeClr val="bg1"/>
              </a:solidFill>
              <a:ln w="1270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lv-LV" sz="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Institution</a:t>
                </a:r>
                <a:r>
                  <a:rPr lang="en-GB" sz="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GB" sz="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GB" sz="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IS</a:t>
                </a:r>
              </a:p>
            </p:txBody>
          </p:sp>
          <p:sp>
            <p:nvSpPr>
              <p:cNvPr id="92" name="TextBox 91"/>
              <p:cNvSpPr txBox="1"/>
              <p:nvPr/>
            </p:nvSpPr>
            <p:spPr>
              <a:xfrm>
                <a:off x="2453960" y="2703962"/>
                <a:ext cx="792000" cy="415498"/>
              </a:xfrm>
              <a:prstGeom prst="rect">
                <a:avLst/>
              </a:prstGeom>
              <a:noFill/>
            </p:spPr>
            <p:txBody>
              <a:bodyPr wrap="square" lIns="0" rIns="0" rtlCol="0">
                <a:spAutoFit/>
              </a:bodyPr>
              <a:lstStyle/>
              <a:p>
                <a:pPr algn="ctr"/>
                <a:r>
                  <a:rPr lang="en-GB" sz="1050" b="1" dirty="0" smtClean="0">
                    <a:latin typeface="Verdana" panose="020B0604030504040204" pitchFamily="34" charset="0"/>
                    <a:ea typeface="Verdana" panose="020B0604030504040204" pitchFamily="34" charset="0"/>
                    <a:cs typeface="Verdana" panose="020B0604030504040204" pitchFamily="34" charset="0"/>
                  </a:rPr>
                  <a:t>Channel owner</a:t>
                </a:r>
                <a:endParaRPr lang="en-GB" sz="1050" b="1" dirty="0">
                  <a:latin typeface="Verdana" panose="020B0604030504040204" pitchFamily="34" charset="0"/>
                  <a:ea typeface="Verdana" panose="020B0604030504040204" pitchFamily="34" charset="0"/>
                  <a:cs typeface="Verdana" panose="020B0604030504040204" pitchFamily="34" charset="0"/>
                </a:endParaRPr>
              </a:p>
            </p:txBody>
          </p:sp>
        </p:grpSp>
        <p:sp>
          <p:nvSpPr>
            <p:cNvPr id="82" name="TextBox 81"/>
            <p:cNvSpPr txBox="1"/>
            <p:nvPr/>
          </p:nvSpPr>
          <p:spPr>
            <a:xfrm>
              <a:off x="2453960" y="4451434"/>
              <a:ext cx="792000" cy="253916"/>
            </a:xfrm>
            <a:prstGeom prst="rect">
              <a:avLst/>
            </a:prstGeom>
            <a:noFill/>
          </p:spPr>
          <p:txBody>
            <a:bodyPr wrap="square" lIns="0" rIns="0" rtlCol="0">
              <a:spAutoFit/>
            </a:bodyPr>
            <a:lstStyle/>
            <a:p>
              <a:pPr algn="ctr"/>
              <a:r>
                <a:rPr lang="en-GB" sz="1050" b="1" dirty="0" smtClean="0">
                  <a:solidFill>
                    <a:srgbClr val="A9B1C1"/>
                  </a:solidFill>
                  <a:latin typeface="Verdana" panose="020B0604030504040204" pitchFamily="34" charset="0"/>
                  <a:ea typeface="Verdana" panose="020B0604030504040204" pitchFamily="34" charset="0"/>
                  <a:cs typeface="Verdana" panose="020B0604030504040204" pitchFamily="34" charset="0"/>
                </a:rPr>
                <a:t>Senders</a:t>
              </a:r>
              <a:endParaRPr lang="en-GB" sz="1050" b="1" dirty="0">
                <a:solidFill>
                  <a:srgbClr val="A9B1C1"/>
                </a:solidFill>
                <a:latin typeface="Verdana" panose="020B0604030504040204" pitchFamily="34" charset="0"/>
                <a:ea typeface="Verdana" panose="020B0604030504040204" pitchFamily="34" charset="0"/>
                <a:cs typeface="Verdana" panose="020B0604030504040204" pitchFamily="34" charset="0"/>
              </a:endParaRPr>
            </a:p>
          </p:txBody>
        </p:sp>
        <p:sp>
          <p:nvSpPr>
            <p:cNvPr id="83" name="TextBox 82"/>
            <p:cNvSpPr txBox="1"/>
            <p:nvPr/>
          </p:nvSpPr>
          <p:spPr>
            <a:xfrm>
              <a:off x="7764907" y="4451434"/>
              <a:ext cx="792000" cy="253916"/>
            </a:xfrm>
            <a:prstGeom prst="rect">
              <a:avLst/>
            </a:prstGeom>
            <a:noFill/>
          </p:spPr>
          <p:txBody>
            <a:bodyPr wrap="square" lIns="0" rIns="0" rtlCol="0">
              <a:spAutoFit/>
            </a:bodyPr>
            <a:lstStyle/>
            <a:p>
              <a:pPr algn="ctr"/>
              <a:r>
                <a:rPr lang="en-GB" sz="1050" b="1" dirty="0" smtClean="0">
                  <a:solidFill>
                    <a:srgbClr val="A9B1C1"/>
                  </a:solidFill>
                  <a:latin typeface="Verdana" panose="020B0604030504040204" pitchFamily="34" charset="0"/>
                  <a:ea typeface="Verdana" panose="020B0604030504040204" pitchFamily="34" charset="0"/>
                  <a:cs typeface="Verdana" panose="020B0604030504040204" pitchFamily="34" charset="0"/>
                </a:rPr>
                <a:t>Receiver</a:t>
              </a:r>
              <a:endParaRPr lang="en-GB" sz="1050" b="1" dirty="0">
                <a:solidFill>
                  <a:srgbClr val="A9B1C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84" name="Straight Arrow Connector 83"/>
            <p:cNvCxnSpPr/>
            <p:nvPr/>
          </p:nvCxnSpPr>
          <p:spPr>
            <a:xfrm>
              <a:off x="3621440" y="4857750"/>
              <a:ext cx="3769200" cy="0"/>
            </a:xfrm>
            <a:prstGeom prst="straightConnector1">
              <a:avLst/>
            </a:prstGeom>
            <a:ln w="12700">
              <a:solidFill>
                <a:srgbClr val="A9B1C1"/>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921491" y="4603834"/>
              <a:ext cx="1169099" cy="253916"/>
            </a:xfrm>
            <a:prstGeom prst="rect">
              <a:avLst/>
            </a:prstGeom>
            <a:noFill/>
          </p:spPr>
          <p:txBody>
            <a:bodyPr wrap="square" lIns="0" rIns="0" rtlCol="0">
              <a:spAutoFit/>
            </a:bodyPr>
            <a:lstStyle/>
            <a:p>
              <a:pPr algn="ctr"/>
              <a:r>
                <a:rPr lang="en-GB" sz="1000" dirty="0" smtClean="0">
                  <a:latin typeface="Verdana" panose="020B0604030504040204" pitchFamily="34" charset="0"/>
                  <a:ea typeface="Verdana" panose="020B0604030504040204" pitchFamily="34" charset="0"/>
                  <a:cs typeface="Verdana" panose="020B0604030504040204" pitchFamily="34" charset="0"/>
                </a:rPr>
                <a:t>Data flow</a:t>
              </a:r>
              <a:endParaRPr lang="en-GB" sz="1000" dirty="0">
                <a:latin typeface="Verdana" panose="020B0604030504040204" pitchFamily="34" charset="0"/>
                <a:ea typeface="Verdana" panose="020B0604030504040204" pitchFamily="34" charset="0"/>
                <a:cs typeface="Verdana" panose="020B0604030504040204" pitchFamily="34" charset="0"/>
              </a:endParaRPr>
            </a:p>
          </p:txBody>
        </p:sp>
        <p:grpSp>
          <p:nvGrpSpPr>
            <p:cNvPr id="86" name="Group 85"/>
            <p:cNvGrpSpPr/>
            <p:nvPr/>
          </p:nvGrpSpPr>
          <p:grpSpPr>
            <a:xfrm>
              <a:off x="3281660" y="2487149"/>
              <a:ext cx="540000" cy="1646326"/>
              <a:chOff x="7189208" y="2487149"/>
              <a:chExt cx="540000" cy="1646326"/>
            </a:xfrm>
          </p:grpSpPr>
          <p:cxnSp>
            <p:nvCxnSpPr>
              <p:cNvPr id="87" name="Straight Arrow Connector 86"/>
              <p:cNvCxnSpPr/>
              <p:nvPr/>
            </p:nvCxnSpPr>
            <p:spPr>
              <a:xfrm>
                <a:off x="7189208" y="2487149"/>
                <a:ext cx="540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7189208" y="3035924"/>
                <a:ext cx="540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7189208" y="3584699"/>
                <a:ext cx="540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7189208" y="4133475"/>
                <a:ext cx="540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102" name="Title 1"/>
          <p:cNvSpPr txBox="1">
            <a:spLocks/>
          </p:cNvSpPr>
          <p:nvPr/>
        </p:nvSpPr>
        <p:spPr>
          <a:xfrm>
            <a:off x="2286000" y="209550"/>
            <a:ext cx="6934200" cy="777482"/>
          </a:xfrm>
          <a:prstGeom prst="rect">
            <a:avLst/>
          </a:prstGeom>
        </p:spPr>
        <p:txBody>
          <a:bodyPr vert="horz" lIns="91440" tIns="45720" rIns="91440" bIns="45720" rtlCol="0" anchor="t">
            <a:noAutofit/>
          </a:bodyPr>
          <a:lstStyle>
            <a:lvl1pPr algn="l" defTabSz="914400" rtl="0" eaLnBrk="1" latinLnBrk="0" hangingPunct="1">
              <a:spcBef>
                <a:spcPct val="0"/>
              </a:spcBef>
              <a:buNone/>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GB" sz="2400" dirty="0" smtClean="0"/>
              <a:t>DDN channel types </a:t>
            </a:r>
          </a:p>
          <a:p>
            <a:r>
              <a:rPr lang="en-GB" sz="2400" dirty="0" smtClean="0"/>
              <a:t>Type 2: several senders, one receiver</a:t>
            </a:r>
            <a:endParaRPr lang="en-GB" sz="2400" dirty="0"/>
          </a:p>
        </p:txBody>
      </p:sp>
      <p:sp>
        <p:nvSpPr>
          <p:cNvPr id="104" name="Content Placeholder 2"/>
          <p:cNvSpPr txBox="1">
            <a:spLocks/>
          </p:cNvSpPr>
          <p:nvPr/>
        </p:nvSpPr>
        <p:spPr>
          <a:xfrm>
            <a:off x="2286000" y="1123950"/>
            <a:ext cx="6096000" cy="628340"/>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GB" sz="1200" dirty="0" smtClean="0">
                <a:latin typeface="Verdana" pitchFamily="34" charset="0"/>
                <a:ea typeface="Verdana" pitchFamily="34" charset="0"/>
                <a:cs typeface="Verdana" pitchFamily="34" charset="0"/>
              </a:rPr>
              <a:t>The messages on the Data Collection Network (DCN) network are sent by several senders that are participants of the channel to one receiver that is the owner of the channel </a:t>
            </a:r>
          </a:p>
        </p:txBody>
      </p:sp>
    </p:spTree>
    <p:extLst>
      <p:ext uri="{BB962C8B-B14F-4D97-AF65-F5344CB8AC3E}">
        <p14:creationId xmlns:p14="http://schemas.microsoft.com/office/powerpoint/2010/main" val="468769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p:cNvSpPr>
            <a:spLocks noGrp="1"/>
          </p:cNvSpPr>
          <p:nvPr>
            <p:ph type="title"/>
          </p:nvPr>
        </p:nvSpPr>
        <p:spPr>
          <a:xfrm>
            <a:off x="1981200" y="285750"/>
            <a:ext cx="6705600" cy="800099"/>
          </a:xfrm>
        </p:spPr>
        <p:txBody>
          <a:bodyPr>
            <a:noAutofit/>
          </a:bodyPr>
          <a:lstStyle/>
          <a:p>
            <a:r>
              <a:rPr lang="en-GB" sz="2400" dirty="0" smtClean="0"/>
              <a:t>Benefits from using the data distribution and collection networks</a:t>
            </a:r>
            <a:endParaRPr lang="en-GB" sz="2400" dirty="0">
              <a:solidFill>
                <a:srgbClr val="FF0000"/>
              </a:solidFill>
            </a:endParaRPr>
          </a:p>
        </p:txBody>
      </p:sp>
      <p:sp>
        <p:nvSpPr>
          <p:cNvPr id="18" name="Content Placeholder 2"/>
          <p:cNvSpPr txBox="1">
            <a:spLocks/>
          </p:cNvSpPr>
          <p:nvPr/>
        </p:nvSpPr>
        <p:spPr>
          <a:xfrm>
            <a:off x="3048000" y="2720038"/>
            <a:ext cx="1536539" cy="61910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400" dirty="0" smtClean="0">
                <a:latin typeface="Verdana" panose="020B0604030504040204" pitchFamily="34" charset="0"/>
                <a:ea typeface="Verdana" panose="020B0604030504040204" pitchFamily="34" charset="0"/>
                <a:cs typeface="Verdana" panose="020B0604030504040204" pitchFamily="34" charset="0"/>
              </a:rPr>
              <a:t>Sending and receiving large files</a:t>
            </a:r>
            <a:endParaRPr lang="en-GB" sz="1400" dirty="0">
              <a:latin typeface="Verdana" panose="020B0604030504040204" pitchFamily="34" charset="0"/>
              <a:ea typeface="Verdana" panose="020B0604030504040204" pitchFamily="34" charset="0"/>
              <a:cs typeface="Verdana" panose="020B0604030504040204" pitchFamily="34" charset="0"/>
            </a:endParaRPr>
          </a:p>
        </p:txBody>
      </p:sp>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5994" y="1920297"/>
            <a:ext cx="520552" cy="471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0" name="Group 19"/>
          <p:cNvGrpSpPr/>
          <p:nvPr/>
        </p:nvGrpSpPr>
        <p:grpSpPr>
          <a:xfrm>
            <a:off x="7467600" y="1728154"/>
            <a:ext cx="767396" cy="767396"/>
            <a:chOff x="5247148" y="2647950"/>
            <a:chExt cx="767396" cy="767396"/>
          </a:xfrm>
        </p:grpSpPr>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846" y="2746648"/>
              <a:ext cx="684000" cy="570000"/>
            </a:xfrm>
            <a:prstGeom prst="rect">
              <a:avLst/>
            </a:prstGeom>
          </p:spPr>
        </p:pic>
        <p:sp>
          <p:nvSpPr>
            <p:cNvPr id="22" name="Oval 21"/>
            <p:cNvSpPr/>
            <p:nvPr/>
          </p:nvSpPr>
          <p:spPr>
            <a:xfrm>
              <a:off x="5247148" y="2647950"/>
              <a:ext cx="767396" cy="767396"/>
            </a:xfrm>
            <a:prstGeom prst="ellipse">
              <a:avLst/>
            </a:prstGeom>
            <a:no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sp>
        <p:nvSpPr>
          <p:cNvPr id="24" name="Oval 23"/>
          <p:cNvSpPr/>
          <p:nvPr/>
        </p:nvSpPr>
        <p:spPr>
          <a:xfrm>
            <a:off x="3432572" y="1733550"/>
            <a:ext cx="767396" cy="767396"/>
          </a:xfrm>
          <a:prstGeom prst="ellipse">
            <a:avLst/>
          </a:prstGeom>
          <a:no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26" name="Oval 25"/>
          <p:cNvSpPr/>
          <p:nvPr/>
        </p:nvSpPr>
        <p:spPr>
          <a:xfrm>
            <a:off x="5381528" y="1725029"/>
            <a:ext cx="767396" cy="767396"/>
          </a:xfrm>
          <a:prstGeom prst="ellipse">
            <a:avLst/>
          </a:prstGeom>
          <a:no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27" name="Content Placeholder 2"/>
          <p:cNvSpPr txBox="1">
            <a:spLocks/>
          </p:cNvSpPr>
          <p:nvPr/>
        </p:nvSpPr>
        <p:spPr>
          <a:xfrm>
            <a:off x="4961968" y="2714642"/>
            <a:ext cx="1743632" cy="61910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400" dirty="0" smtClean="0">
                <a:latin typeface="Verdana" panose="020B0604030504040204" pitchFamily="34" charset="0"/>
                <a:ea typeface="Verdana" panose="020B0604030504040204" pitchFamily="34" charset="0"/>
                <a:cs typeface="Verdana" panose="020B0604030504040204" pitchFamily="34" charset="0"/>
              </a:rPr>
              <a:t>The institution can manage data receivers and distributors itself</a:t>
            </a:r>
            <a:endParaRPr lang="en-GB" sz="1400" dirty="0">
              <a:latin typeface="Verdana" panose="020B0604030504040204" pitchFamily="34" charset="0"/>
              <a:ea typeface="Verdana" panose="020B0604030504040204" pitchFamily="34" charset="0"/>
              <a:cs typeface="Verdana" panose="020B0604030504040204" pitchFamily="34" charset="0"/>
            </a:endParaRPr>
          </a:p>
        </p:txBody>
      </p:sp>
      <p:sp>
        <p:nvSpPr>
          <p:cNvPr id="28" name="Content Placeholder 2"/>
          <p:cNvSpPr txBox="1">
            <a:spLocks/>
          </p:cNvSpPr>
          <p:nvPr/>
        </p:nvSpPr>
        <p:spPr>
          <a:xfrm>
            <a:off x="6858000" y="2679440"/>
            <a:ext cx="2057400" cy="61910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400" dirty="0" smtClean="0">
                <a:latin typeface="Verdana" panose="020B0604030504040204" pitchFamily="34" charset="0"/>
                <a:ea typeface="Verdana" panose="020B0604030504040204" pitchFamily="34" charset="0"/>
                <a:cs typeface="Verdana" panose="020B0604030504040204" pitchFamily="34" charset="0"/>
              </a:rPr>
              <a:t>With DDN XSL transformations</a:t>
            </a:r>
            <a:r>
              <a:rPr lang="lv-LV" sz="1400" dirty="0" smtClean="0">
                <a:latin typeface="Verdana" panose="020B0604030504040204" pitchFamily="34" charset="0"/>
                <a:ea typeface="Verdana" panose="020B0604030504040204" pitchFamily="34" charset="0"/>
                <a:cs typeface="Verdana" panose="020B0604030504040204" pitchFamily="34" charset="0"/>
              </a:rPr>
              <a:t>,</a:t>
            </a:r>
            <a:r>
              <a:rPr lang="en-GB" sz="1400" dirty="0" smtClean="0">
                <a:latin typeface="Verdana" panose="020B0604030504040204" pitchFamily="34" charset="0"/>
                <a:ea typeface="Verdana" panose="020B0604030504040204" pitchFamily="34" charset="0"/>
                <a:cs typeface="Verdana" panose="020B0604030504040204" pitchFamily="34" charset="0"/>
              </a:rPr>
              <a:t> the data to be sent can be split according to the receiver</a:t>
            </a:r>
          </a:p>
        </p:txBody>
      </p:sp>
      <p:pic>
        <p:nvPicPr>
          <p:cNvPr id="30" name="Picture 4" descr="C:\Users\Linda\Desktop\VRAA_transformacija.png"/>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5334000" y="1752497"/>
            <a:ext cx="862451" cy="718709"/>
          </a:xfrm>
          <a:prstGeom prst="rect">
            <a:avLst/>
          </a:prstGeom>
          <a:noFill/>
        </p:spPr>
      </p:pic>
      <p:sp>
        <p:nvSpPr>
          <p:cNvPr id="13" name="Slide Number Placeholder 5"/>
          <p:cNvSpPr>
            <a:spLocks noGrp="1"/>
          </p:cNvSpPr>
          <p:nvPr>
            <p:ph type="sldNum" sz="quarter" idx="13"/>
          </p:nvPr>
        </p:nvSpPr>
        <p:spPr bwMode="auto">
          <a:xfrm>
            <a:off x="8534400" y="47434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A35EBBE-1F32-4234-95E9-4D264E1965CC}" type="slidenum">
              <a:rPr lang="en-US" altLang="en-US" smtClean="0"/>
              <a:pPr/>
              <a:t>17</a:t>
            </a:fld>
            <a:endParaRPr lang="en-US" altLang="en-US" dirty="0" smtClean="0"/>
          </a:p>
        </p:txBody>
      </p:sp>
      <p:sp>
        <p:nvSpPr>
          <p:cNvPr id="14" name="Content Placeholder 2"/>
          <p:cNvSpPr txBox="1">
            <a:spLocks/>
          </p:cNvSpPr>
          <p:nvPr/>
        </p:nvSpPr>
        <p:spPr>
          <a:xfrm>
            <a:off x="1066801" y="2714642"/>
            <a:ext cx="1600200" cy="61910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400" dirty="0" smtClean="0">
                <a:latin typeface="Verdana" panose="020B0604030504040204" pitchFamily="34" charset="0"/>
                <a:ea typeface="Verdana" panose="020B0604030504040204" pitchFamily="34" charset="0"/>
                <a:cs typeface="Verdana" panose="020B0604030504040204" pitchFamily="34" charset="0"/>
              </a:rPr>
              <a:t>Data distribution standardisation</a:t>
            </a:r>
            <a:endParaRPr lang="en-GB" sz="1400" dirty="0">
              <a:latin typeface="Verdana" panose="020B0604030504040204" pitchFamily="34" charset="0"/>
              <a:ea typeface="Verdana" panose="020B0604030504040204" pitchFamily="34" charset="0"/>
              <a:cs typeface="Verdana" panose="020B0604030504040204" pitchFamily="34" charset="0"/>
            </a:endParaRPr>
          </a:p>
        </p:txBody>
      </p:sp>
      <p:sp>
        <p:nvSpPr>
          <p:cNvPr id="15" name="Oval 14"/>
          <p:cNvSpPr/>
          <p:nvPr/>
        </p:nvSpPr>
        <p:spPr>
          <a:xfrm>
            <a:off x="1515032" y="1763356"/>
            <a:ext cx="767396" cy="767396"/>
          </a:xfrm>
          <a:prstGeom prst="ellipse">
            <a:avLst/>
          </a:prstGeom>
          <a:no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38730" y="1817248"/>
            <a:ext cx="720000" cy="600000"/>
          </a:xfrm>
          <a:prstGeom prst="rect">
            <a:avLst/>
          </a:prstGeom>
        </p:spPr>
      </p:pic>
    </p:spTree>
    <p:extLst>
      <p:ext uri="{BB962C8B-B14F-4D97-AF65-F5344CB8AC3E}">
        <p14:creationId xmlns:p14="http://schemas.microsoft.com/office/powerpoint/2010/main" val="3507418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590800" y="2981325"/>
            <a:ext cx="5943600" cy="1038225"/>
          </a:xfrm>
        </p:spPr>
        <p:txBody>
          <a:bodyPr>
            <a:normAutofit/>
          </a:bodyPr>
          <a:lstStyle/>
          <a:p>
            <a:r>
              <a:rPr lang="lv-LV" altLang="en-US" sz="2400" dirty="0" smtClean="0"/>
              <a:t>Document integration environment</a:t>
            </a:r>
          </a:p>
        </p:txBody>
      </p:sp>
      <p:sp>
        <p:nvSpPr>
          <p:cNvPr id="14342"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B66B3D4-3C80-4773-AD8A-D43C7F12A1EA}" type="slidenum">
              <a:rPr lang="en-US" altLang="en-US" smtClean="0"/>
              <a:pPr/>
              <a:t>18</a:t>
            </a:fld>
            <a:endParaRPr lang="en-GB" altLang="en-US" dirty="0" smtClean="0"/>
          </a:p>
        </p:txBody>
      </p:sp>
      <p:pic>
        <p:nvPicPr>
          <p:cNvPr id="6" name="Picture 5" descr="C:\Users\Linda\Desktop\VRAA_DIT.png"/>
          <p:cNvPicPr>
            <a:picLocks noChangeAspect="1" noChangeArrowheads="1"/>
          </p:cNvPicPr>
          <p:nvPr/>
        </p:nvPicPr>
        <p:blipFill>
          <a:blip r:embed="rId3" cstate="print"/>
          <a:srcRect/>
          <a:stretch>
            <a:fillRect/>
          </a:stretch>
        </p:blipFill>
        <p:spPr bwMode="auto">
          <a:xfrm>
            <a:off x="2590800" y="1885950"/>
            <a:ext cx="1296000" cy="1080000"/>
          </a:xfrm>
          <a:prstGeom prst="rect">
            <a:avLst/>
          </a:prstGeom>
          <a:noFill/>
        </p:spPr>
      </p:pic>
    </p:spTree>
    <p:extLst>
      <p:ext uri="{BB962C8B-B14F-4D97-AF65-F5344CB8AC3E}">
        <p14:creationId xmlns:p14="http://schemas.microsoft.com/office/powerpoint/2010/main" val="1220338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99553" y="878979"/>
            <a:ext cx="6692047" cy="1692771"/>
          </a:xfrm>
          <a:prstGeom prst="rect">
            <a:avLst/>
          </a:prstGeom>
        </p:spPr>
        <p:txBody>
          <a:bodyPr wrap="square">
            <a:spAutoFit/>
          </a:bodyPr>
          <a:lstStyle/>
          <a:p>
            <a:pPr algn="just"/>
            <a:r>
              <a:rPr lang="en-GB" sz="13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The purpose of the document integration environment (DIE) is to ensure </a:t>
            </a:r>
            <a:r>
              <a:rPr lang="en-GB" sz="13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standardised, safe, provable and automated</a:t>
            </a:r>
            <a:r>
              <a:rPr lang="en-GB" sz="13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 exchange of messages among the document management systems of state institutions. Already 53 institutions* have been registered in DIE so far.</a:t>
            </a:r>
          </a:p>
          <a:p>
            <a:pPr algn="just"/>
            <a:r>
              <a:rPr lang="en-GB" sz="13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DIE makes the exchange of such messages between institutions individually redundant and eases the tasks of officials performing document management.</a:t>
            </a:r>
          </a:p>
          <a:p>
            <a:pPr algn="just"/>
            <a:endParaRPr lang="en-GB" sz="13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26" name="TextBox 25"/>
          <p:cNvSpPr txBox="1"/>
          <p:nvPr/>
        </p:nvSpPr>
        <p:spPr>
          <a:xfrm>
            <a:off x="3263046" y="2357844"/>
            <a:ext cx="1422184" cy="307777"/>
          </a:xfrm>
          <a:prstGeom prst="rect">
            <a:avLst/>
          </a:prstGeom>
          <a:noFill/>
        </p:spPr>
        <p:txBody>
          <a:bodyPr wrap="none" rtlCol="0">
            <a:spAutoFit/>
          </a:bodyPr>
          <a:lstStyle/>
          <a:p>
            <a:r>
              <a:rPr lang="en-GB" sz="1400" b="1" dirty="0" smtClean="0">
                <a:solidFill>
                  <a:srgbClr val="3E5E9F"/>
                </a:solidFill>
                <a:latin typeface="Verdana" pitchFamily="34" charset="0"/>
              </a:rPr>
              <a:t>Without DIE</a:t>
            </a:r>
            <a:endParaRPr lang="en-GB" sz="1400" b="1" dirty="0">
              <a:solidFill>
                <a:srgbClr val="3E5E9F"/>
              </a:solidFill>
              <a:latin typeface="Verdana" pitchFamily="34" charset="0"/>
              <a:ea typeface="Verdana" pitchFamily="34" charset="0"/>
              <a:cs typeface="Verdana" pitchFamily="34" charset="0"/>
            </a:endParaRPr>
          </a:p>
        </p:txBody>
      </p:sp>
      <p:grpSp>
        <p:nvGrpSpPr>
          <p:cNvPr id="27" name="Group 26"/>
          <p:cNvGrpSpPr/>
          <p:nvPr/>
        </p:nvGrpSpPr>
        <p:grpSpPr>
          <a:xfrm>
            <a:off x="2893206" y="2776446"/>
            <a:ext cx="2128860" cy="1747669"/>
            <a:chOff x="2893206" y="1711481"/>
            <a:chExt cx="2128860" cy="1747669"/>
          </a:xfrm>
        </p:grpSpPr>
        <p:sp>
          <p:nvSpPr>
            <p:cNvPr id="28" name="Oval 27"/>
            <p:cNvSpPr/>
            <p:nvPr/>
          </p:nvSpPr>
          <p:spPr>
            <a:xfrm>
              <a:off x="3765300" y="1740750"/>
              <a:ext cx="396000" cy="396000"/>
            </a:xfrm>
            <a:prstGeom prst="ellipse">
              <a:avLst/>
            </a:prstGeom>
            <a:solidFill>
              <a:schemeClr val="bg1">
                <a:alpha val="78824"/>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29" name="Oval 28"/>
            <p:cNvSpPr/>
            <p:nvPr/>
          </p:nvSpPr>
          <p:spPr>
            <a:xfrm>
              <a:off x="2965200" y="2274150"/>
              <a:ext cx="396000" cy="396000"/>
            </a:xfrm>
            <a:prstGeom prst="ellipse">
              <a:avLst/>
            </a:prstGeom>
            <a:solidFill>
              <a:schemeClr val="bg1">
                <a:alpha val="78824"/>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30" name="Oval 29"/>
            <p:cNvSpPr/>
            <p:nvPr/>
          </p:nvSpPr>
          <p:spPr>
            <a:xfrm>
              <a:off x="4550400" y="2274150"/>
              <a:ext cx="396000" cy="396000"/>
            </a:xfrm>
            <a:prstGeom prst="ellipse">
              <a:avLst/>
            </a:prstGeom>
            <a:solidFill>
              <a:schemeClr val="bg1">
                <a:alpha val="78824"/>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31" name="Oval 30"/>
            <p:cNvSpPr/>
            <p:nvPr/>
          </p:nvSpPr>
          <p:spPr>
            <a:xfrm>
              <a:off x="3346200" y="3036150"/>
              <a:ext cx="396000" cy="396000"/>
            </a:xfrm>
            <a:prstGeom prst="ellipse">
              <a:avLst/>
            </a:prstGeom>
            <a:solidFill>
              <a:schemeClr val="bg1">
                <a:alpha val="78824"/>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32" name="Oval 31"/>
            <p:cNvSpPr/>
            <p:nvPr/>
          </p:nvSpPr>
          <p:spPr>
            <a:xfrm>
              <a:off x="4184400" y="3036150"/>
              <a:ext cx="396000" cy="396000"/>
            </a:xfrm>
            <a:prstGeom prst="ellipse">
              <a:avLst/>
            </a:prstGeom>
            <a:solidFill>
              <a:schemeClr val="bg1">
                <a:alpha val="78824"/>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pic>
          <p:nvPicPr>
            <p:cNvPr id="33" name="Picture 2" descr="C:\Users\Linda\Desktop\VRAA_ikonas_2610\VRAA_iestade.png"/>
            <p:cNvPicPr>
              <a:picLocks noChangeAspect="1" noChangeArrowheads="1"/>
            </p:cNvPicPr>
            <p:nvPr/>
          </p:nvPicPr>
          <p:blipFill>
            <a:blip r:embed="rId3" cstate="print"/>
            <a:srcRect/>
            <a:stretch>
              <a:fillRect/>
            </a:stretch>
          </p:blipFill>
          <p:spPr bwMode="auto">
            <a:xfrm>
              <a:off x="4116931" y="3009150"/>
              <a:ext cx="540000" cy="450000"/>
            </a:xfrm>
            <a:prstGeom prst="rect">
              <a:avLst/>
            </a:prstGeom>
            <a:noFill/>
            <a:ln>
              <a:noFill/>
            </a:ln>
          </p:spPr>
        </p:pic>
        <p:pic>
          <p:nvPicPr>
            <p:cNvPr id="34" name="Picture 2" descr="C:\Users\Linda\Desktop\VRAA_ikonas_2610\VRAA_iestade.png"/>
            <p:cNvPicPr>
              <a:picLocks noChangeAspect="1" noChangeArrowheads="1"/>
            </p:cNvPicPr>
            <p:nvPr/>
          </p:nvPicPr>
          <p:blipFill>
            <a:blip r:embed="rId3" cstate="print"/>
            <a:srcRect/>
            <a:stretch>
              <a:fillRect/>
            </a:stretch>
          </p:blipFill>
          <p:spPr bwMode="auto">
            <a:xfrm>
              <a:off x="4482066" y="2245141"/>
              <a:ext cx="540000" cy="450000"/>
            </a:xfrm>
            <a:prstGeom prst="rect">
              <a:avLst/>
            </a:prstGeom>
            <a:noFill/>
          </p:spPr>
        </p:pic>
        <p:pic>
          <p:nvPicPr>
            <p:cNvPr id="35" name="Picture 2" descr="C:\Users\Linda\Desktop\VRAA_ikonas_2610\VRAA_iestade.png"/>
            <p:cNvPicPr>
              <a:picLocks noChangeAspect="1" noChangeArrowheads="1"/>
            </p:cNvPicPr>
            <p:nvPr/>
          </p:nvPicPr>
          <p:blipFill>
            <a:blip r:embed="rId3" cstate="print"/>
            <a:srcRect/>
            <a:stretch>
              <a:fillRect/>
            </a:stretch>
          </p:blipFill>
          <p:spPr bwMode="auto">
            <a:xfrm>
              <a:off x="2893206" y="2245141"/>
              <a:ext cx="540000" cy="450000"/>
            </a:xfrm>
            <a:prstGeom prst="rect">
              <a:avLst/>
            </a:prstGeom>
            <a:noFill/>
          </p:spPr>
        </p:pic>
        <p:pic>
          <p:nvPicPr>
            <p:cNvPr id="36" name="Picture 2" descr="C:\Users\Linda\Desktop\VRAA_ikonas_2610\VRAA_iestade.png"/>
            <p:cNvPicPr>
              <a:picLocks noChangeAspect="1" noChangeArrowheads="1"/>
            </p:cNvPicPr>
            <p:nvPr/>
          </p:nvPicPr>
          <p:blipFill>
            <a:blip r:embed="rId3" cstate="print"/>
            <a:srcRect/>
            <a:stretch>
              <a:fillRect/>
            </a:stretch>
          </p:blipFill>
          <p:spPr bwMode="auto">
            <a:xfrm>
              <a:off x="3701617" y="1711481"/>
              <a:ext cx="540000" cy="450000"/>
            </a:xfrm>
            <a:prstGeom prst="rect">
              <a:avLst/>
            </a:prstGeom>
            <a:noFill/>
          </p:spPr>
        </p:pic>
        <p:pic>
          <p:nvPicPr>
            <p:cNvPr id="37" name="Picture 2" descr="C:\Users\Linda\Desktop\VRAA_ikonas_2610\VRAA_iestade.png"/>
            <p:cNvPicPr>
              <a:picLocks noChangeAspect="1" noChangeArrowheads="1"/>
            </p:cNvPicPr>
            <p:nvPr/>
          </p:nvPicPr>
          <p:blipFill>
            <a:blip r:embed="rId3" cstate="print"/>
            <a:srcRect/>
            <a:stretch>
              <a:fillRect/>
            </a:stretch>
          </p:blipFill>
          <p:spPr bwMode="auto">
            <a:xfrm>
              <a:off x="3277491" y="3009150"/>
              <a:ext cx="540000" cy="450000"/>
            </a:xfrm>
            <a:prstGeom prst="rect">
              <a:avLst/>
            </a:prstGeom>
            <a:noFill/>
          </p:spPr>
        </p:pic>
        <p:cxnSp>
          <p:nvCxnSpPr>
            <p:cNvPr id="38" name="Straight Arrow Connector 37"/>
            <p:cNvCxnSpPr/>
            <p:nvPr/>
          </p:nvCxnSpPr>
          <p:spPr>
            <a:xfrm>
              <a:off x="3422400" y="2472150"/>
              <a:ext cx="1080000" cy="0"/>
            </a:xfrm>
            <a:prstGeom prst="straightConnector1">
              <a:avLst/>
            </a:prstGeom>
            <a:ln w="12700">
              <a:solidFill>
                <a:srgbClr val="3E5E9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3783300" y="3234150"/>
              <a:ext cx="360000" cy="0"/>
            </a:xfrm>
            <a:prstGeom prst="straightConnector1">
              <a:avLst/>
            </a:prstGeom>
            <a:ln w="12700">
              <a:solidFill>
                <a:srgbClr val="3E5E9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3480000">
              <a:off x="3191320" y="2858630"/>
              <a:ext cx="360000" cy="0"/>
            </a:xfrm>
            <a:prstGeom prst="straightConnector1">
              <a:avLst/>
            </a:prstGeom>
            <a:ln w="12700">
              <a:solidFill>
                <a:srgbClr val="3E5E9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8120000">
              <a:off x="4404586" y="2883999"/>
              <a:ext cx="360000" cy="0"/>
            </a:xfrm>
            <a:prstGeom prst="straightConnector1">
              <a:avLst/>
            </a:prstGeom>
            <a:ln w="12700">
              <a:solidFill>
                <a:srgbClr val="3E5E9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2160000">
              <a:off x="4226223" y="2075151"/>
              <a:ext cx="360000" cy="0"/>
            </a:xfrm>
            <a:prstGeom prst="straightConnector1">
              <a:avLst/>
            </a:prstGeom>
            <a:ln w="12700">
              <a:solidFill>
                <a:srgbClr val="3E5E9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9440000">
              <a:off x="3315115" y="2107950"/>
              <a:ext cx="360000" cy="0"/>
            </a:xfrm>
            <a:prstGeom prst="straightConnector1">
              <a:avLst/>
            </a:prstGeom>
            <a:ln w="12700">
              <a:solidFill>
                <a:srgbClr val="3E5E9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4200000">
              <a:off x="3756578" y="2590722"/>
              <a:ext cx="828000" cy="0"/>
            </a:xfrm>
            <a:prstGeom prst="straightConnector1">
              <a:avLst/>
            </a:prstGeom>
            <a:ln w="12700">
              <a:solidFill>
                <a:srgbClr val="3E5E9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17400000">
              <a:off x="3324003" y="2586983"/>
              <a:ext cx="828000" cy="0"/>
            </a:xfrm>
            <a:prstGeom prst="straightConnector1">
              <a:avLst/>
            </a:prstGeom>
            <a:ln w="12700">
              <a:solidFill>
                <a:srgbClr val="3E5E9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1800000">
              <a:off x="3344688" y="2811150"/>
              <a:ext cx="900000" cy="0"/>
            </a:xfrm>
            <a:prstGeom prst="straightConnector1">
              <a:avLst/>
            </a:prstGeom>
            <a:ln w="12700">
              <a:solidFill>
                <a:srgbClr val="3E5E9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19800000">
              <a:off x="3649488" y="2803950"/>
              <a:ext cx="900000" cy="0"/>
            </a:xfrm>
            <a:prstGeom prst="straightConnector1">
              <a:avLst/>
            </a:prstGeom>
            <a:ln w="12700">
              <a:solidFill>
                <a:srgbClr val="3E5E9F"/>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5495043" y="2779643"/>
            <a:ext cx="2124957" cy="1744472"/>
            <a:chOff x="5950443" y="1714678"/>
            <a:chExt cx="2124957" cy="1744472"/>
          </a:xfrm>
        </p:grpSpPr>
        <p:sp>
          <p:nvSpPr>
            <p:cNvPr id="49" name="Oval 48"/>
            <p:cNvSpPr/>
            <p:nvPr/>
          </p:nvSpPr>
          <p:spPr>
            <a:xfrm>
              <a:off x="6819900" y="1740750"/>
              <a:ext cx="396000" cy="396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50" name="Oval 49"/>
            <p:cNvSpPr/>
            <p:nvPr/>
          </p:nvSpPr>
          <p:spPr>
            <a:xfrm>
              <a:off x="6019800" y="2274150"/>
              <a:ext cx="396000" cy="396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51" name="Oval 50"/>
            <p:cNvSpPr/>
            <p:nvPr/>
          </p:nvSpPr>
          <p:spPr>
            <a:xfrm>
              <a:off x="7605000" y="2274150"/>
              <a:ext cx="396000" cy="396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52" name="Oval 51"/>
            <p:cNvSpPr/>
            <p:nvPr/>
          </p:nvSpPr>
          <p:spPr>
            <a:xfrm>
              <a:off x="6400800" y="3036150"/>
              <a:ext cx="396000" cy="396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53" name="Oval 52"/>
            <p:cNvSpPr/>
            <p:nvPr/>
          </p:nvSpPr>
          <p:spPr>
            <a:xfrm>
              <a:off x="7239000" y="3036150"/>
              <a:ext cx="396000" cy="396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54" name="Oval 53"/>
            <p:cNvSpPr/>
            <p:nvPr/>
          </p:nvSpPr>
          <p:spPr>
            <a:xfrm>
              <a:off x="6819900" y="2426550"/>
              <a:ext cx="396000" cy="396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pic>
          <p:nvPicPr>
            <p:cNvPr id="55" name="Picture 3" descr="C:\Users\Linda\Desktop\VRAA_DVS.png"/>
            <p:cNvPicPr>
              <a:picLocks noChangeAspect="1" noChangeArrowheads="1"/>
            </p:cNvPicPr>
            <p:nvPr/>
          </p:nvPicPr>
          <p:blipFill>
            <a:blip r:embed="rId4" cstate="print"/>
            <a:srcRect/>
            <a:stretch>
              <a:fillRect/>
            </a:stretch>
          </p:blipFill>
          <p:spPr bwMode="auto">
            <a:xfrm>
              <a:off x="5950443" y="2247150"/>
              <a:ext cx="540000" cy="450000"/>
            </a:xfrm>
            <a:prstGeom prst="rect">
              <a:avLst/>
            </a:prstGeom>
            <a:noFill/>
          </p:spPr>
        </p:pic>
        <p:pic>
          <p:nvPicPr>
            <p:cNvPr id="56" name="Picture 3" descr="C:\Users\Linda\Desktop\VRAA_DVS.png"/>
            <p:cNvPicPr>
              <a:picLocks noChangeAspect="1" noChangeArrowheads="1"/>
            </p:cNvPicPr>
            <p:nvPr/>
          </p:nvPicPr>
          <p:blipFill>
            <a:blip r:embed="rId4" cstate="print"/>
            <a:srcRect/>
            <a:stretch>
              <a:fillRect/>
            </a:stretch>
          </p:blipFill>
          <p:spPr bwMode="auto">
            <a:xfrm>
              <a:off x="6747000" y="1714678"/>
              <a:ext cx="540000" cy="450000"/>
            </a:xfrm>
            <a:prstGeom prst="rect">
              <a:avLst/>
            </a:prstGeom>
            <a:noFill/>
          </p:spPr>
        </p:pic>
        <p:pic>
          <p:nvPicPr>
            <p:cNvPr id="57" name="Picture 3" descr="C:\Users\Linda\Desktop\VRAA_DVS.png"/>
            <p:cNvPicPr>
              <a:picLocks noChangeAspect="1" noChangeArrowheads="1"/>
            </p:cNvPicPr>
            <p:nvPr/>
          </p:nvPicPr>
          <p:blipFill>
            <a:blip r:embed="rId4" cstate="print"/>
            <a:srcRect/>
            <a:stretch>
              <a:fillRect/>
            </a:stretch>
          </p:blipFill>
          <p:spPr bwMode="auto">
            <a:xfrm>
              <a:off x="7167000" y="3009150"/>
              <a:ext cx="540000" cy="450000"/>
            </a:xfrm>
            <a:prstGeom prst="rect">
              <a:avLst/>
            </a:prstGeom>
            <a:noFill/>
          </p:spPr>
        </p:pic>
        <p:pic>
          <p:nvPicPr>
            <p:cNvPr id="58" name="Picture 3" descr="C:\Users\Linda\Desktop\VRAA_DVS.png"/>
            <p:cNvPicPr>
              <a:picLocks noChangeAspect="1" noChangeArrowheads="1"/>
            </p:cNvPicPr>
            <p:nvPr/>
          </p:nvPicPr>
          <p:blipFill>
            <a:blip r:embed="rId4" cstate="print"/>
            <a:srcRect/>
            <a:stretch>
              <a:fillRect/>
            </a:stretch>
          </p:blipFill>
          <p:spPr bwMode="auto">
            <a:xfrm>
              <a:off x="7535400" y="2247150"/>
              <a:ext cx="540000" cy="450000"/>
            </a:xfrm>
            <a:prstGeom prst="rect">
              <a:avLst/>
            </a:prstGeom>
            <a:noFill/>
          </p:spPr>
        </p:pic>
        <p:pic>
          <p:nvPicPr>
            <p:cNvPr id="59" name="Picture 3" descr="C:\Users\Linda\Desktop\VRAA_DVS.png"/>
            <p:cNvPicPr>
              <a:picLocks noChangeAspect="1" noChangeArrowheads="1"/>
            </p:cNvPicPr>
            <p:nvPr/>
          </p:nvPicPr>
          <p:blipFill>
            <a:blip r:embed="rId4" cstate="print"/>
            <a:srcRect/>
            <a:stretch>
              <a:fillRect/>
            </a:stretch>
          </p:blipFill>
          <p:spPr bwMode="auto">
            <a:xfrm>
              <a:off x="6331200" y="3009150"/>
              <a:ext cx="540000" cy="450000"/>
            </a:xfrm>
            <a:prstGeom prst="rect">
              <a:avLst/>
            </a:prstGeom>
            <a:noFill/>
          </p:spPr>
        </p:pic>
        <p:pic>
          <p:nvPicPr>
            <p:cNvPr id="60" name="Picture 5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57800" y="2408550"/>
              <a:ext cx="518400" cy="432000"/>
            </a:xfrm>
            <a:prstGeom prst="rect">
              <a:avLst/>
            </a:prstGeom>
          </p:spPr>
        </p:pic>
        <p:cxnSp>
          <p:nvCxnSpPr>
            <p:cNvPr id="61" name="Straight Arrow Connector 60"/>
            <p:cNvCxnSpPr/>
            <p:nvPr/>
          </p:nvCxnSpPr>
          <p:spPr>
            <a:xfrm rot="3000000">
              <a:off x="7085238" y="2917860"/>
              <a:ext cx="288000" cy="0"/>
            </a:xfrm>
            <a:prstGeom prst="straightConnector1">
              <a:avLst/>
            </a:prstGeom>
            <a:ln w="12700">
              <a:solidFill>
                <a:srgbClr val="3E5E9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18600000">
              <a:off x="6660762" y="2925839"/>
              <a:ext cx="288000" cy="0"/>
            </a:xfrm>
            <a:prstGeom prst="straightConnector1">
              <a:avLst/>
            </a:prstGeom>
            <a:ln w="12700">
              <a:solidFill>
                <a:srgbClr val="3E5E9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5400000">
              <a:off x="6873000" y="2282550"/>
              <a:ext cx="288000" cy="0"/>
            </a:xfrm>
            <a:prstGeom prst="straightConnector1">
              <a:avLst/>
            </a:prstGeom>
            <a:ln w="12700">
              <a:solidFill>
                <a:srgbClr val="3E5E9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20700000">
              <a:off x="7267306" y="2541680"/>
              <a:ext cx="288000" cy="0"/>
            </a:xfrm>
            <a:prstGeom prst="straightConnector1">
              <a:avLst/>
            </a:prstGeom>
            <a:ln w="12700">
              <a:solidFill>
                <a:srgbClr val="3E5E9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900000">
              <a:off x="6478694" y="2541680"/>
              <a:ext cx="288000" cy="0"/>
            </a:xfrm>
            <a:prstGeom prst="straightConnector1">
              <a:avLst/>
            </a:prstGeom>
            <a:ln w="12700">
              <a:solidFill>
                <a:srgbClr val="3E5E9F"/>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66" name="TextBox 65"/>
          <p:cNvSpPr txBox="1"/>
          <p:nvPr/>
        </p:nvSpPr>
        <p:spPr>
          <a:xfrm>
            <a:off x="6131834" y="2343150"/>
            <a:ext cx="1088760" cy="307777"/>
          </a:xfrm>
          <a:prstGeom prst="rect">
            <a:avLst/>
          </a:prstGeom>
          <a:noFill/>
        </p:spPr>
        <p:txBody>
          <a:bodyPr wrap="none" rtlCol="0">
            <a:spAutoFit/>
          </a:bodyPr>
          <a:lstStyle/>
          <a:p>
            <a:r>
              <a:rPr lang="en-GB" sz="1400" b="1" dirty="0" smtClean="0">
                <a:solidFill>
                  <a:srgbClr val="3E5E9F"/>
                </a:solidFill>
                <a:latin typeface="Verdana" pitchFamily="34" charset="0"/>
              </a:rPr>
              <a:t>With DIE</a:t>
            </a:r>
            <a:endParaRPr lang="en-GB" sz="1400" b="1" dirty="0">
              <a:solidFill>
                <a:srgbClr val="3E5E9F"/>
              </a:solidFill>
              <a:latin typeface="Verdana" pitchFamily="34" charset="0"/>
              <a:ea typeface="Verdana" pitchFamily="34" charset="0"/>
              <a:cs typeface="Verdana" pitchFamily="34" charset="0"/>
            </a:endParaRPr>
          </a:p>
        </p:txBody>
      </p:sp>
      <p:sp>
        <p:nvSpPr>
          <p:cNvPr id="67" name="Title 1"/>
          <p:cNvSpPr txBox="1">
            <a:spLocks/>
          </p:cNvSpPr>
          <p:nvPr/>
        </p:nvSpPr>
        <p:spPr>
          <a:xfrm>
            <a:off x="2286000" y="133350"/>
            <a:ext cx="6094800" cy="777479"/>
          </a:xfrm>
          <a:prstGeom prst="rect">
            <a:avLst/>
          </a:prstGeom>
        </p:spPr>
        <p:txBody>
          <a:bodyPr vert="horz" lIns="91440" tIns="45720" rIns="91440" bIns="45720" rtlCol="0" anchor="t">
            <a:noAutofit/>
          </a:bodyPr>
          <a:lstStyle>
            <a:lvl1pPr algn="l" defTabSz="914400" rtl="0" eaLnBrk="1" latinLnBrk="0" hangingPunct="1">
              <a:spcBef>
                <a:spcPct val="0"/>
              </a:spcBef>
              <a:buNone/>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smtClean="0"/>
              <a:t>What is the document integration environment?</a:t>
            </a:r>
            <a:endParaRPr lang="en-GB" sz="2000" dirty="0"/>
          </a:p>
        </p:txBody>
      </p:sp>
      <p:pic>
        <p:nvPicPr>
          <p:cNvPr id="68" name="Picture 6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6753" y="999267"/>
            <a:ext cx="712800" cy="594000"/>
          </a:xfrm>
          <a:prstGeom prst="rect">
            <a:avLst/>
          </a:prstGeom>
        </p:spPr>
      </p:pic>
      <p:sp>
        <p:nvSpPr>
          <p:cNvPr id="69" name="Slide Number Placeholder 5"/>
          <p:cNvSpPr>
            <a:spLocks noGrp="1"/>
          </p:cNvSpPr>
          <p:nvPr>
            <p:ph type="sldNum" sz="quarter" idx="13"/>
          </p:nvPr>
        </p:nvSpPr>
        <p:spPr bwMode="auto">
          <a:xfrm>
            <a:off x="8534400" y="47434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A35EBBE-1F32-4234-95E9-4D264E1965CC}" type="slidenum">
              <a:rPr lang="en-US" altLang="en-US" smtClean="0"/>
              <a:pPr/>
              <a:t>19</a:t>
            </a:fld>
            <a:endParaRPr lang="en-GB" altLang="en-US" dirty="0" smtClean="0"/>
          </a:p>
        </p:txBody>
      </p:sp>
      <p:sp>
        <p:nvSpPr>
          <p:cNvPr id="70" name="Content Placeholder 2"/>
          <p:cNvSpPr txBox="1">
            <a:spLocks/>
          </p:cNvSpPr>
          <p:nvPr/>
        </p:nvSpPr>
        <p:spPr>
          <a:xfrm>
            <a:off x="2668200" y="4781550"/>
            <a:ext cx="6094800" cy="304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600"/>
              </a:spcAft>
              <a:buNone/>
            </a:pPr>
            <a:r>
              <a:rPr lang="en-GB" sz="1100" dirty="0" smtClean="0">
                <a:latin typeface="Verdana" panose="020B0604030504040204" pitchFamily="34" charset="0"/>
              </a:rPr>
              <a:t>*2015.10.30 data</a:t>
            </a:r>
          </a:p>
        </p:txBody>
      </p:sp>
    </p:spTree>
    <p:extLst>
      <p:ext uri="{BB962C8B-B14F-4D97-AF65-F5344CB8AC3E}">
        <p14:creationId xmlns:p14="http://schemas.microsoft.com/office/powerpoint/2010/main" val="2892190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2590800" y="971550"/>
            <a:ext cx="6094800" cy="3886200"/>
          </a:xfrm>
        </p:spPr>
        <p:txBody>
          <a:bodyPr>
            <a:normAutofit/>
          </a:bodyPr>
          <a:lstStyle/>
          <a:p>
            <a:pPr algn="just">
              <a:spcBef>
                <a:spcPts val="0"/>
              </a:spcBef>
              <a:spcAft>
                <a:spcPts val="600"/>
              </a:spcAft>
            </a:pPr>
            <a:r>
              <a:rPr lang="en-GB" altLang="en-US" sz="1400" b="1" dirty="0" smtClean="0"/>
              <a:t>Introduction</a:t>
            </a:r>
          </a:p>
          <a:p>
            <a:pPr marL="261938" indent="-261938" algn="just">
              <a:spcBef>
                <a:spcPts val="0"/>
              </a:spcBef>
              <a:spcAft>
                <a:spcPts val="600"/>
              </a:spcAft>
              <a:buFont typeface="Arial" pitchFamily="34" charset="0"/>
              <a:buChar char="•"/>
            </a:pPr>
            <a:r>
              <a:rPr lang="en-GB" altLang="en-US" sz="1400" dirty="0" smtClean="0"/>
              <a:t>What is VISS?</a:t>
            </a:r>
          </a:p>
          <a:p>
            <a:pPr algn="just">
              <a:spcBef>
                <a:spcPts val="0"/>
              </a:spcBef>
              <a:spcAft>
                <a:spcPts val="600"/>
              </a:spcAft>
            </a:pPr>
            <a:r>
              <a:rPr lang="en-GB" altLang="en-US" sz="1400" b="1" dirty="0" smtClean="0"/>
              <a:t>Possibilities for </a:t>
            </a:r>
            <a:r>
              <a:rPr lang="lv-LV" altLang="en-US" sz="1400" b="1" dirty="0" err="1" smtClean="0"/>
              <a:t>institutions</a:t>
            </a:r>
            <a:endParaRPr lang="en-GB" altLang="en-US" sz="1400" b="1" dirty="0" smtClean="0"/>
          </a:p>
          <a:p>
            <a:pPr marL="261938" indent="-261938" algn="just">
              <a:spcBef>
                <a:spcPts val="0"/>
              </a:spcBef>
              <a:spcAft>
                <a:spcPts val="600"/>
              </a:spcAft>
              <a:buFont typeface="Arial" pitchFamily="34" charset="0"/>
              <a:buChar char="•"/>
            </a:pPr>
            <a:r>
              <a:rPr lang="en-GB" altLang="en-US" sz="1400" dirty="0" smtClean="0"/>
              <a:t>Data exchange environment</a:t>
            </a:r>
          </a:p>
          <a:p>
            <a:pPr marL="261938" indent="-261938" algn="just">
              <a:spcBef>
                <a:spcPts val="0"/>
              </a:spcBef>
              <a:spcAft>
                <a:spcPts val="600"/>
              </a:spcAft>
              <a:buFont typeface="Arial" pitchFamily="34" charset="0"/>
              <a:buChar char="•"/>
            </a:pPr>
            <a:r>
              <a:rPr lang="en-GB" altLang="en-US" sz="1400" dirty="0" smtClean="0"/>
              <a:t>Data distribution network</a:t>
            </a:r>
          </a:p>
          <a:p>
            <a:pPr marL="261938" indent="-261938" algn="just">
              <a:spcBef>
                <a:spcPts val="0"/>
              </a:spcBef>
              <a:spcAft>
                <a:spcPts val="600"/>
              </a:spcAft>
              <a:buFont typeface="Arial" pitchFamily="34" charset="0"/>
              <a:buChar char="•"/>
            </a:pPr>
            <a:r>
              <a:rPr lang="en-GB" altLang="en-US" sz="1400" dirty="0" smtClean="0"/>
              <a:t>Document integration environment</a:t>
            </a:r>
          </a:p>
          <a:p>
            <a:pPr marL="261938" indent="-261938" algn="just">
              <a:spcBef>
                <a:spcPts val="0"/>
              </a:spcBef>
              <a:spcAft>
                <a:spcPts val="600"/>
              </a:spcAft>
              <a:buFont typeface="Arial" pitchFamily="34" charset="0"/>
              <a:buChar char="•"/>
            </a:pPr>
            <a:r>
              <a:rPr lang="en-GB" altLang="en-US" sz="1400" dirty="0" smtClean="0"/>
              <a:t>Public Service Directory</a:t>
            </a:r>
          </a:p>
          <a:p>
            <a:pPr marL="261938" indent="-261938" algn="just">
              <a:spcBef>
                <a:spcPts val="0"/>
              </a:spcBef>
              <a:spcAft>
                <a:spcPts val="600"/>
              </a:spcAft>
              <a:buFont typeface="Arial" pitchFamily="34" charset="0"/>
              <a:buChar char="•"/>
            </a:pPr>
            <a:r>
              <a:rPr lang="en-GB" altLang="en-US" sz="1400" dirty="0" smtClean="0"/>
              <a:t>E-services </a:t>
            </a:r>
            <a:r>
              <a:rPr lang="lv-LV" altLang="en-US" sz="1400" dirty="0" smtClean="0"/>
              <a:t>environment </a:t>
            </a:r>
            <a:r>
              <a:rPr lang="en-GB" altLang="en-US" sz="1400" dirty="0" smtClean="0"/>
              <a:t>for hosting and operating services</a:t>
            </a:r>
          </a:p>
          <a:p>
            <a:pPr marL="261938" indent="-261938" algn="just">
              <a:spcBef>
                <a:spcPts val="0"/>
              </a:spcBef>
              <a:spcAft>
                <a:spcPts val="600"/>
              </a:spcAft>
              <a:buFont typeface="Arial" pitchFamily="34" charset="0"/>
              <a:buChar char="•"/>
            </a:pPr>
            <a:r>
              <a:rPr lang="en-GB" altLang="en-US" sz="1400" dirty="0" smtClean="0"/>
              <a:t>Single login module</a:t>
            </a:r>
          </a:p>
          <a:p>
            <a:pPr marL="261938" indent="-261938" algn="just">
              <a:spcBef>
                <a:spcPts val="0"/>
              </a:spcBef>
              <a:spcAft>
                <a:spcPts val="600"/>
              </a:spcAft>
              <a:buFont typeface="Arial" pitchFamily="34" charset="0"/>
              <a:buChar char="•"/>
            </a:pPr>
            <a:r>
              <a:rPr lang="en-GB" altLang="en-US" sz="1400" dirty="0" smtClean="0"/>
              <a:t>Payment module</a:t>
            </a:r>
          </a:p>
          <a:p>
            <a:pPr marL="261938" indent="-261938" algn="just">
              <a:spcBef>
                <a:spcPts val="0"/>
              </a:spcBef>
              <a:spcAft>
                <a:spcPts val="600"/>
              </a:spcAft>
              <a:buFont typeface="Arial" pitchFamily="34" charset="0"/>
              <a:buChar char="•"/>
            </a:pPr>
            <a:r>
              <a:rPr lang="en-GB" altLang="en-US" sz="1400" dirty="0" smtClean="0"/>
              <a:t>Geospatial data integrator</a:t>
            </a:r>
          </a:p>
          <a:p>
            <a:pPr algn="just">
              <a:spcBef>
                <a:spcPts val="0"/>
              </a:spcBef>
              <a:spcAft>
                <a:spcPts val="600"/>
              </a:spcAft>
            </a:pPr>
            <a:r>
              <a:rPr lang="en-GB" altLang="en-US" sz="1400" b="1" dirty="0" smtClean="0"/>
              <a:t>Useful information sources</a:t>
            </a:r>
          </a:p>
          <a:p>
            <a:pPr algn="just">
              <a:spcBef>
                <a:spcPts val="0"/>
              </a:spcBef>
              <a:spcAft>
                <a:spcPts val="600"/>
              </a:spcAft>
            </a:pPr>
            <a:r>
              <a:rPr lang="en-GB" altLang="en-US" sz="1400" b="1" dirty="0" smtClean="0"/>
              <a:t>Contact information</a:t>
            </a:r>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A35EBBE-1F32-4234-95E9-4D264E1965CC}" type="slidenum">
              <a:rPr lang="en-US" altLang="en-US" smtClean="0"/>
              <a:pPr/>
              <a:t>2</a:t>
            </a:fld>
            <a:endParaRPr lang="en-GB" altLang="en-US" dirty="0" smtClean="0"/>
          </a:p>
        </p:txBody>
      </p:sp>
      <p:sp>
        <p:nvSpPr>
          <p:cNvPr id="2" name="Title 1"/>
          <p:cNvSpPr>
            <a:spLocks noGrp="1"/>
          </p:cNvSpPr>
          <p:nvPr>
            <p:ph type="title"/>
          </p:nvPr>
        </p:nvSpPr>
        <p:spPr>
          <a:xfrm>
            <a:off x="2590800" y="285750"/>
            <a:ext cx="6096000" cy="777482"/>
          </a:xfrm>
        </p:spPr>
        <p:txBody>
          <a:bodyPr>
            <a:normAutofit/>
          </a:bodyPr>
          <a:lstStyle/>
          <a:p>
            <a:r>
              <a:rPr lang="lv-LV" sz="2400" dirty="0" smtClean="0"/>
              <a:t>Contents</a:t>
            </a:r>
            <a:endParaRPr lang="en-GB"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9600" y="1063232"/>
            <a:ext cx="900000" cy="750000"/>
          </a:xfrm>
          <a:prstGeom prst="rect">
            <a:avLst/>
          </a:prstGeom>
        </p:spPr>
      </p:pic>
    </p:spTree>
    <p:extLst>
      <p:ext uri="{BB962C8B-B14F-4D97-AF65-F5344CB8AC3E}">
        <p14:creationId xmlns:p14="http://schemas.microsoft.com/office/powerpoint/2010/main" val="2540558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711770" y="1688127"/>
            <a:ext cx="5822630" cy="2074277"/>
            <a:chOff x="2787970" y="1962150"/>
            <a:chExt cx="5822630" cy="2074277"/>
          </a:xfrm>
        </p:grpSpPr>
        <p:cxnSp>
          <p:nvCxnSpPr>
            <p:cNvPr id="7" name="Straight Arrow Connector 6"/>
            <p:cNvCxnSpPr/>
            <p:nvPr/>
          </p:nvCxnSpPr>
          <p:spPr>
            <a:xfrm flipV="1">
              <a:off x="4680363" y="1962150"/>
              <a:ext cx="431591" cy="1643392"/>
            </a:xfrm>
            <a:prstGeom prst="straightConnector1">
              <a:avLst/>
            </a:prstGeom>
            <a:ln w="38100">
              <a:solidFill>
                <a:srgbClr val="3E5E9F"/>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105400" y="2092138"/>
              <a:ext cx="737702" cy="338554"/>
            </a:xfrm>
            <a:prstGeom prst="rect">
              <a:avLst/>
            </a:prstGeom>
          </p:spPr>
          <p:txBody>
            <a:bodyPr wrap="none">
              <a:spAutoFit/>
            </a:bodyPr>
            <a:lstStyle/>
            <a:p>
              <a:r>
                <a:rPr lang="lv-LV" sz="1600" b="1" dirty="0" smtClean="0">
                  <a:solidFill>
                    <a:srgbClr val="3E5E9F"/>
                  </a:solidFill>
                  <a:latin typeface="Verdana" panose="020B0604030504040204" pitchFamily="34" charset="0"/>
                </a:rPr>
                <a:t>90%</a:t>
              </a:r>
              <a:endParaRPr lang="en-GB" sz="1600" b="1" dirty="0">
                <a:solidFill>
                  <a:srgbClr val="3E5E9F"/>
                </a:solidFill>
                <a:latin typeface="Verdana" panose="020B0604030504040204" pitchFamily="34" charset="0"/>
                <a:ea typeface="Verdana" panose="020B0604030504040204" pitchFamily="34" charset="0"/>
                <a:cs typeface="Verdana" panose="020B0604030504040204" pitchFamily="34" charset="0"/>
              </a:endParaRPr>
            </a:p>
          </p:txBody>
        </p:sp>
        <p:sp>
          <p:nvSpPr>
            <p:cNvPr id="9" name="Oval 8"/>
            <p:cNvSpPr/>
            <p:nvPr/>
          </p:nvSpPr>
          <p:spPr>
            <a:xfrm>
              <a:off x="4626363" y="3551540"/>
              <a:ext cx="108000" cy="108000"/>
            </a:xfrm>
            <a:prstGeom prst="ellipse">
              <a:avLst/>
            </a:prstGeom>
            <a:solidFill>
              <a:srgbClr val="3E5E9F"/>
            </a:solidFill>
            <a:ln>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0" name="Rectangle 9"/>
            <p:cNvSpPr/>
            <p:nvPr/>
          </p:nvSpPr>
          <p:spPr>
            <a:xfrm>
              <a:off x="4748698" y="3436263"/>
              <a:ext cx="737702" cy="338554"/>
            </a:xfrm>
            <a:prstGeom prst="rect">
              <a:avLst/>
            </a:prstGeom>
          </p:spPr>
          <p:txBody>
            <a:bodyPr wrap="none">
              <a:spAutoFit/>
            </a:bodyPr>
            <a:lstStyle/>
            <a:p>
              <a:r>
                <a:rPr lang="lv-LV" sz="1600" b="1" dirty="0" smtClean="0">
                  <a:solidFill>
                    <a:srgbClr val="3E5E9F"/>
                  </a:solidFill>
                  <a:latin typeface="Verdana" panose="020B0604030504040204" pitchFamily="34" charset="0"/>
                </a:rPr>
                <a:t>14%</a:t>
              </a:r>
              <a:endParaRPr lang="en-GB" sz="1600" b="1" dirty="0">
                <a:solidFill>
                  <a:srgbClr val="3E5E9F"/>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Oval 10"/>
            <p:cNvSpPr/>
            <p:nvPr/>
          </p:nvSpPr>
          <p:spPr>
            <a:xfrm>
              <a:off x="4980538" y="2207415"/>
              <a:ext cx="108000" cy="108000"/>
            </a:xfrm>
            <a:prstGeom prst="ellipse">
              <a:avLst/>
            </a:prstGeom>
            <a:solidFill>
              <a:srgbClr val="3E5E9F"/>
            </a:solidFill>
            <a:ln>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cxnSp>
          <p:nvCxnSpPr>
            <p:cNvPr id="12" name="Straight Connector 11"/>
            <p:cNvCxnSpPr/>
            <p:nvPr/>
          </p:nvCxnSpPr>
          <p:spPr>
            <a:xfrm flipH="1">
              <a:off x="3881400" y="3605540"/>
              <a:ext cx="684000" cy="0"/>
            </a:xfrm>
            <a:prstGeom prst="line">
              <a:avLst/>
            </a:prstGeom>
            <a:ln>
              <a:solidFill>
                <a:srgbClr val="3E5E9F"/>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881400" y="2261415"/>
              <a:ext cx="1036800" cy="0"/>
            </a:xfrm>
            <a:prstGeom prst="line">
              <a:avLst/>
            </a:prstGeom>
            <a:ln>
              <a:solidFill>
                <a:srgbClr val="3E5E9F"/>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831962" y="2092138"/>
              <a:ext cx="1130438" cy="338554"/>
            </a:xfrm>
            <a:prstGeom prst="rect">
              <a:avLst/>
            </a:prstGeom>
          </p:spPr>
          <p:txBody>
            <a:bodyPr wrap="none">
              <a:spAutoFit/>
            </a:bodyPr>
            <a:lstStyle/>
            <a:p>
              <a:r>
                <a:rPr lang="lv-LV" sz="1600" b="1" dirty="0" smtClean="0">
                  <a:latin typeface="Verdana" panose="020B0604030504040204" pitchFamily="34" charset="0"/>
                </a:rPr>
                <a:t>2017</a:t>
              </a:r>
              <a:endParaRPr lang="en-GB" sz="16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Rectangle 14"/>
            <p:cNvSpPr/>
            <p:nvPr/>
          </p:nvSpPr>
          <p:spPr>
            <a:xfrm>
              <a:off x="2787970" y="3436263"/>
              <a:ext cx="1130438" cy="338554"/>
            </a:xfrm>
            <a:prstGeom prst="rect">
              <a:avLst/>
            </a:prstGeom>
          </p:spPr>
          <p:txBody>
            <a:bodyPr wrap="none">
              <a:spAutoFit/>
            </a:bodyPr>
            <a:lstStyle/>
            <a:p>
              <a:r>
                <a:rPr lang="lv-LV" sz="1600" b="1" dirty="0" smtClean="0">
                  <a:latin typeface="Verdana" panose="020B0604030504040204" pitchFamily="34" charset="0"/>
                </a:rPr>
                <a:t>2014</a:t>
              </a:r>
              <a:endParaRPr lang="en-GB" sz="1600" b="1" dirty="0">
                <a:latin typeface="Verdana" panose="020B0604030504040204" pitchFamily="34" charset="0"/>
                <a:ea typeface="Verdana" panose="020B0604030504040204" pitchFamily="34" charset="0"/>
                <a:cs typeface="Verdana" panose="020B0604030504040204" pitchFamily="34" charset="0"/>
              </a:endParaRPr>
            </a:p>
          </p:txBody>
        </p:sp>
        <p:sp>
          <p:nvSpPr>
            <p:cNvPr id="16" name="Rectangle 15"/>
            <p:cNvSpPr/>
            <p:nvPr/>
          </p:nvSpPr>
          <p:spPr>
            <a:xfrm>
              <a:off x="5528523" y="3436263"/>
              <a:ext cx="3082077" cy="600164"/>
            </a:xfrm>
            <a:prstGeom prst="rect">
              <a:avLst/>
            </a:prstGeom>
          </p:spPr>
          <p:txBody>
            <a:bodyPr wrap="square">
              <a:spAutoFit/>
            </a:bodyPr>
            <a:lstStyle/>
            <a:p>
              <a:r>
                <a:rPr lang="lv-LV" altLang="lv-LV" sz="1100" dirty="0" smtClean="0">
                  <a:latin typeface="Verdana" panose="020B0604030504040204" pitchFamily="34" charset="0"/>
                </a:rPr>
                <a:t>(</a:t>
              </a:r>
              <a:r>
                <a:rPr lang="lv-LV" sz="1100" dirty="0" err="1" smtClean="0">
                  <a:latin typeface="Verdana" panose="020B0604030504040204" pitchFamily="34" charset="0"/>
                </a:rPr>
                <a:t>In</a:t>
              </a:r>
              <a:r>
                <a:rPr lang="lv-LV" sz="1100" dirty="0" smtClean="0">
                  <a:latin typeface="Verdana" panose="020B0604030504040204" pitchFamily="34" charset="0"/>
                </a:rPr>
                <a:t> 2013, </a:t>
              </a:r>
              <a:r>
                <a:rPr lang="lv-LV" sz="1100" dirty="0">
                  <a:latin typeface="Verdana" panose="020B0604030504040204" pitchFamily="34" charset="0"/>
                </a:rPr>
                <a:t>in state administration altogether there were </a:t>
              </a:r>
              <a:r>
                <a:rPr lang="lv-LV" sz="1100" b="1" dirty="0">
                  <a:latin typeface="Verdana" panose="020B0604030504040204" pitchFamily="34" charset="0"/>
                </a:rPr>
                <a:t>5.7 million </a:t>
              </a:r>
              <a:r>
                <a:rPr lang="lv-LV" sz="1100" dirty="0">
                  <a:latin typeface="Verdana" panose="020B0604030504040204" pitchFamily="34" charset="0"/>
                </a:rPr>
                <a:t>documents in circulation</a:t>
              </a:r>
              <a:r>
                <a:rPr lang="lv-LV" altLang="lv-LV" sz="1100" dirty="0">
                  <a:latin typeface="Verdana" panose="020B0604030504040204" pitchFamily="34" charset="0"/>
                </a:rPr>
                <a:t>)</a:t>
              </a:r>
              <a:endParaRPr lang="en-GB" sz="1100" dirty="0">
                <a:latin typeface="Verdana" panose="020B0604030504040204" pitchFamily="34" charset="0"/>
                <a:ea typeface="Verdana" panose="020B0604030504040204" pitchFamily="34" charset="0"/>
                <a:cs typeface="Verdana" panose="020B0604030504040204" pitchFamily="34" charset="0"/>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4616" y="2800350"/>
              <a:ext cx="900000" cy="750000"/>
            </a:xfrm>
            <a:prstGeom prst="rect">
              <a:avLst/>
            </a:prstGeom>
          </p:spPr>
        </p:pic>
      </p:grpSp>
      <p:sp>
        <p:nvSpPr>
          <p:cNvPr id="18" name="Rectangle 17"/>
          <p:cNvSpPr/>
          <p:nvPr/>
        </p:nvSpPr>
        <p:spPr>
          <a:xfrm>
            <a:off x="2514600" y="1349573"/>
            <a:ext cx="5578771" cy="307777"/>
          </a:xfrm>
          <a:prstGeom prst="rect">
            <a:avLst/>
          </a:prstGeom>
        </p:spPr>
        <p:txBody>
          <a:bodyPr wrap="none">
            <a:spAutoFit/>
          </a:bodyPr>
          <a:lstStyle/>
          <a:p>
            <a:r>
              <a:rPr lang="en-GB" altLang="lv-LV" sz="1400" b="1" dirty="0" smtClean="0">
                <a:solidFill>
                  <a:srgbClr val="3E5E9F"/>
                </a:solidFill>
                <a:latin typeface="Verdana" panose="020B0604030504040204" pitchFamily="34" charset="0"/>
              </a:rPr>
              <a:t>Current situation in electronical document circulation</a:t>
            </a:r>
            <a:endParaRPr lang="en-GB" sz="1400" b="1" dirty="0">
              <a:solidFill>
                <a:srgbClr val="3E5E9F"/>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Rectangle 18"/>
          <p:cNvSpPr/>
          <p:nvPr/>
        </p:nvSpPr>
        <p:spPr>
          <a:xfrm>
            <a:off x="2514600" y="3714750"/>
            <a:ext cx="5791200" cy="938719"/>
          </a:xfrm>
          <a:prstGeom prst="rect">
            <a:avLst/>
          </a:prstGeom>
        </p:spPr>
        <p:txBody>
          <a:bodyPr wrap="square">
            <a:spAutoFit/>
          </a:bodyPr>
          <a:lstStyle/>
          <a:p>
            <a:pPr>
              <a:spcAft>
                <a:spcPts val="600"/>
              </a:spcAft>
            </a:pPr>
            <a:r>
              <a:rPr lang="lv-LV" sz="1400" b="1" dirty="0">
                <a:solidFill>
                  <a:srgbClr val="3E5E9F"/>
                </a:solidFill>
                <a:latin typeface="Verdana" panose="020B0604030504040204" pitchFamily="34" charset="0"/>
              </a:rPr>
              <a:t>The future of e-governance:</a:t>
            </a:r>
          </a:p>
          <a:p>
            <a:pPr marL="285750" lvl="0" indent="-285750">
              <a:buFont typeface="Arial" panose="020B0604020202020204" pitchFamily="34" charset="0"/>
              <a:buChar char="•"/>
            </a:pPr>
            <a:r>
              <a:rPr lang="lv-LV" sz="1200" dirty="0">
                <a:latin typeface="Verdana" panose="020B0604030504040204" pitchFamily="34" charset="0"/>
              </a:rPr>
              <a:t>Government action plan: 90% e-documents in 3 years</a:t>
            </a:r>
          </a:p>
          <a:p>
            <a:pPr marL="285750" lvl="0" indent="-285750">
              <a:buFont typeface="Arial" panose="020B0604020202020204" pitchFamily="34" charset="0"/>
              <a:buChar char="•"/>
            </a:pPr>
            <a:r>
              <a:rPr lang="lv-LV" sz="1200" dirty="0" smtClean="0">
                <a:latin typeface="Verdana" panose="020B0604030504040204" pitchFamily="34" charset="0"/>
              </a:rPr>
              <a:t>Introduction of an official e-address</a:t>
            </a:r>
            <a:endParaRPr lang="en-GB" sz="1200"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r>
              <a:rPr lang="lv-LV" sz="1200" dirty="0" smtClean="0">
                <a:latin typeface="Verdana" panose="020B0604030504040204" pitchFamily="34" charset="0"/>
              </a:rPr>
              <a:t>Safe, guaranteed and efficient e-document movement</a:t>
            </a:r>
            <a:endParaRPr lang="en-GB" sz="1200" dirty="0">
              <a:latin typeface="Verdana" panose="020B0604030504040204" pitchFamily="34" charset="0"/>
              <a:ea typeface="Verdana" panose="020B0604030504040204" pitchFamily="34" charset="0"/>
              <a:cs typeface="Verdana" panose="020B0604030504040204" pitchFamily="34" charset="0"/>
            </a:endParaRPr>
          </a:p>
        </p:txBody>
      </p:sp>
      <p:sp>
        <p:nvSpPr>
          <p:cNvPr id="20" name="Title 1"/>
          <p:cNvSpPr txBox="1">
            <a:spLocks/>
          </p:cNvSpPr>
          <p:nvPr/>
        </p:nvSpPr>
        <p:spPr>
          <a:xfrm>
            <a:off x="2590800" y="285750"/>
            <a:ext cx="6094800" cy="777479"/>
          </a:xfrm>
          <a:prstGeom prst="rect">
            <a:avLst/>
          </a:prstGeom>
        </p:spPr>
        <p:txBody>
          <a:bodyPr vert="horz" lIns="91440" tIns="45720" rIns="91440" bIns="45720" rtlCol="0" anchor="t">
            <a:noAutofit/>
          </a:bodyPr>
          <a:lstStyle>
            <a:lvl1pPr algn="l" defTabSz="914400" rtl="0" eaLnBrk="1" latinLnBrk="0" hangingPunct="1">
              <a:spcBef>
                <a:spcPct val="0"/>
              </a:spcBef>
              <a:buNone/>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fontAlgn="b"/>
            <a:r>
              <a:rPr lang="lv-LV" sz="2400" dirty="0" smtClean="0"/>
              <a:t>The future of e-governance: </a:t>
            </a:r>
            <a:endParaRPr lang="en-GB" sz="2400" dirty="0"/>
          </a:p>
          <a:p>
            <a:pPr fontAlgn="b"/>
            <a:r>
              <a:rPr lang="lv-LV" sz="2400" dirty="0"/>
              <a:t>paperless document movement</a:t>
            </a:r>
          </a:p>
        </p:txBody>
      </p:sp>
      <p:sp>
        <p:nvSpPr>
          <p:cNvPr id="23" name="Slide Number Placeholder 5"/>
          <p:cNvSpPr>
            <a:spLocks noGrp="1"/>
          </p:cNvSpPr>
          <p:nvPr>
            <p:ph type="sldNum" sz="quarter" idx="13"/>
          </p:nvPr>
        </p:nvSpPr>
        <p:spPr bwMode="auto">
          <a:xfrm>
            <a:off x="8534400" y="47434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lv-LV" altLang="en-US" dirty="0" smtClean="0"/>
              <a:t>27</a:t>
            </a:r>
            <a:endParaRPr lang="en-GB" altLang="en-US" dirty="0" smtClean="0"/>
          </a:p>
        </p:txBody>
      </p:sp>
    </p:spTree>
    <p:extLst>
      <p:ext uri="{BB962C8B-B14F-4D97-AF65-F5344CB8AC3E}">
        <p14:creationId xmlns:p14="http://schemas.microsoft.com/office/powerpoint/2010/main" val="3225354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2514600" y="285750"/>
            <a:ext cx="6094800" cy="777479"/>
          </a:xfrm>
          <a:prstGeom prst="rect">
            <a:avLst/>
          </a:prstGeom>
        </p:spPr>
        <p:txBody>
          <a:bodyPr vert="horz" lIns="91440" tIns="45720" rIns="91440" bIns="45720" rtlCol="0" anchor="t">
            <a:noAutofit/>
          </a:bodyPr>
          <a:lstStyle>
            <a:lvl1pPr algn="l" defTabSz="914400" rtl="0" eaLnBrk="1" latinLnBrk="0" hangingPunct="1">
              <a:spcBef>
                <a:spcPct val="0"/>
              </a:spcBef>
              <a:buNone/>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fontAlgn="b"/>
            <a:r>
              <a:rPr lang="lv-LV" sz="2400" dirty="0" smtClean="0"/>
              <a:t>Institutions shall join DIE</a:t>
            </a:r>
            <a:endParaRPr lang="en-GB" sz="2400" dirty="0"/>
          </a:p>
        </p:txBody>
      </p:sp>
      <p:sp>
        <p:nvSpPr>
          <p:cNvPr id="2" name="Rectangle 1"/>
          <p:cNvSpPr/>
          <p:nvPr/>
        </p:nvSpPr>
        <p:spPr>
          <a:xfrm>
            <a:off x="2514600" y="4518452"/>
            <a:ext cx="6287400" cy="415498"/>
          </a:xfrm>
          <a:prstGeom prst="rect">
            <a:avLst/>
          </a:prstGeom>
        </p:spPr>
        <p:txBody>
          <a:bodyPr wrap="square">
            <a:spAutoFit/>
          </a:bodyPr>
          <a:lstStyle/>
          <a:p>
            <a:r>
              <a:rPr lang="lv-LV" sz="1050" dirty="0">
                <a:latin typeface="Verdana" panose="020B0604030504040204" pitchFamily="34" charset="0"/>
                <a:hlinkClick r:id="rId3"/>
              </a:rPr>
              <a:t>Informative </a:t>
            </a:r>
            <a:r>
              <a:rPr lang="lv-LV" sz="1050" dirty="0" smtClean="0">
                <a:latin typeface="Verdana" panose="020B0604030504040204" pitchFamily="34" charset="0"/>
                <a:hlinkClick r:id="rId3"/>
              </a:rPr>
              <a:t>paper «</a:t>
            </a:r>
            <a:r>
              <a:rPr lang="lv-LV" sz="1050" dirty="0" err="1" smtClean="0">
                <a:latin typeface="Verdana" panose="020B0604030504040204" pitchFamily="34" charset="0"/>
                <a:hlinkClick r:id="rId3"/>
              </a:rPr>
              <a:t>On</a:t>
            </a:r>
            <a:r>
              <a:rPr lang="lv-LV" sz="1050" dirty="0" smtClean="0">
                <a:latin typeface="Verdana" panose="020B0604030504040204" pitchFamily="34" charset="0"/>
                <a:hlinkClick r:id="rId3"/>
              </a:rPr>
              <a:t> </a:t>
            </a:r>
            <a:r>
              <a:rPr lang="lv-LV" sz="1050" dirty="0">
                <a:latin typeface="Verdana" panose="020B0604030504040204" pitchFamily="34" charset="0"/>
                <a:hlinkClick r:id="rId3"/>
              </a:rPr>
              <a:t>public administration document administration system integration environment action and comprehensive introduction into </a:t>
            </a:r>
            <a:r>
              <a:rPr lang="lv-LV" sz="1050" dirty="0" err="1">
                <a:latin typeface="Verdana" panose="020B0604030504040204" pitchFamily="34" charset="0"/>
                <a:hlinkClick r:id="rId3"/>
              </a:rPr>
              <a:t>state</a:t>
            </a:r>
            <a:r>
              <a:rPr lang="lv-LV" sz="1050" dirty="0">
                <a:latin typeface="Verdana" panose="020B0604030504040204" pitchFamily="34" charset="0"/>
                <a:hlinkClick r:id="rId3"/>
              </a:rPr>
              <a:t> </a:t>
            </a:r>
            <a:r>
              <a:rPr lang="lv-LV" sz="1050" dirty="0" err="1" smtClean="0">
                <a:latin typeface="Verdana" panose="020B0604030504040204" pitchFamily="34" charset="0"/>
                <a:hlinkClick r:id="rId3"/>
              </a:rPr>
              <a:t>administration</a:t>
            </a:r>
            <a:r>
              <a:rPr lang="lv-LV" sz="1050" dirty="0" smtClean="0">
                <a:latin typeface="Verdana" panose="020B0604030504040204" pitchFamily="34" charset="0"/>
                <a:hlinkClick r:id="rId3"/>
              </a:rPr>
              <a:t>»</a:t>
            </a:r>
            <a:endParaRPr lang="en-GB" sz="1050" dirty="0">
              <a:latin typeface="Verdana" panose="020B0604030504040204" pitchFamily="34" charset="0"/>
              <a:ea typeface="Verdana" panose="020B0604030504040204" pitchFamily="34" charset="0"/>
              <a:cs typeface="Verdana" panose="020B0604030504040204" pitchFamily="34" charset="0"/>
            </a:endParaRPr>
          </a:p>
        </p:txBody>
      </p:sp>
      <p:grpSp>
        <p:nvGrpSpPr>
          <p:cNvPr id="3" name="Group 2"/>
          <p:cNvGrpSpPr/>
          <p:nvPr/>
        </p:nvGrpSpPr>
        <p:grpSpPr>
          <a:xfrm>
            <a:off x="152400" y="1427550"/>
            <a:ext cx="8649600" cy="2592000"/>
            <a:chOff x="62400" y="1579950"/>
            <a:chExt cx="8649600" cy="2592000"/>
          </a:xfrm>
        </p:grpSpPr>
        <p:cxnSp>
          <p:nvCxnSpPr>
            <p:cNvPr id="8" name="Straight Arrow Connector 7"/>
            <p:cNvCxnSpPr/>
            <p:nvPr/>
          </p:nvCxnSpPr>
          <p:spPr>
            <a:xfrm>
              <a:off x="252000" y="3111097"/>
              <a:ext cx="8460000" cy="1588"/>
            </a:xfrm>
            <a:prstGeom prst="straightConnector1">
              <a:avLst/>
            </a:prstGeom>
            <a:ln w="19050">
              <a:solidFill>
                <a:srgbClr val="3E5E9F"/>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1467000" y="2875950"/>
              <a:ext cx="2592000" cy="0"/>
            </a:xfrm>
            <a:prstGeom prst="line">
              <a:avLst/>
            </a:prstGeom>
            <a:ln w="12700">
              <a:solidFill>
                <a:srgbClr val="A9B1C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4368000" y="2875950"/>
              <a:ext cx="2592000" cy="0"/>
            </a:xfrm>
            <a:prstGeom prst="line">
              <a:avLst/>
            </a:prstGeom>
            <a:ln w="12700">
              <a:solidFill>
                <a:srgbClr val="A9B1C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6575999" y="2875950"/>
              <a:ext cx="2592000" cy="0"/>
            </a:xfrm>
            <a:prstGeom prst="line">
              <a:avLst/>
            </a:prstGeom>
            <a:ln w="12700">
              <a:solidFill>
                <a:srgbClr val="A9B1C1"/>
              </a:solidFill>
              <a:prstDash val="dash"/>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4980000" y="2883719"/>
              <a:ext cx="1260000" cy="432000"/>
              <a:chOff x="685800" y="2978166"/>
              <a:chExt cx="1260000" cy="432000"/>
            </a:xfrm>
          </p:grpSpPr>
          <p:sp>
            <p:nvSpPr>
              <p:cNvPr id="31" name="Rounded Rectangle 30"/>
              <p:cNvSpPr/>
              <p:nvPr/>
            </p:nvSpPr>
            <p:spPr>
              <a:xfrm>
                <a:off x="685800" y="2978166"/>
                <a:ext cx="1260000" cy="432000"/>
              </a:xfrm>
              <a:prstGeom prst="roundRect">
                <a:avLst>
                  <a:gd name="adj" fmla="val 11077"/>
                </a:avLst>
              </a:prstGeom>
              <a:solidFill>
                <a:schemeClr val="bg1"/>
              </a:solid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28" name="Rectangle 27"/>
              <p:cNvSpPr/>
              <p:nvPr/>
            </p:nvSpPr>
            <p:spPr>
              <a:xfrm>
                <a:off x="833296" y="3009500"/>
                <a:ext cx="965008" cy="369332"/>
              </a:xfrm>
              <a:prstGeom prst="rect">
                <a:avLst/>
              </a:prstGeom>
            </p:spPr>
            <p:txBody>
              <a:bodyPr wrap="none" lIns="0" tIns="0" rIns="0" bIns="0">
                <a:spAutoFit/>
              </a:bodyPr>
              <a:lstStyle/>
              <a:p>
                <a:pPr algn="ctr"/>
                <a:r>
                  <a:rPr lang="lv-LV" sz="1200" b="1" dirty="0" smtClean="0">
                    <a:latin typeface="Verdana" panose="020B0604030504040204" pitchFamily="34" charset="0"/>
                  </a:rPr>
                  <a:t>1 May</a:t>
                </a:r>
              </a:p>
              <a:p>
                <a:pPr algn="ctr"/>
                <a:r>
                  <a:rPr lang="lv-LV" sz="1200" b="1" dirty="0" smtClean="0">
                    <a:latin typeface="Verdana" panose="020B0604030504040204" pitchFamily="34" charset="0"/>
                  </a:rPr>
                  <a:t>2016</a:t>
                </a:r>
                <a:endParaRPr lang="en-GB" sz="1200" b="1" dirty="0"/>
              </a:p>
            </p:txBody>
          </p:sp>
        </p:grpSp>
        <p:grpSp>
          <p:nvGrpSpPr>
            <p:cNvPr id="35" name="Group 34"/>
            <p:cNvGrpSpPr/>
            <p:nvPr/>
          </p:nvGrpSpPr>
          <p:grpSpPr>
            <a:xfrm>
              <a:off x="2080800" y="2883719"/>
              <a:ext cx="1260000" cy="432000"/>
              <a:chOff x="685800" y="4273566"/>
              <a:chExt cx="1260000" cy="432000"/>
            </a:xfrm>
          </p:grpSpPr>
          <p:sp>
            <p:nvSpPr>
              <p:cNvPr id="32" name="Rounded Rectangle 31"/>
              <p:cNvSpPr/>
              <p:nvPr/>
            </p:nvSpPr>
            <p:spPr>
              <a:xfrm>
                <a:off x="685800" y="4273566"/>
                <a:ext cx="1260000" cy="432000"/>
              </a:xfrm>
              <a:prstGeom prst="roundRect">
                <a:avLst>
                  <a:gd name="adj" fmla="val 11077"/>
                </a:avLst>
              </a:prstGeom>
              <a:solidFill>
                <a:schemeClr val="bg1"/>
              </a:solid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29" name="Rectangle 28"/>
              <p:cNvSpPr/>
              <p:nvPr/>
            </p:nvSpPr>
            <p:spPr>
              <a:xfrm>
                <a:off x="833296" y="4304900"/>
                <a:ext cx="965008" cy="369332"/>
              </a:xfrm>
              <a:prstGeom prst="rect">
                <a:avLst/>
              </a:prstGeom>
            </p:spPr>
            <p:txBody>
              <a:bodyPr wrap="none" lIns="0" tIns="0" rIns="0" bIns="0" anchor="ctr">
                <a:spAutoFit/>
              </a:bodyPr>
              <a:lstStyle/>
              <a:p>
                <a:pPr algn="ctr"/>
                <a:r>
                  <a:rPr lang="lv-LV" sz="1200" b="1" dirty="0" smtClean="0">
                    <a:latin typeface="Verdana" panose="020B0604030504040204" pitchFamily="34" charset="0"/>
                  </a:rPr>
                  <a:t>1 January</a:t>
                </a:r>
              </a:p>
              <a:p>
                <a:pPr algn="ctr"/>
                <a:r>
                  <a:rPr lang="lv-LV" sz="1200" b="1" dirty="0" smtClean="0">
                    <a:latin typeface="Verdana" panose="020B0604030504040204" pitchFamily="34" charset="0"/>
                  </a:rPr>
                  <a:t>2016</a:t>
                </a:r>
                <a:endParaRPr lang="en-GB" sz="1200" b="1" dirty="0"/>
              </a:p>
            </p:txBody>
          </p:sp>
        </p:grpSp>
        <p:grpSp>
          <p:nvGrpSpPr>
            <p:cNvPr id="33" name="Group 32"/>
            <p:cNvGrpSpPr/>
            <p:nvPr/>
          </p:nvGrpSpPr>
          <p:grpSpPr>
            <a:xfrm>
              <a:off x="7198851" y="2883719"/>
              <a:ext cx="1260000" cy="432000"/>
              <a:chOff x="343852" y="3544795"/>
              <a:chExt cx="1260000" cy="432000"/>
            </a:xfrm>
          </p:grpSpPr>
          <p:sp>
            <p:nvSpPr>
              <p:cNvPr id="30" name="Rounded Rectangle 29"/>
              <p:cNvSpPr/>
              <p:nvPr/>
            </p:nvSpPr>
            <p:spPr>
              <a:xfrm>
                <a:off x="343852" y="3544795"/>
                <a:ext cx="1260000" cy="432000"/>
              </a:xfrm>
              <a:prstGeom prst="roundRect">
                <a:avLst>
                  <a:gd name="adj" fmla="val 11077"/>
                </a:avLst>
              </a:prstGeom>
              <a:solidFill>
                <a:schemeClr val="bg1"/>
              </a:solid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27" name="Rectangle 26"/>
              <p:cNvSpPr/>
              <p:nvPr/>
            </p:nvSpPr>
            <p:spPr>
              <a:xfrm>
                <a:off x="381542" y="3576129"/>
                <a:ext cx="1184620" cy="369332"/>
              </a:xfrm>
              <a:prstGeom prst="rect">
                <a:avLst/>
              </a:prstGeom>
            </p:spPr>
            <p:txBody>
              <a:bodyPr wrap="none" lIns="0" tIns="0" rIns="0" bIns="0" anchor="ctr">
                <a:spAutoFit/>
              </a:bodyPr>
              <a:lstStyle/>
              <a:p>
                <a:pPr algn="ctr"/>
                <a:r>
                  <a:rPr lang="lv-LV" sz="1200" b="1" dirty="0" smtClean="0">
                    <a:latin typeface="Verdana" panose="020B0604030504040204" pitchFamily="34" charset="0"/>
                  </a:rPr>
                  <a:t>1 September</a:t>
                </a:r>
              </a:p>
              <a:p>
                <a:pPr algn="ctr"/>
                <a:r>
                  <a:rPr lang="lv-LV" sz="1200" b="1" dirty="0" smtClean="0">
                    <a:latin typeface="Verdana" panose="020B0604030504040204" pitchFamily="34" charset="0"/>
                  </a:rPr>
                  <a:t>2017</a:t>
                </a:r>
                <a:endParaRPr lang="en-GB" sz="1200" b="1" dirty="0"/>
              </a:p>
            </p:txBody>
          </p:sp>
        </p:grpSp>
        <p:sp>
          <p:nvSpPr>
            <p:cNvPr id="36" name="Rectangle 35"/>
            <p:cNvSpPr/>
            <p:nvPr/>
          </p:nvSpPr>
          <p:spPr>
            <a:xfrm>
              <a:off x="62400" y="1588353"/>
              <a:ext cx="2285350" cy="646331"/>
            </a:xfrm>
            <a:prstGeom prst="rect">
              <a:avLst/>
            </a:prstGeom>
          </p:spPr>
          <p:txBody>
            <a:bodyPr wrap="square">
              <a:spAutoFit/>
            </a:bodyPr>
            <a:lstStyle/>
            <a:p>
              <a:pPr>
                <a:spcAft>
                  <a:spcPts val="600"/>
                </a:spcAft>
              </a:pPr>
              <a:r>
                <a:rPr lang="lv-LV" sz="1200" b="1" dirty="0" smtClean="0">
                  <a:solidFill>
                    <a:srgbClr val="3E5E9F"/>
                  </a:solidFill>
                  <a:latin typeface="Verdana" panose="020B0604030504040204" pitchFamily="34" charset="0"/>
                </a:rPr>
                <a:t>To direct administration institutions without DIE:</a:t>
              </a:r>
            </a:p>
          </p:txBody>
        </p:sp>
        <p:sp>
          <p:nvSpPr>
            <p:cNvPr id="37" name="Rectangle 36"/>
            <p:cNvSpPr/>
            <p:nvPr/>
          </p:nvSpPr>
          <p:spPr>
            <a:xfrm>
              <a:off x="62400" y="2414885"/>
              <a:ext cx="2133600" cy="646331"/>
            </a:xfrm>
            <a:prstGeom prst="rect">
              <a:avLst/>
            </a:prstGeom>
          </p:spPr>
          <p:txBody>
            <a:bodyPr wrap="square">
              <a:spAutoFit/>
            </a:bodyPr>
            <a:lstStyle/>
            <a:p>
              <a:pPr>
                <a:spcAft>
                  <a:spcPts val="600"/>
                </a:spcAft>
              </a:pPr>
              <a:r>
                <a:rPr lang="en-GB" sz="1200" b="1" dirty="0" smtClean="0">
                  <a:solidFill>
                    <a:srgbClr val="3E5E9F"/>
                  </a:solidFill>
                  <a:latin typeface="Verdana" panose="020B0604030504040204" pitchFamily="34" charset="0"/>
                </a:rPr>
                <a:t>To direct administration institutions with DIE:</a:t>
              </a:r>
              <a:endParaRPr lang="en-GB" sz="1200" b="1" dirty="0">
                <a:solidFill>
                  <a:srgbClr val="3E5E9F"/>
                </a:solidFill>
                <a:latin typeface="Verdana" panose="020B0604030504040204" pitchFamily="34" charset="0"/>
                <a:ea typeface="Verdana" panose="020B0604030504040204" pitchFamily="34" charset="0"/>
                <a:cs typeface="Verdana" panose="020B0604030504040204" pitchFamily="34" charset="0"/>
              </a:endParaRPr>
            </a:p>
          </p:txBody>
        </p:sp>
        <p:sp>
          <p:nvSpPr>
            <p:cNvPr id="38" name="Rectangle 37"/>
            <p:cNvSpPr/>
            <p:nvPr/>
          </p:nvSpPr>
          <p:spPr>
            <a:xfrm>
              <a:off x="62400" y="3333750"/>
              <a:ext cx="1905000" cy="461665"/>
            </a:xfrm>
            <a:prstGeom prst="rect">
              <a:avLst/>
            </a:prstGeom>
          </p:spPr>
          <p:txBody>
            <a:bodyPr wrap="square">
              <a:spAutoFit/>
            </a:bodyPr>
            <a:lstStyle/>
            <a:p>
              <a:pPr>
                <a:spcAft>
                  <a:spcPts val="600"/>
                </a:spcAft>
              </a:pPr>
              <a:r>
                <a:rPr lang="lv-LV" sz="1200" b="1" dirty="0" smtClean="0">
                  <a:solidFill>
                    <a:srgbClr val="3E5E9F"/>
                  </a:solidFill>
                  <a:latin typeface="Verdana" panose="020B0604030504040204" pitchFamily="34" charset="0"/>
                </a:rPr>
                <a:t>To municipalities without DIE:</a:t>
              </a:r>
            </a:p>
          </p:txBody>
        </p:sp>
        <p:sp>
          <p:nvSpPr>
            <p:cNvPr id="39" name="Rectangle 38"/>
            <p:cNvSpPr/>
            <p:nvPr/>
          </p:nvSpPr>
          <p:spPr>
            <a:xfrm>
              <a:off x="3909600" y="3333750"/>
              <a:ext cx="1752600" cy="830997"/>
            </a:xfrm>
            <a:prstGeom prst="rect">
              <a:avLst/>
            </a:prstGeom>
          </p:spPr>
          <p:txBody>
            <a:bodyPr wrap="square">
              <a:spAutoFit/>
            </a:bodyPr>
            <a:lstStyle/>
            <a:p>
              <a:pPr algn="r"/>
              <a:r>
                <a:rPr lang="en-GB" sz="1200" dirty="0" smtClean="0">
                  <a:latin typeface="Verdana" panose="020B0604030504040204" pitchFamily="34" charset="0"/>
                </a:rPr>
                <a:t>Invited to evaluate DIE introduction with foreign finance instruments</a:t>
              </a:r>
              <a:endParaRPr lang="en-GB" sz="1200" dirty="0"/>
            </a:p>
          </p:txBody>
        </p:sp>
        <p:sp>
          <p:nvSpPr>
            <p:cNvPr id="40" name="Rectangle 39"/>
            <p:cNvSpPr/>
            <p:nvPr/>
          </p:nvSpPr>
          <p:spPr>
            <a:xfrm>
              <a:off x="3909600" y="1588353"/>
              <a:ext cx="1752600" cy="830997"/>
            </a:xfrm>
            <a:prstGeom prst="rect">
              <a:avLst/>
            </a:prstGeom>
          </p:spPr>
          <p:txBody>
            <a:bodyPr wrap="square">
              <a:spAutoFit/>
            </a:bodyPr>
            <a:lstStyle/>
            <a:p>
              <a:pPr algn="r"/>
              <a:r>
                <a:rPr lang="lv-LV" sz="1200" dirty="0" smtClean="0">
                  <a:latin typeface="Verdana" panose="020B0604030504040204" pitchFamily="34" charset="0"/>
                </a:rPr>
                <a:t>DIE introduction shall be evaluated by foreign finance instruments</a:t>
              </a:r>
              <a:endParaRPr lang="en-GB" sz="1200" dirty="0"/>
            </a:p>
          </p:txBody>
        </p:sp>
        <p:sp>
          <p:nvSpPr>
            <p:cNvPr id="41" name="Rectangle 40"/>
            <p:cNvSpPr/>
            <p:nvPr/>
          </p:nvSpPr>
          <p:spPr>
            <a:xfrm>
              <a:off x="7086208" y="1588353"/>
              <a:ext cx="785792" cy="461665"/>
            </a:xfrm>
            <a:prstGeom prst="rect">
              <a:avLst/>
            </a:prstGeom>
          </p:spPr>
          <p:txBody>
            <a:bodyPr wrap="none">
              <a:spAutoFit/>
            </a:bodyPr>
            <a:lstStyle/>
            <a:p>
              <a:pPr algn="r"/>
              <a:r>
                <a:rPr lang="lv-LV" sz="1200" dirty="0" smtClean="0">
                  <a:latin typeface="Verdana" panose="020B0604030504040204" pitchFamily="34" charset="0"/>
                </a:rPr>
                <a:t>Shall be introduced</a:t>
              </a:r>
            </a:p>
            <a:p>
              <a:pPr algn="r"/>
              <a:r>
                <a:rPr lang="lv-LV" sz="1200" dirty="0" smtClean="0">
                  <a:latin typeface="Verdana" panose="020B0604030504040204" pitchFamily="34" charset="0"/>
                </a:rPr>
                <a:t>DIE</a:t>
              </a:r>
              <a:endParaRPr lang="en-GB" sz="1200" dirty="0"/>
            </a:p>
          </p:txBody>
        </p:sp>
        <p:sp>
          <p:nvSpPr>
            <p:cNvPr id="42" name="Rectangle 41"/>
            <p:cNvSpPr/>
            <p:nvPr/>
          </p:nvSpPr>
          <p:spPr>
            <a:xfrm>
              <a:off x="6576600" y="3333750"/>
              <a:ext cx="1295400" cy="646331"/>
            </a:xfrm>
            <a:prstGeom prst="rect">
              <a:avLst/>
            </a:prstGeom>
          </p:spPr>
          <p:txBody>
            <a:bodyPr wrap="square">
              <a:spAutoFit/>
            </a:bodyPr>
            <a:lstStyle/>
            <a:p>
              <a:pPr algn="r"/>
              <a:r>
                <a:rPr lang="lv-LV" sz="1200" dirty="0" smtClean="0">
                  <a:latin typeface="Verdana" panose="020B0604030504040204" pitchFamily="34" charset="0"/>
                </a:rPr>
                <a:t>Invited to join DIE  </a:t>
              </a:r>
              <a:endParaRPr lang="en-GB" sz="1200" dirty="0"/>
            </a:p>
          </p:txBody>
        </p:sp>
        <p:sp>
          <p:nvSpPr>
            <p:cNvPr id="43" name="Rectangle 42"/>
            <p:cNvSpPr/>
            <p:nvPr/>
          </p:nvSpPr>
          <p:spPr>
            <a:xfrm>
              <a:off x="2739600" y="2414885"/>
              <a:ext cx="1603800" cy="461665"/>
            </a:xfrm>
            <a:prstGeom prst="rect">
              <a:avLst/>
            </a:prstGeom>
          </p:spPr>
          <p:txBody>
            <a:bodyPr wrap="square">
              <a:spAutoFit/>
            </a:bodyPr>
            <a:lstStyle/>
            <a:p>
              <a:r>
                <a:rPr lang="lv-LV" sz="1200" dirty="0" smtClean="0">
                  <a:latin typeface="Verdana" panose="020B0604030504040204" pitchFamily="34" charset="0"/>
                </a:rPr>
                <a:t>Shall ensure DIE usage </a:t>
              </a:r>
              <a:endParaRPr lang="en-GB" sz="1200" dirty="0"/>
            </a:p>
          </p:txBody>
        </p:sp>
      </p:grpSp>
      <p:sp>
        <p:nvSpPr>
          <p:cNvPr id="44" name="Slide Number Placeholder 5"/>
          <p:cNvSpPr>
            <a:spLocks noGrp="1"/>
          </p:cNvSpPr>
          <p:nvPr>
            <p:ph type="sldNum" sz="quarter" idx="13"/>
          </p:nvPr>
        </p:nvSpPr>
        <p:spPr bwMode="auto">
          <a:xfrm>
            <a:off x="8534400" y="47434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lv-LV" altLang="en-US" dirty="0" smtClean="0"/>
              <a:t>28</a:t>
            </a:r>
            <a:endParaRPr lang="en-GB" altLang="en-US" dirty="0" smtClean="0"/>
          </a:p>
        </p:txBody>
      </p:sp>
    </p:spTree>
    <p:extLst>
      <p:ext uri="{BB962C8B-B14F-4D97-AF65-F5344CB8AC3E}">
        <p14:creationId xmlns:p14="http://schemas.microsoft.com/office/powerpoint/2010/main" val="961182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802406064"/>
              </p:ext>
            </p:extLst>
          </p:nvPr>
        </p:nvGraphicFramePr>
        <p:xfrm>
          <a:off x="1683913" y="1511338"/>
          <a:ext cx="4267200" cy="28944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p:cNvGraphicFramePr/>
          <p:nvPr>
            <p:extLst>
              <p:ext uri="{D42A27DB-BD31-4B8C-83A1-F6EECF244321}">
                <p14:modId xmlns:p14="http://schemas.microsoft.com/office/powerpoint/2010/main" val="556542896"/>
              </p:ext>
            </p:extLst>
          </p:nvPr>
        </p:nvGraphicFramePr>
        <p:xfrm>
          <a:off x="4460179" y="1511338"/>
          <a:ext cx="4267200" cy="2894412"/>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2969364" y="3393948"/>
            <a:ext cx="1696298" cy="553998"/>
          </a:xfrm>
          <a:prstGeom prst="rect">
            <a:avLst/>
          </a:prstGeom>
          <a:noFill/>
        </p:spPr>
        <p:txBody>
          <a:bodyPr wrap="none" rtlCol="0">
            <a:spAutoFit/>
          </a:bodyPr>
          <a:lstStyle/>
          <a:p>
            <a:pPr algn="ctr"/>
            <a:r>
              <a:rPr lang="lv-LV" b="1" dirty="0" smtClean="0">
                <a:solidFill>
                  <a:srgbClr val="3E5E9F"/>
                </a:solidFill>
                <a:latin typeface="Verdana" pitchFamily="34" charset="0"/>
                <a:ea typeface="Verdana" pitchFamily="34" charset="0"/>
                <a:cs typeface="Verdana" pitchFamily="34" charset="0"/>
              </a:rPr>
              <a:t>21 from101</a:t>
            </a:r>
          </a:p>
          <a:p>
            <a:pPr algn="ctr"/>
            <a:r>
              <a:rPr lang="lv-LV" sz="1200" dirty="0" err="1" smtClean="0">
                <a:latin typeface="Verdana" pitchFamily="34" charset="0"/>
                <a:ea typeface="Verdana" pitchFamily="34" charset="0"/>
                <a:cs typeface="Verdana" pitchFamily="34" charset="0"/>
              </a:rPr>
              <a:t>connected</a:t>
            </a:r>
            <a:r>
              <a:rPr lang="lv-LV" sz="1200" dirty="0" smtClean="0">
                <a:latin typeface="Verdana" pitchFamily="34" charset="0"/>
                <a:ea typeface="Verdana" pitchFamily="34" charset="0"/>
                <a:cs typeface="Verdana" pitchFamily="34" charset="0"/>
              </a:rPr>
              <a:t> to DIE</a:t>
            </a:r>
            <a:endParaRPr lang="lv-LV" sz="1200" dirty="0">
              <a:latin typeface="Verdana" pitchFamily="34" charset="0"/>
              <a:ea typeface="Verdana" pitchFamily="34" charset="0"/>
              <a:cs typeface="Verdana" pitchFamily="34" charset="0"/>
            </a:endParaRPr>
          </a:p>
        </p:txBody>
      </p:sp>
      <p:sp>
        <p:nvSpPr>
          <p:cNvPr id="14" name="TextBox 13"/>
          <p:cNvSpPr txBox="1"/>
          <p:nvPr/>
        </p:nvSpPr>
        <p:spPr>
          <a:xfrm>
            <a:off x="5706357" y="3393948"/>
            <a:ext cx="1774846" cy="553998"/>
          </a:xfrm>
          <a:prstGeom prst="rect">
            <a:avLst/>
          </a:prstGeom>
          <a:noFill/>
        </p:spPr>
        <p:txBody>
          <a:bodyPr wrap="none" rtlCol="0">
            <a:spAutoFit/>
          </a:bodyPr>
          <a:lstStyle/>
          <a:p>
            <a:pPr algn="ctr"/>
            <a:r>
              <a:rPr lang="en-GB" b="1" dirty="0" smtClean="0">
                <a:solidFill>
                  <a:srgbClr val="3E5E9F"/>
                </a:solidFill>
                <a:latin typeface="Verdana" pitchFamily="34" charset="0"/>
                <a:ea typeface="Verdana" pitchFamily="34" charset="0"/>
                <a:cs typeface="Verdana" pitchFamily="34" charset="0"/>
              </a:rPr>
              <a:t>32 from 119</a:t>
            </a:r>
          </a:p>
          <a:p>
            <a:pPr algn="ctr"/>
            <a:r>
              <a:rPr lang="en-GB" sz="1200" dirty="0" smtClean="0">
                <a:latin typeface="Verdana" pitchFamily="34" charset="0"/>
                <a:ea typeface="Verdana" pitchFamily="34" charset="0"/>
                <a:cs typeface="Verdana" pitchFamily="34" charset="0"/>
              </a:rPr>
              <a:t>connected to DIE</a:t>
            </a:r>
            <a:endParaRPr lang="en-GB" sz="1200" dirty="0">
              <a:latin typeface="Verdana" pitchFamily="34" charset="0"/>
              <a:ea typeface="Verdana" pitchFamily="34" charset="0"/>
              <a:cs typeface="Verdana" pitchFamily="34" charset="0"/>
            </a:endParaRPr>
          </a:p>
        </p:txBody>
      </p:sp>
      <p:sp>
        <p:nvSpPr>
          <p:cNvPr id="30" name="Title 1"/>
          <p:cNvSpPr txBox="1">
            <a:spLocks/>
          </p:cNvSpPr>
          <p:nvPr/>
        </p:nvSpPr>
        <p:spPr>
          <a:xfrm>
            <a:off x="2590800" y="285750"/>
            <a:ext cx="6094800" cy="777479"/>
          </a:xfrm>
          <a:prstGeom prst="rect">
            <a:avLst/>
          </a:prstGeom>
        </p:spPr>
        <p:txBody>
          <a:bodyPr vert="horz" lIns="91440" tIns="45720" rIns="91440" bIns="45720" rtlCol="0" anchor="t">
            <a:normAutofit/>
          </a:bodyPr>
          <a:lstStyle>
            <a:lvl1pPr algn="l" defTabSz="914400" rtl="0" eaLnBrk="1" latinLnBrk="0" hangingPunct="1">
              <a:spcBef>
                <a:spcPct val="0"/>
              </a:spcBef>
              <a:buNone/>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lv-LV" altLang="en-US" sz="2400" dirty="0" err="1" smtClean="0"/>
              <a:t>DIE</a:t>
            </a:r>
            <a:r>
              <a:rPr lang="lv-LV" altLang="en-US" sz="2400" dirty="0" smtClean="0"/>
              <a:t> </a:t>
            </a:r>
            <a:r>
              <a:rPr lang="lv-LV" altLang="en-US" sz="2400" dirty="0" err="1"/>
              <a:t>p</a:t>
            </a:r>
            <a:r>
              <a:rPr lang="lv-LV" altLang="en-US" sz="2400" dirty="0" err="1" smtClean="0"/>
              <a:t>articipants</a:t>
            </a:r>
            <a:endParaRPr lang="lv-LV" altLang="en-US" dirty="0" smtClean="0"/>
          </a:p>
        </p:txBody>
      </p:sp>
      <p:sp>
        <p:nvSpPr>
          <p:cNvPr id="21" name="Slide Number Placeholder 5"/>
          <p:cNvSpPr>
            <a:spLocks noGrp="1"/>
          </p:cNvSpPr>
          <p:nvPr>
            <p:ph type="sldNum" sz="quarter" idx="13"/>
          </p:nvPr>
        </p:nvSpPr>
        <p:spPr bwMode="auto">
          <a:xfrm>
            <a:off x="8534400" y="47434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22</a:t>
            </a:fld>
            <a:endParaRPr lang="en-US" altLang="en-US" dirty="0" smtClean="0"/>
          </a:p>
        </p:txBody>
      </p:sp>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8699" y="2624178"/>
            <a:ext cx="643597" cy="545716"/>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5603" y="2495550"/>
            <a:ext cx="643597" cy="545716"/>
          </a:xfrm>
          <a:prstGeom prst="rect">
            <a:avLst/>
          </a:prstGeom>
        </p:spPr>
      </p:pic>
    </p:spTree>
    <p:extLst>
      <p:ext uri="{BB962C8B-B14F-4D97-AF65-F5344CB8AC3E}">
        <p14:creationId xmlns:p14="http://schemas.microsoft.com/office/powerpoint/2010/main" val="2956275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8600" y="1134880"/>
            <a:ext cx="8991600" cy="3799070"/>
            <a:chOff x="762000" y="1134880"/>
            <a:chExt cx="8991600" cy="379907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2200" y="3438329"/>
              <a:ext cx="792000" cy="660000"/>
            </a:xfrm>
            <a:prstGeom prst="rect">
              <a:avLst/>
            </a:prstGeom>
          </p:spPr>
        </p:pic>
        <p:sp>
          <p:nvSpPr>
            <p:cNvPr id="32" name="Rectangle 31"/>
            <p:cNvSpPr/>
            <p:nvPr/>
          </p:nvSpPr>
          <p:spPr>
            <a:xfrm>
              <a:off x="5942193" y="2800350"/>
              <a:ext cx="1118229" cy="4244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lang="lv-LV" sz="1200" dirty="0" smtClean="0">
                  <a:solidFill>
                    <a:schemeClr val="tx1"/>
                  </a:solidFill>
                  <a:latin typeface="Verdana" panose="020B0604030504040204" pitchFamily="34" charset="0"/>
                </a:rPr>
                <a:t>Application to an institution</a:t>
              </a:r>
            </a:p>
          </p:txBody>
        </p:sp>
        <p:sp>
          <p:nvSpPr>
            <p:cNvPr id="9" name="Rectangle 8"/>
            <p:cNvSpPr/>
            <p:nvPr/>
          </p:nvSpPr>
          <p:spPr>
            <a:xfrm>
              <a:off x="762000" y="3943350"/>
              <a:ext cx="2236091"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lang="lv-LV" sz="1400" b="1" dirty="0" smtClean="0">
                  <a:solidFill>
                    <a:srgbClr val="3E5E9F"/>
                  </a:solidFill>
                  <a:latin typeface="Verdana" panose="020B0604030504040204" pitchFamily="34" charset="0"/>
                </a:rPr>
                <a:t>Objective</a:t>
              </a:r>
            </a:p>
            <a:p>
              <a:pPr algn="ctr"/>
              <a:r>
                <a:rPr lang="lv-LV" sz="1200" dirty="0" smtClean="0">
                  <a:solidFill>
                    <a:schemeClr val="tx1"/>
                  </a:solidFill>
                  <a:latin typeface="Verdana" panose="020B0604030504040204" pitchFamily="34" charset="0"/>
                </a:rPr>
                <a:t>Unified standardised electronical document circulation environment </a:t>
              </a:r>
            </a:p>
          </p:txBody>
        </p:sp>
        <p:sp>
          <p:nvSpPr>
            <p:cNvPr id="10" name="Rectangle 9"/>
            <p:cNvSpPr/>
            <p:nvPr/>
          </p:nvSpPr>
          <p:spPr>
            <a:xfrm>
              <a:off x="7493890" y="1134880"/>
              <a:ext cx="1345309" cy="215444"/>
            </a:xfrm>
            <a:prstGeom prst="rect">
              <a:avLst/>
            </a:prstGeom>
          </p:spPr>
          <p:txBody>
            <a:bodyPr wrap="square" lIns="0" tIns="0" rIns="0" bIns="0">
              <a:spAutoFit/>
            </a:bodyPr>
            <a:lstStyle/>
            <a:p>
              <a:pPr lvl="0" algn="just">
                <a:spcAft>
                  <a:spcPts val="600"/>
                </a:spcAft>
              </a:pPr>
              <a:r>
                <a:rPr lang="en-GB" sz="1400" b="1" dirty="0" smtClean="0">
                  <a:solidFill>
                    <a:srgbClr val="3E5E9F"/>
                  </a:solidFill>
                  <a:latin typeface="Verdana" panose="020B0604030504040204" pitchFamily="34" charset="0"/>
                </a:rPr>
                <a:t>Benefits</a:t>
              </a:r>
            </a:p>
          </p:txBody>
        </p:sp>
        <p:grpSp>
          <p:nvGrpSpPr>
            <p:cNvPr id="13" name="Group 12"/>
            <p:cNvGrpSpPr/>
            <p:nvPr/>
          </p:nvGrpSpPr>
          <p:grpSpPr>
            <a:xfrm>
              <a:off x="4578300" y="2935992"/>
              <a:ext cx="1080000" cy="1080000"/>
              <a:chOff x="3332815" y="1837532"/>
              <a:chExt cx="1080000" cy="1080000"/>
            </a:xfrm>
          </p:grpSpPr>
          <p:sp>
            <p:nvSpPr>
              <p:cNvPr id="20" name="Rounded Rectangle 19"/>
              <p:cNvSpPr/>
              <p:nvPr/>
            </p:nvSpPr>
            <p:spPr>
              <a:xfrm>
                <a:off x="3332815" y="1837532"/>
                <a:ext cx="1080000" cy="1080000"/>
              </a:xfrm>
              <a:prstGeom prst="roundRect">
                <a:avLst>
                  <a:gd name="adj" fmla="val 6954"/>
                </a:avLst>
              </a:prstGeom>
              <a:solidFill>
                <a:schemeClr val="bg1"/>
              </a:solidFill>
              <a:ln>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endParaRPr lang="en-GB" sz="1200" b="1" dirty="0" smtClean="0">
                  <a:solidFill>
                    <a:schemeClr val="tx1"/>
                  </a:solidFill>
                  <a:latin typeface="Verdana" pitchFamily="34" charset="0"/>
                  <a:ea typeface="Verdana" pitchFamily="34" charset="0"/>
                  <a:cs typeface="Verdana" pitchFamily="34" charset="0"/>
                </a:endParaRPr>
              </a:p>
              <a:p>
                <a:pPr algn="ctr"/>
                <a:endParaRPr lang="en-GB" sz="1200" b="1" dirty="0" smtClean="0">
                  <a:solidFill>
                    <a:schemeClr val="tx1"/>
                  </a:solidFill>
                  <a:latin typeface="Verdana" pitchFamily="34" charset="0"/>
                  <a:ea typeface="Verdana" pitchFamily="34" charset="0"/>
                  <a:cs typeface="Verdana" pitchFamily="34" charset="0"/>
                </a:endParaRPr>
              </a:p>
              <a:p>
                <a:pPr algn="ctr"/>
                <a:endParaRPr lang="en-GB" sz="1200" b="1" dirty="0" smtClean="0">
                  <a:solidFill>
                    <a:schemeClr val="tx1"/>
                  </a:solidFill>
                  <a:latin typeface="Verdana" pitchFamily="34" charset="0"/>
                  <a:ea typeface="Verdana" pitchFamily="34" charset="0"/>
                  <a:cs typeface="Verdana" pitchFamily="34" charset="0"/>
                </a:endParaRPr>
              </a:p>
              <a:p>
                <a:pPr algn="ctr"/>
                <a:endParaRPr lang="en-GB" sz="1200" b="1" dirty="0" smtClean="0">
                  <a:solidFill>
                    <a:schemeClr val="tx1"/>
                  </a:solidFill>
                  <a:latin typeface="Verdana" pitchFamily="34" charset="0"/>
                  <a:ea typeface="Verdana" pitchFamily="34" charset="0"/>
                  <a:cs typeface="Verdana" pitchFamily="34" charset="0"/>
                </a:endParaRPr>
              </a:p>
              <a:p>
                <a:pPr algn="ctr"/>
                <a:r>
                  <a:rPr lang="lv-LV" sz="1400" b="1" dirty="0" smtClean="0">
                    <a:solidFill>
                      <a:schemeClr val="tx1"/>
                    </a:solidFill>
                    <a:latin typeface="Verdana" pitchFamily="34" charset="0"/>
                  </a:rPr>
                  <a:t>DIE</a:t>
                </a:r>
                <a:endParaRPr lang="en-GB" sz="1200" b="1" dirty="0" smtClean="0">
                  <a:solidFill>
                    <a:schemeClr val="tx1"/>
                  </a:solidFill>
                  <a:latin typeface="Verdana" pitchFamily="34" charset="0"/>
                  <a:ea typeface="Verdana" pitchFamily="34" charset="0"/>
                  <a:cs typeface="Verdana" pitchFamily="34" charset="0"/>
                </a:endParaRPr>
              </a:p>
            </p:txBody>
          </p:sp>
          <p:pic>
            <p:nvPicPr>
              <p:cNvPr id="21" name="Picture 4" descr="C:\Users\Linda\Desktop\DIV.png"/>
              <p:cNvPicPr>
                <a:picLocks noChangeAspect="1" noChangeArrowheads="1"/>
              </p:cNvPicPr>
              <p:nvPr/>
            </p:nvPicPr>
            <p:blipFill>
              <a:blip r:embed="rId4" cstate="print"/>
              <a:srcRect/>
              <a:stretch>
                <a:fillRect/>
              </a:stretch>
            </p:blipFill>
            <p:spPr bwMode="auto">
              <a:xfrm>
                <a:off x="3429903" y="1895195"/>
                <a:ext cx="885825" cy="738188"/>
              </a:xfrm>
              <a:prstGeom prst="rect">
                <a:avLst/>
              </a:prstGeom>
              <a:solidFill>
                <a:schemeClr val="bg1"/>
              </a:solidFill>
            </p:spPr>
          </p:pic>
        </p:grpSp>
        <p:cxnSp>
          <p:nvCxnSpPr>
            <p:cNvPr id="14" name="Straight Arrow Connector 13"/>
            <p:cNvCxnSpPr/>
            <p:nvPr/>
          </p:nvCxnSpPr>
          <p:spPr>
            <a:xfrm>
              <a:off x="4165800" y="3475992"/>
              <a:ext cx="360000" cy="0"/>
            </a:xfrm>
            <a:prstGeom prst="straightConnector1">
              <a:avLst/>
            </a:prstGeom>
            <a:ln w="19050">
              <a:solidFill>
                <a:srgbClr val="3E5E9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710800" y="3475992"/>
              <a:ext cx="360000" cy="0"/>
            </a:xfrm>
            <a:prstGeom prst="straightConnector1">
              <a:avLst/>
            </a:prstGeom>
            <a:ln w="19050">
              <a:solidFill>
                <a:srgbClr val="3E5E9F"/>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0000" y="3145992"/>
              <a:ext cx="792000" cy="660000"/>
            </a:xfrm>
            <a:prstGeom prst="rect">
              <a:avLst/>
            </a:prstGeom>
          </p:spPr>
        </p:pic>
        <p:sp>
          <p:nvSpPr>
            <p:cNvPr id="22" name="Rectangle 21"/>
            <p:cNvSpPr/>
            <p:nvPr/>
          </p:nvSpPr>
          <p:spPr>
            <a:xfrm>
              <a:off x="3276600" y="3805992"/>
              <a:ext cx="1263487" cy="307777"/>
            </a:xfrm>
            <a:prstGeom prst="rect">
              <a:avLst/>
            </a:prstGeom>
          </p:spPr>
          <p:txBody>
            <a:bodyPr wrap="none">
              <a:spAutoFit/>
            </a:bodyPr>
            <a:lstStyle/>
            <a:p>
              <a:r>
                <a:rPr lang="en-GB" sz="1400" b="1" dirty="0" smtClean="0">
                  <a:solidFill>
                    <a:srgbClr val="3E5E9F"/>
                  </a:solidFill>
                  <a:latin typeface="Verdana" panose="020B0604030504040204" pitchFamily="34" charset="0"/>
                </a:rPr>
                <a:t>Institution</a:t>
              </a:r>
              <a:endParaRPr lang="en-GB" sz="1400" b="1" dirty="0">
                <a:solidFill>
                  <a:srgbClr val="3E5E9F"/>
                </a:solidFill>
                <a:latin typeface="Verdana" panose="020B0604030504040204" pitchFamily="34" charset="0"/>
                <a:ea typeface="Verdana" panose="020B0604030504040204" pitchFamily="34" charset="0"/>
                <a:cs typeface="Verdana" panose="020B0604030504040204" pitchFamily="34" charset="0"/>
              </a:endParaRPr>
            </a:p>
          </p:txBody>
        </p:sp>
        <p:grpSp>
          <p:nvGrpSpPr>
            <p:cNvPr id="38" name="Group 37"/>
            <p:cNvGrpSpPr/>
            <p:nvPr/>
          </p:nvGrpSpPr>
          <p:grpSpPr>
            <a:xfrm>
              <a:off x="7543800" y="3144750"/>
              <a:ext cx="2209800" cy="570000"/>
              <a:chOff x="6629400" y="3257550"/>
              <a:chExt cx="2209800" cy="570000"/>
            </a:xfrm>
          </p:grpSpPr>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9400" y="3257550"/>
                <a:ext cx="684000" cy="570000"/>
              </a:xfrm>
              <a:prstGeom prst="rect">
                <a:avLst/>
              </a:prstGeom>
            </p:spPr>
          </p:pic>
          <p:sp>
            <p:nvSpPr>
              <p:cNvPr id="24" name="Rectangle 23"/>
              <p:cNvSpPr/>
              <p:nvPr/>
            </p:nvSpPr>
            <p:spPr>
              <a:xfrm>
                <a:off x="7363200" y="3388662"/>
                <a:ext cx="1476000" cy="307777"/>
              </a:xfrm>
              <a:prstGeom prst="rect">
                <a:avLst/>
              </a:prstGeom>
            </p:spPr>
            <p:txBody>
              <a:bodyPr wrap="square">
                <a:spAutoFit/>
              </a:bodyPr>
              <a:lstStyle/>
              <a:p>
                <a:pPr lvl="0" algn="just">
                  <a:spcAft>
                    <a:spcPts val="600"/>
                  </a:spcAft>
                </a:pPr>
                <a:r>
                  <a:rPr lang="lv-LV" sz="1400" dirty="0" smtClean="0">
                    <a:latin typeface="Verdana" panose="020B0604030504040204" pitchFamily="34" charset="0"/>
                  </a:rPr>
                  <a:t>Speed</a:t>
                </a:r>
                <a:endParaRPr lang="en-GB" sz="14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41" name="Group 40"/>
            <p:cNvGrpSpPr/>
            <p:nvPr/>
          </p:nvGrpSpPr>
          <p:grpSpPr>
            <a:xfrm>
              <a:off x="7543800" y="1331150"/>
              <a:ext cx="2161957" cy="570000"/>
              <a:chOff x="6629400" y="1308833"/>
              <a:chExt cx="2161957" cy="570000"/>
            </a:xfrm>
          </p:grpSpPr>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29400" y="1308833"/>
                <a:ext cx="684000" cy="570000"/>
              </a:xfrm>
              <a:prstGeom prst="rect">
                <a:avLst/>
              </a:prstGeom>
            </p:spPr>
          </p:pic>
          <p:sp>
            <p:nvSpPr>
              <p:cNvPr id="25" name="Rectangle 24"/>
              <p:cNvSpPr/>
              <p:nvPr/>
            </p:nvSpPr>
            <p:spPr>
              <a:xfrm>
                <a:off x="7315357" y="1439945"/>
                <a:ext cx="1476000" cy="307777"/>
              </a:xfrm>
              <a:prstGeom prst="rect">
                <a:avLst/>
              </a:prstGeom>
            </p:spPr>
            <p:txBody>
              <a:bodyPr wrap="none">
                <a:spAutoFit/>
              </a:bodyPr>
              <a:lstStyle/>
              <a:p>
                <a:pPr lvl="0" algn="just">
                  <a:spcAft>
                    <a:spcPts val="600"/>
                  </a:spcAft>
                </a:pPr>
                <a:r>
                  <a:rPr lang="lv-LV" sz="1400" dirty="0">
                    <a:latin typeface="Verdana" panose="020B0604030504040204" pitchFamily="34" charset="0"/>
                  </a:rPr>
                  <a:t>Safety</a:t>
                </a:r>
              </a:p>
            </p:txBody>
          </p:sp>
        </p:grpSp>
        <p:grpSp>
          <p:nvGrpSpPr>
            <p:cNvPr id="40" name="Group 39"/>
            <p:cNvGrpSpPr/>
            <p:nvPr/>
          </p:nvGrpSpPr>
          <p:grpSpPr>
            <a:xfrm>
              <a:off x="7543800" y="1935683"/>
              <a:ext cx="2161957" cy="570000"/>
              <a:chOff x="6629400" y="1958405"/>
              <a:chExt cx="2161957" cy="570000"/>
            </a:xfrm>
          </p:grpSpPr>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29400" y="1958405"/>
                <a:ext cx="684000" cy="570000"/>
              </a:xfrm>
              <a:prstGeom prst="rect">
                <a:avLst/>
              </a:prstGeom>
            </p:spPr>
          </p:pic>
          <p:sp>
            <p:nvSpPr>
              <p:cNvPr id="26" name="Rectangle 25"/>
              <p:cNvSpPr/>
              <p:nvPr/>
            </p:nvSpPr>
            <p:spPr>
              <a:xfrm>
                <a:off x="7315357" y="2089517"/>
                <a:ext cx="1476000" cy="307777"/>
              </a:xfrm>
              <a:prstGeom prst="rect">
                <a:avLst/>
              </a:prstGeom>
            </p:spPr>
            <p:txBody>
              <a:bodyPr wrap="none">
                <a:spAutoFit/>
              </a:bodyPr>
              <a:lstStyle/>
              <a:p>
                <a:pPr lvl="0" algn="just">
                  <a:spcAft>
                    <a:spcPts val="600"/>
                  </a:spcAft>
                </a:pPr>
                <a:r>
                  <a:rPr lang="lv-LV" sz="1400" dirty="0">
                    <a:latin typeface="Verdana" panose="020B0604030504040204" pitchFamily="34" charset="0"/>
                  </a:rPr>
                  <a:t>Automation </a:t>
                </a:r>
              </a:p>
            </p:txBody>
          </p:sp>
        </p:grpSp>
        <p:grpSp>
          <p:nvGrpSpPr>
            <p:cNvPr id="39" name="Group 38"/>
            <p:cNvGrpSpPr/>
            <p:nvPr/>
          </p:nvGrpSpPr>
          <p:grpSpPr>
            <a:xfrm>
              <a:off x="7543800" y="2540216"/>
              <a:ext cx="2209800" cy="570000"/>
              <a:chOff x="6629400" y="2607977"/>
              <a:chExt cx="2209800" cy="570000"/>
            </a:xfrm>
          </p:grpSpPr>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29400" y="2607977"/>
                <a:ext cx="684000" cy="570000"/>
              </a:xfrm>
              <a:prstGeom prst="rect">
                <a:avLst/>
              </a:prstGeom>
            </p:spPr>
          </p:pic>
          <p:sp>
            <p:nvSpPr>
              <p:cNvPr id="27" name="Rectangle 26"/>
              <p:cNvSpPr/>
              <p:nvPr/>
            </p:nvSpPr>
            <p:spPr>
              <a:xfrm>
                <a:off x="7363200" y="2739089"/>
                <a:ext cx="1476000" cy="307777"/>
              </a:xfrm>
              <a:prstGeom prst="rect">
                <a:avLst/>
              </a:prstGeom>
            </p:spPr>
            <p:txBody>
              <a:bodyPr wrap="none">
                <a:spAutoFit/>
              </a:bodyPr>
              <a:lstStyle/>
              <a:p>
                <a:pPr lvl="0" algn="just">
                  <a:spcAft>
                    <a:spcPts val="600"/>
                  </a:spcAft>
                </a:pPr>
                <a:r>
                  <a:rPr lang="lv-LV" sz="1400" dirty="0">
                    <a:latin typeface="Verdana" panose="020B0604030504040204" pitchFamily="34" charset="0"/>
                  </a:rPr>
                  <a:t>Convenience</a:t>
                </a:r>
              </a:p>
            </p:txBody>
          </p:sp>
        </p:grpSp>
      </p:grpSp>
      <p:sp>
        <p:nvSpPr>
          <p:cNvPr id="45" name="Title 1"/>
          <p:cNvSpPr txBox="1">
            <a:spLocks/>
          </p:cNvSpPr>
          <p:nvPr/>
        </p:nvSpPr>
        <p:spPr>
          <a:xfrm>
            <a:off x="2590800" y="285750"/>
            <a:ext cx="6094800" cy="777479"/>
          </a:xfrm>
          <a:prstGeom prst="rect">
            <a:avLst/>
          </a:prstGeom>
        </p:spPr>
        <p:txBody>
          <a:bodyPr vert="horz" lIns="91440" tIns="45720" rIns="91440" bIns="45720" rtlCol="0" anchor="t">
            <a:normAutofit lnSpcReduction="10000"/>
          </a:bodyPr>
          <a:lstStyle>
            <a:lvl1pPr algn="l" defTabSz="914400" rtl="0" eaLnBrk="1" latinLnBrk="0" hangingPunct="1">
              <a:spcBef>
                <a:spcPct val="0"/>
              </a:spcBef>
              <a:buNone/>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lv-LV" sz="2400" dirty="0"/>
              <a:t>DIE establishment aim and advantages</a:t>
            </a:r>
            <a:endParaRPr lang="en-GB" altLang="en-US" dirty="0" smtClean="0"/>
          </a:p>
        </p:txBody>
      </p:sp>
      <p:sp>
        <p:nvSpPr>
          <p:cNvPr id="30" name="Slide Number Placeholder 5"/>
          <p:cNvSpPr>
            <a:spLocks noGrp="1"/>
          </p:cNvSpPr>
          <p:nvPr>
            <p:ph type="sldNum" sz="quarter" idx="13"/>
          </p:nvPr>
        </p:nvSpPr>
        <p:spPr bwMode="auto">
          <a:xfrm>
            <a:off x="8534400" y="47434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A35EBBE-1F32-4234-95E9-4D264E1965CC}" type="slidenum">
              <a:rPr lang="en-US" altLang="en-US" smtClean="0"/>
              <a:pPr/>
              <a:t>23</a:t>
            </a:fld>
            <a:endParaRPr lang="en-GB" altLang="en-US" dirty="0" smtClean="0"/>
          </a:p>
        </p:txBody>
      </p:sp>
      <p:sp>
        <p:nvSpPr>
          <p:cNvPr id="34" name="Rectangle 33"/>
          <p:cNvSpPr/>
          <p:nvPr/>
        </p:nvSpPr>
        <p:spPr>
          <a:xfrm>
            <a:off x="5337883" y="4095750"/>
            <a:ext cx="1443917" cy="4244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200" dirty="0" smtClean="0">
                <a:solidFill>
                  <a:schemeClr val="tx1"/>
                </a:solidFill>
                <a:latin typeface="Verdana" panose="020B0604030504040204" pitchFamily="34" charset="0"/>
              </a:rPr>
              <a:t>Private person</a:t>
            </a:r>
          </a:p>
        </p:txBody>
      </p:sp>
      <p:sp>
        <p:nvSpPr>
          <p:cNvPr id="35" name="Rectangle 34"/>
          <p:cNvSpPr/>
          <p:nvPr/>
        </p:nvSpPr>
        <p:spPr>
          <a:xfrm>
            <a:off x="4135800" y="2376730"/>
            <a:ext cx="554960" cy="307777"/>
          </a:xfrm>
          <a:prstGeom prst="rect">
            <a:avLst/>
          </a:prstGeom>
        </p:spPr>
        <p:txBody>
          <a:bodyPr wrap="none">
            <a:spAutoFit/>
          </a:bodyPr>
          <a:lstStyle/>
          <a:p>
            <a:r>
              <a:rPr lang="lv-LV" sz="1400" b="1" dirty="0" smtClean="0">
                <a:solidFill>
                  <a:srgbClr val="3E5E9F"/>
                </a:solidFill>
                <a:latin typeface="Verdana" panose="020B0604030504040204" pitchFamily="34" charset="0"/>
                <a:ea typeface="Verdana" panose="020B0604030504040204" pitchFamily="34" charset="0"/>
                <a:cs typeface="Verdana" panose="020B0604030504040204" pitchFamily="34" charset="0"/>
              </a:rPr>
              <a:t>DIE</a:t>
            </a:r>
            <a:endParaRPr lang="lv-LV" sz="1400" b="1" dirty="0">
              <a:solidFill>
                <a:srgbClr val="3E5E9F"/>
              </a:solidFill>
              <a:latin typeface="Verdana" panose="020B0604030504040204" pitchFamily="34" charset="0"/>
              <a:ea typeface="Verdana" panose="020B0604030504040204" pitchFamily="34" charset="0"/>
              <a:cs typeface="Verdana" panose="020B0604030504040204" pitchFamily="34" charset="0"/>
            </a:endParaRPr>
          </a:p>
        </p:txBody>
      </p:sp>
      <p:cxnSp>
        <p:nvCxnSpPr>
          <p:cNvPr id="36" name="Straight Arrow Connector 35"/>
          <p:cNvCxnSpPr/>
          <p:nvPr/>
        </p:nvCxnSpPr>
        <p:spPr>
          <a:xfrm flipV="1">
            <a:off x="1550427" y="2653085"/>
            <a:ext cx="2541959" cy="1198038"/>
          </a:xfrm>
          <a:prstGeom prst="straightConnector1">
            <a:avLst/>
          </a:prstGeom>
          <a:ln w="25400">
            <a:solidFill>
              <a:srgbClr val="A9B1C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4705187" y="1360008"/>
            <a:ext cx="2165515" cy="1020616"/>
          </a:xfrm>
          <a:prstGeom prst="straightConnector1">
            <a:avLst/>
          </a:prstGeom>
          <a:ln w="25400">
            <a:solidFill>
              <a:srgbClr val="A9B1C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6726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590800" y="285750"/>
            <a:ext cx="6094800" cy="777479"/>
          </a:xfrm>
          <a:prstGeom prst="rect">
            <a:avLst/>
          </a:prstGeom>
        </p:spPr>
        <p:txBody>
          <a:bodyPr vert="horz" lIns="91440" tIns="45720" rIns="91440" bIns="45720" rtlCol="0" anchor="t">
            <a:normAutofit/>
          </a:bodyPr>
          <a:lstStyle>
            <a:lvl1pPr algn="l" defTabSz="914400" rtl="0" eaLnBrk="1" latinLnBrk="0" hangingPunct="1">
              <a:spcBef>
                <a:spcPct val="0"/>
              </a:spcBef>
              <a:buNone/>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lv-LV" sz="2400" dirty="0" smtClean="0"/>
              <a:t>Benefits of DIE</a:t>
            </a:r>
            <a:endParaRPr lang="lv-LV" altLang="en-US" dirty="0" smtClean="0"/>
          </a:p>
        </p:txBody>
      </p:sp>
      <p:sp>
        <p:nvSpPr>
          <p:cNvPr id="5" name="Slide Number Placeholder 5"/>
          <p:cNvSpPr>
            <a:spLocks noGrp="1"/>
          </p:cNvSpPr>
          <p:nvPr>
            <p:ph type="sldNum" sz="quarter" idx="13"/>
          </p:nvPr>
        </p:nvSpPr>
        <p:spPr bwMode="auto">
          <a:xfrm>
            <a:off x="8534400" y="47434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24</a:t>
            </a:fld>
            <a:endParaRPr lang="en-US" altLang="en-US" dirty="0" smtClean="0"/>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6000" y="1409498"/>
            <a:ext cx="684000" cy="570000"/>
          </a:xfrm>
          <a:prstGeom prst="rect">
            <a:avLst/>
          </a:prstGeom>
        </p:spPr>
      </p:pic>
      <p:sp>
        <p:nvSpPr>
          <p:cNvPr id="33" name="TextBox 32"/>
          <p:cNvSpPr txBox="1"/>
          <p:nvPr/>
        </p:nvSpPr>
        <p:spPr>
          <a:xfrm>
            <a:off x="348000" y="2419350"/>
            <a:ext cx="2700000" cy="2000548"/>
          </a:xfrm>
          <a:prstGeom prst="rect">
            <a:avLst/>
          </a:prstGeom>
          <a:noFill/>
        </p:spPr>
        <p:txBody>
          <a:bodyPr wrap="square" lIns="0" tIns="0" rIns="0" bIns="0" rtlCol="0">
            <a:spAutoFit/>
          </a:bodyPr>
          <a:lstStyle/>
          <a:p>
            <a:pPr marL="174625" indent="-174625" algn="just">
              <a:spcAft>
                <a:spcPts val="600"/>
              </a:spcAft>
              <a:buFont typeface="Arial" panose="020B0604020202020204" pitchFamily="34" charset="0"/>
              <a:buChar char="•"/>
            </a:pPr>
            <a:r>
              <a:rPr lang="en-GB" sz="1200" dirty="0" smtClean="0">
                <a:latin typeface="Verdana" pitchFamily="34" charset="0"/>
                <a:ea typeface="Verdana" pitchFamily="34" charset="0"/>
                <a:cs typeface="Verdana" pitchFamily="34" charset="0"/>
              </a:rPr>
              <a:t>Ensures the protection of data of physical persons and the protection of documents during sending by ensuring additional encryption</a:t>
            </a:r>
          </a:p>
          <a:p>
            <a:pPr marL="174625" indent="-174625" algn="just">
              <a:spcAft>
                <a:spcPts val="600"/>
              </a:spcAft>
              <a:buFont typeface="Arial" panose="020B0604020202020204" pitchFamily="34" charset="0"/>
              <a:buChar char="•"/>
            </a:pPr>
            <a:r>
              <a:rPr lang="en-GB" sz="1200" dirty="0" smtClean="0">
                <a:latin typeface="Verdana" pitchFamily="34" charset="0"/>
                <a:ea typeface="Verdana" pitchFamily="34" charset="0"/>
                <a:cs typeface="Verdana" pitchFamily="34" charset="0"/>
              </a:rPr>
              <a:t>Ensures the identification of the sender and receiver</a:t>
            </a:r>
          </a:p>
          <a:p>
            <a:pPr marL="174625" indent="-174625" algn="just">
              <a:buFont typeface="Arial" panose="020B0604020202020204" pitchFamily="34" charset="0"/>
              <a:buChar char="•"/>
            </a:pPr>
            <a:r>
              <a:rPr lang="en-GB" sz="1200" dirty="0" smtClean="0">
                <a:latin typeface="Verdana" pitchFamily="34" charset="0"/>
                <a:ea typeface="Verdana" pitchFamily="34" charset="0"/>
                <a:cs typeface="Verdana" pitchFamily="34" charset="0"/>
              </a:rPr>
              <a:t>Saving evidence on the fact of sending and receiving</a:t>
            </a:r>
          </a:p>
          <a:p>
            <a:pPr marL="285750" indent="-285750" algn="just">
              <a:buFont typeface="Arial" panose="020B0604020202020204" pitchFamily="34" charset="0"/>
              <a:buChar char="•"/>
            </a:pPr>
            <a:endParaRPr lang="lv-LV" sz="1200" dirty="0">
              <a:latin typeface="Verdana" pitchFamily="34" charset="0"/>
              <a:ea typeface="Verdana" pitchFamily="34" charset="0"/>
              <a:cs typeface="Verdana" pitchFamily="34" charset="0"/>
            </a:endParaRPr>
          </a:p>
        </p:txBody>
      </p:sp>
      <p:sp>
        <p:nvSpPr>
          <p:cNvPr id="34" name="Oval 33"/>
          <p:cNvSpPr/>
          <p:nvPr/>
        </p:nvSpPr>
        <p:spPr>
          <a:xfrm>
            <a:off x="1338000" y="1334498"/>
            <a:ext cx="720000" cy="720000"/>
          </a:xfrm>
          <a:prstGeom prst="ellipse">
            <a:avLst/>
          </a:prstGeom>
          <a:no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35" name="Rectangle 34"/>
          <p:cNvSpPr/>
          <p:nvPr/>
        </p:nvSpPr>
        <p:spPr>
          <a:xfrm>
            <a:off x="1285068" y="2114550"/>
            <a:ext cx="825867" cy="307777"/>
          </a:xfrm>
          <a:prstGeom prst="rect">
            <a:avLst/>
          </a:prstGeom>
        </p:spPr>
        <p:txBody>
          <a:bodyPr wrap="none">
            <a:spAutoFit/>
          </a:bodyPr>
          <a:lstStyle/>
          <a:p>
            <a:pPr algn="ctr"/>
            <a:r>
              <a:rPr lang="lv-LV" sz="1400" b="1" dirty="0" smtClean="0">
                <a:solidFill>
                  <a:srgbClr val="3E5E9F"/>
                </a:solidFill>
                <a:latin typeface="Verdana" panose="020B0604030504040204" pitchFamily="34" charset="0"/>
                <a:ea typeface="Verdana" panose="020B0604030504040204" pitchFamily="34" charset="0"/>
                <a:cs typeface="Verdana" panose="020B0604030504040204" pitchFamily="34" charset="0"/>
              </a:rPr>
              <a:t>Safety</a:t>
            </a:r>
            <a:endParaRPr lang="fi-FI" sz="1400" b="1" dirty="0">
              <a:solidFill>
                <a:srgbClr val="3E5E9F"/>
              </a:solidFill>
              <a:latin typeface="Verdana" panose="020B0604030504040204" pitchFamily="34" charset="0"/>
              <a:ea typeface="Verdana" panose="020B0604030504040204" pitchFamily="34" charset="0"/>
              <a:cs typeface="Verdana" panose="020B0604030504040204" pitchFamily="34" charset="0"/>
            </a:endParaRPr>
          </a:p>
        </p:txBody>
      </p:sp>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4000" y="1409498"/>
            <a:ext cx="684000" cy="570000"/>
          </a:xfrm>
          <a:prstGeom prst="rect">
            <a:avLst/>
          </a:prstGeom>
        </p:spPr>
      </p:pic>
      <p:sp>
        <p:nvSpPr>
          <p:cNvPr id="39" name="Title 1"/>
          <p:cNvSpPr txBox="1">
            <a:spLocks/>
          </p:cNvSpPr>
          <p:nvPr/>
        </p:nvSpPr>
        <p:spPr>
          <a:xfrm>
            <a:off x="6096000" y="2419350"/>
            <a:ext cx="2700000" cy="2448000"/>
          </a:xfrm>
          <a:prstGeom prst="rect">
            <a:avLst/>
          </a:prstGeom>
        </p:spPr>
        <p:txBody>
          <a:bodyPr vert="horz" lIns="0" tIns="0" rIns="0" bIns="0" rtlCol="0" anchor="t">
            <a:noAutofit/>
          </a:bodyPr>
          <a:lstStyle>
            <a:lvl1pPr algn="l" defTabSz="914400" rtl="0" eaLnBrk="1" latinLnBrk="0" hangingPunct="1">
              <a:spcBef>
                <a:spcPct val="0"/>
              </a:spcBef>
              <a:buNone/>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174625" indent="-174625" algn="just">
              <a:spcAft>
                <a:spcPts val="600"/>
              </a:spcAft>
              <a:buFont typeface="Arial" panose="020B0604020202020204" pitchFamily="34" charset="0"/>
              <a:buChar char="•"/>
            </a:pPr>
            <a:r>
              <a:rPr lang="en-GB" sz="1200" b="0" dirty="0" smtClean="0"/>
              <a:t>Guarantees receiving of the document (no manual confirmation of receiving), including the undeniable fact of sending and receiving</a:t>
            </a:r>
          </a:p>
          <a:p>
            <a:pPr marL="174625" indent="-174625" algn="just">
              <a:spcAft>
                <a:spcPts val="600"/>
              </a:spcAft>
              <a:buFont typeface="Arial" panose="020B0604020202020204" pitchFamily="34" charset="0"/>
              <a:buChar char="•"/>
            </a:pPr>
            <a:r>
              <a:rPr lang="en-GB" sz="1200" b="0" dirty="0" smtClean="0"/>
              <a:t>Taking into account the fact that DIE is integrated using the electronic service «E-application to an institution» that is available on the Latvija.lv portal, the applications submitted through this service are available in the DIE of the institution</a:t>
            </a:r>
          </a:p>
        </p:txBody>
      </p:sp>
      <p:sp>
        <p:nvSpPr>
          <p:cNvPr id="40" name="Rectangle 39"/>
          <p:cNvSpPr/>
          <p:nvPr/>
        </p:nvSpPr>
        <p:spPr>
          <a:xfrm>
            <a:off x="6188700" y="2114550"/>
            <a:ext cx="2514600" cy="307777"/>
          </a:xfrm>
          <a:prstGeom prst="rect">
            <a:avLst/>
          </a:prstGeom>
        </p:spPr>
        <p:txBody>
          <a:bodyPr wrap="square">
            <a:spAutoFit/>
          </a:bodyPr>
          <a:lstStyle/>
          <a:p>
            <a:pPr algn="ctr">
              <a:spcAft>
                <a:spcPts val="600"/>
              </a:spcAft>
            </a:pPr>
            <a:r>
              <a:rPr lang="en-GB" sz="1400" b="1" dirty="0" smtClean="0">
                <a:solidFill>
                  <a:srgbClr val="3E5E9F"/>
                </a:solidFill>
                <a:latin typeface="Verdana" panose="020B0604030504040204" pitchFamily="34" charset="0"/>
                <a:ea typeface="Verdana" panose="020B0604030504040204" pitchFamily="34" charset="0"/>
                <a:cs typeface="Verdana" panose="020B0604030504040204" pitchFamily="34" charset="0"/>
              </a:rPr>
              <a:t>Ease of use</a:t>
            </a:r>
            <a:endParaRPr lang="en-GB" sz="1400" b="1" dirty="0">
              <a:solidFill>
                <a:srgbClr val="3E5E9F"/>
              </a:solidFill>
              <a:latin typeface="Verdana" panose="020B0604030504040204" pitchFamily="34" charset="0"/>
              <a:ea typeface="Verdana" panose="020B0604030504040204" pitchFamily="34" charset="0"/>
              <a:cs typeface="Verdana" panose="020B0604030504040204" pitchFamily="34" charset="0"/>
            </a:endParaRPr>
          </a:p>
        </p:txBody>
      </p:sp>
      <p:sp>
        <p:nvSpPr>
          <p:cNvPr id="41" name="Oval 40"/>
          <p:cNvSpPr/>
          <p:nvPr/>
        </p:nvSpPr>
        <p:spPr>
          <a:xfrm>
            <a:off x="7086000" y="1334498"/>
            <a:ext cx="720000" cy="720000"/>
          </a:xfrm>
          <a:prstGeom prst="ellipse">
            <a:avLst/>
          </a:prstGeom>
          <a:no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30000" y="1409498"/>
            <a:ext cx="684000" cy="570000"/>
          </a:xfrm>
          <a:prstGeom prst="rect">
            <a:avLst/>
          </a:prstGeom>
        </p:spPr>
      </p:pic>
      <p:sp>
        <p:nvSpPr>
          <p:cNvPr id="36" name="TextBox 35"/>
          <p:cNvSpPr txBox="1"/>
          <p:nvPr/>
        </p:nvSpPr>
        <p:spPr>
          <a:xfrm>
            <a:off x="3222000" y="2419350"/>
            <a:ext cx="2700000" cy="923330"/>
          </a:xfrm>
          <a:prstGeom prst="rect">
            <a:avLst/>
          </a:prstGeom>
          <a:noFill/>
        </p:spPr>
        <p:txBody>
          <a:bodyPr wrap="square" lIns="0" tIns="0" rIns="0" bIns="0" rtlCol="0">
            <a:spAutoFit/>
          </a:bodyPr>
          <a:lstStyle/>
          <a:p>
            <a:pPr marL="174625" indent="-174625" algn="just">
              <a:buFont typeface="Arial" panose="020B0604020202020204" pitchFamily="34" charset="0"/>
              <a:buChar char="•"/>
            </a:pPr>
            <a:r>
              <a:rPr lang="en-GB" sz="1200" dirty="0" smtClean="0">
                <a:latin typeface="Verdana" panose="020B0604030504040204" pitchFamily="34" charset="0"/>
                <a:ea typeface="Verdana" panose="020B0604030504040204" pitchFamily="34" charset="0"/>
                <a:cs typeface="Verdana" panose="020B0604030504040204" pitchFamily="34" charset="0"/>
              </a:rPr>
              <a:t>Provides capability to automate the sent and received documents to speed up the document circulation and easing the work of clerks</a:t>
            </a:r>
          </a:p>
        </p:txBody>
      </p:sp>
      <p:sp>
        <p:nvSpPr>
          <p:cNvPr id="38" name="Rectangle 37"/>
          <p:cNvSpPr/>
          <p:nvPr/>
        </p:nvSpPr>
        <p:spPr>
          <a:xfrm>
            <a:off x="3890566" y="2114550"/>
            <a:ext cx="1362874" cy="307777"/>
          </a:xfrm>
          <a:prstGeom prst="rect">
            <a:avLst/>
          </a:prstGeom>
        </p:spPr>
        <p:txBody>
          <a:bodyPr wrap="none">
            <a:spAutoFit/>
          </a:bodyPr>
          <a:lstStyle/>
          <a:p>
            <a:pPr algn="ctr"/>
            <a:r>
              <a:rPr lang="lv-LV" sz="1400" b="1" dirty="0" smtClean="0">
                <a:solidFill>
                  <a:srgbClr val="3E5E9F"/>
                </a:solidFill>
                <a:latin typeface="Verdana" panose="020B0604030504040204" pitchFamily="34" charset="0"/>
                <a:ea typeface="Verdana" panose="020B0604030504040204" pitchFamily="34" charset="0"/>
                <a:cs typeface="Verdana" panose="020B0604030504040204" pitchFamily="34" charset="0"/>
              </a:rPr>
              <a:t>Automation</a:t>
            </a:r>
            <a:endParaRPr lang="lv-LV" sz="1400" dirty="0">
              <a:latin typeface="Verdana" pitchFamily="34" charset="0"/>
              <a:ea typeface="Verdana" pitchFamily="34" charset="0"/>
              <a:cs typeface="Verdana" pitchFamily="34" charset="0"/>
            </a:endParaRPr>
          </a:p>
        </p:txBody>
      </p:sp>
      <p:sp>
        <p:nvSpPr>
          <p:cNvPr id="43" name="Oval 42"/>
          <p:cNvSpPr/>
          <p:nvPr/>
        </p:nvSpPr>
        <p:spPr>
          <a:xfrm>
            <a:off x="4212000" y="1334498"/>
            <a:ext cx="720000" cy="720000"/>
          </a:xfrm>
          <a:prstGeom prst="ellipse">
            <a:avLst/>
          </a:prstGeom>
          <a:no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Tree>
    <p:extLst>
      <p:ext uri="{BB962C8B-B14F-4D97-AF65-F5344CB8AC3E}">
        <p14:creationId xmlns:p14="http://schemas.microsoft.com/office/powerpoint/2010/main" val="890593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90800" y="946487"/>
            <a:ext cx="6553200" cy="1015663"/>
          </a:xfrm>
          <a:prstGeom prst="rect">
            <a:avLst/>
          </a:prstGeom>
          <a:noFill/>
        </p:spPr>
        <p:txBody>
          <a:bodyPr wrap="square" rtlCol="0">
            <a:spAutoFit/>
          </a:bodyPr>
          <a:lstStyle/>
          <a:p>
            <a:pPr algn="just"/>
            <a:r>
              <a:rPr lang="en-GB" sz="1200" dirty="0" smtClean="0">
                <a:solidFill>
                  <a:prstClr val="black"/>
                </a:solidFill>
                <a:latin typeface="Verdana" panose="020B0604030504040204" pitchFamily="34" charset="0"/>
              </a:rPr>
              <a:t>Right now DIE ensures document circulation between state and local government institutions, but it is planned to introduce a new solution for communication with private persons:</a:t>
            </a:r>
          </a:p>
          <a:p>
            <a:pPr marL="285750" indent="-285750" algn="just">
              <a:buFont typeface="Arial" panose="020B0604020202020204" pitchFamily="34" charset="0"/>
              <a:buChar char="•"/>
            </a:pPr>
            <a:r>
              <a:rPr lang="en-GB" sz="1200" dirty="0" smtClean="0">
                <a:solidFill>
                  <a:prstClr val="black"/>
                </a:solidFill>
                <a:latin typeface="Verdana" panose="020B0604030504040204" pitchFamily="34" charset="0"/>
              </a:rPr>
              <a:t>Latvija.lv e-service «E-application to an institution</a:t>
            </a:r>
            <a:r>
              <a:rPr lang="lv-LV" sz="1200" dirty="0" smtClean="0">
                <a:solidFill>
                  <a:prstClr val="black"/>
                </a:solidFill>
                <a:latin typeface="Verdana" panose="020B0604030504040204" pitchFamily="34" charset="0"/>
              </a:rPr>
              <a:t>»</a:t>
            </a:r>
            <a:r>
              <a:rPr lang="en-GB" sz="1200" dirty="0" smtClean="0">
                <a:solidFill>
                  <a:prstClr val="black"/>
                </a:solidFill>
                <a:latin typeface="Verdana" panose="020B0604030504040204" pitchFamily="34" charset="0"/>
              </a:rPr>
              <a:t> received documents will automatically transfered to state institutions DMS</a:t>
            </a:r>
          </a:p>
        </p:txBody>
      </p:sp>
      <p:sp>
        <p:nvSpPr>
          <p:cNvPr id="12" name="Rounded Rectangle 11"/>
          <p:cNvSpPr/>
          <p:nvPr/>
        </p:nvSpPr>
        <p:spPr>
          <a:xfrm>
            <a:off x="2667000" y="2211757"/>
            <a:ext cx="3960000" cy="1721140"/>
          </a:xfrm>
          <a:prstGeom prst="roundRect">
            <a:avLst>
              <a:gd name="adj" fmla="val 4829"/>
            </a:avLst>
          </a:prstGeom>
          <a:noFill/>
          <a:ln w="12700">
            <a:solidFill>
              <a:srgbClr val="B9CDE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3" name="TextBox 12"/>
          <p:cNvSpPr txBox="1"/>
          <p:nvPr/>
        </p:nvSpPr>
        <p:spPr>
          <a:xfrm>
            <a:off x="3536357" y="1906957"/>
            <a:ext cx="2223686" cy="307777"/>
          </a:xfrm>
          <a:prstGeom prst="rect">
            <a:avLst/>
          </a:prstGeom>
          <a:noFill/>
        </p:spPr>
        <p:txBody>
          <a:bodyPr wrap="none" rtlCol="0">
            <a:spAutoFit/>
          </a:bodyPr>
          <a:lstStyle/>
          <a:p>
            <a:r>
              <a:rPr lang="lv-LV" sz="1400" b="1" dirty="0" smtClean="0">
                <a:solidFill>
                  <a:srgbClr val="3E5E9F"/>
                </a:solidFill>
                <a:latin typeface="Verdana" pitchFamily="34" charset="0"/>
              </a:rPr>
              <a:t>SRDA infrastructure</a:t>
            </a:r>
            <a:endParaRPr lang="en-GB" sz="1400" b="1" dirty="0">
              <a:solidFill>
                <a:srgbClr val="3E5E9F"/>
              </a:solidFill>
              <a:latin typeface="Verdana" pitchFamily="34" charset="0"/>
              <a:ea typeface="Verdana" pitchFamily="34" charset="0"/>
              <a:cs typeface="Verdana" pitchFamily="34" charset="0"/>
            </a:endParaRPr>
          </a:p>
        </p:txBody>
      </p:sp>
      <p:sp>
        <p:nvSpPr>
          <p:cNvPr id="14" name="Rounded Rectangle 13"/>
          <p:cNvSpPr/>
          <p:nvPr/>
        </p:nvSpPr>
        <p:spPr>
          <a:xfrm>
            <a:off x="4918800" y="2343150"/>
            <a:ext cx="1512000" cy="533400"/>
          </a:xfrm>
          <a:prstGeom prst="roundRect">
            <a:avLst>
              <a:gd name="adj" fmla="val 12345"/>
            </a:avLst>
          </a:prstGeom>
          <a:no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dirty="0" smtClean="0">
                <a:solidFill>
                  <a:schemeClr val="tx1"/>
                </a:solidFill>
                <a:latin typeface="Verdana" panose="020B0604030504040204" pitchFamily="34" charset="0"/>
              </a:rPr>
              <a:t>DIE</a:t>
            </a:r>
            <a:endParaRPr lang="en-GB"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Rounded Rectangle 14"/>
          <p:cNvSpPr/>
          <p:nvPr/>
        </p:nvSpPr>
        <p:spPr>
          <a:xfrm>
            <a:off x="2865600" y="2302995"/>
            <a:ext cx="1512000" cy="533400"/>
          </a:xfrm>
          <a:prstGeom prst="roundRect">
            <a:avLst>
              <a:gd name="adj" fmla="val 12345"/>
            </a:avLst>
          </a:prstGeom>
          <a:no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dirty="0" smtClean="0">
                <a:solidFill>
                  <a:schemeClr val="tx1"/>
                </a:solidFill>
                <a:latin typeface="Verdana" panose="020B0604030504040204" pitchFamily="34" charset="0"/>
              </a:rPr>
              <a:t>Portal for communication</a:t>
            </a:r>
          </a:p>
          <a:p>
            <a:pPr algn="ctr"/>
            <a:r>
              <a:rPr lang="lv-LV" sz="1200" dirty="0" smtClean="0">
                <a:solidFill>
                  <a:schemeClr val="tx1"/>
                </a:solidFill>
                <a:latin typeface="Verdana" panose="020B0604030504040204" pitchFamily="34" charset="0"/>
              </a:rPr>
              <a:t>(IEW)</a:t>
            </a:r>
            <a:endParaRPr lang="en-GB"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Rounded Rectangle 15"/>
          <p:cNvSpPr/>
          <p:nvPr/>
        </p:nvSpPr>
        <p:spPr>
          <a:xfrm>
            <a:off x="4918800" y="2958909"/>
            <a:ext cx="1558200" cy="718864"/>
          </a:xfrm>
          <a:prstGeom prst="roundRect">
            <a:avLst>
              <a:gd name="adj" fmla="val 12345"/>
            </a:avLst>
          </a:prstGeom>
          <a:no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lv-LV" sz="1000" dirty="0" smtClean="0">
                <a:solidFill>
                  <a:schemeClr val="tx1"/>
                </a:solidFill>
                <a:latin typeface="Verdana" panose="020B0604030504040204" pitchFamily="34" charset="0"/>
              </a:rPr>
              <a:t>Entities about whom there is no information in RE and PR (SRDA maintains a list)</a:t>
            </a:r>
            <a:endParaRPr lang="en-GB" sz="1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7" name="Group 16"/>
          <p:cNvGrpSpPr/>
          <p:nvPr/>
        </p:nvGrpSpPr>
        <p:grpSpPr>
          <a:xfrm>
            <a:off x="2865600" y="2915773"/>
            <a:ext cx="1512000" cy="533400"/>
            <a:chOff x="3142770" y="3479314"/>
            <a:chExt cx="1512000" cy="533400"/>
          </a:xfrm>
        </p:grpSpPr>
        <p:sp>
          <p:nvSpPr>
            <p:cNvPr id="33" name="Rounded Rectangle 32"/>
            <p:cNvSpPr/>
            <p:nvPr/>
          </p:nvSpPr>
          <p:spPr>
            <a:xfrm>
              <a:off x="3142770" y="3479314"/>
              <a:ext cx="1512000" cy="533400"/>
            </a:xfrm>
            <a:prstGeom prst="roundRect">
              <a:avLst>
                <a:gd name="adj" fmla="val 12345"/>
              </a:avLst>
            </a:prstGeom>
            <a:no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34" name="Picture 33" descr="G:\VRAA_09102015\Vizuālie materiali\Prezentacijas\Ikonas\Latvija_logo_darks.png"/>
            <p:cNvPicPr>
              <a:picLocks noChangeAspect="1" noChangeArrowheads="1"/>
            </p:cNvPicPr>
            <p:nvPr/>
          </p:nvPicPr>
          <p:blipFill>
            <a:blip r:embed="rId3" cstate="print"/>
            <a:srcRect/>
            <a:stretch>
              <a:fillRect/>
            </a:stretch>
          </p:blipFill>
          <p:spPr bwMode="auto">
            <a:xfrm>
              <a:off x="3340770" y="3522450"/>
              <a:ext cx="1116000" cy="447129"/>
            </a:xfrm>
            <a:prstGeom prst="rect">
              <a:avLst/>
            </a:prstGeom>
            <a:noFill/>
          </p:spPr>
        </p:pic>
      </p:grpSp>
      <p:sp>
        <p:nvSpPr>
          <p:cNvPr id="18" name="Rounded Rectangle 17"/>
          <p:cNvSpPr/>
          <p:nvPr/>
        </p:nvSpPr>
        <p:spPr>
          <a:xfrm>
            <a:off x="3891000" y="3753973"/>
            <a:ext cx="1512000" cy="343882"/>
          </a:xfrm>
          <a:prstGeom prst="roundRect">
            <a:avLst>
              <a:gd name="adj" fmla="val 12345"/>
            </a:avLst>
          </a:prstGeom>
          <a:solidFill>
            <a:srgbClr val="FFFFFF"/>
          </a:solid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lv-LV" sz="1200" dirty="0" smtClean="0">
                <a:solidFill>
                  <a:schemeClr val="tx1"/>
                </a:solidFill>
                <a:latin typeface="Verdana" panose="020B0604030504040204" pitchFamily="34" charset="0"/>
              </a:rPr>
              <a:t>E-address</a:t>
            </a:r>
            <a:endParaRPr lang="en-GB"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9" name="Straight Arrow Connector 18"/>
          <p:cNvCxnSpPr/>
          <p:nvPr/>
        </p:nvCxnSpPr>
        <p:spPr>
          <a:xfrm>
            <a:off x="6477000" y="2647950"/>
            <a:ext cx="540000" cy="0"/>
          </a:xfrm>
          <a:prstGeom prst="straightConnector1">
            <a:avLst/>
          </a:prstGeom>
          <a:ln w="19050">
            <a:solidFill>
              <a:srgbClr val="3E5E9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279400" y="2569695"/>
            <a:ext cx="540000" cy="0"/>
          </a:xfrm>
          <a:prstGeom prst="straightConnector1">
            <a:avLst/>
          </a:prstGeom>
          <a:ln w="19050">
            <a:solidFill>
              <a:srgbClr val="3E5E9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279400" y="3182473"/>
            <a:ext cx="540000" cy="0"/>
          </a:xfrm>
          <a:prstGeom prst="straightConnector1">
            <a:avLst/>
          </a:prstGeom>
          <a:ln w="19050">
            <a:solidFill>
              <a:srgbClr val="3E5E9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800000">
            <a:off x="4422126" y="2536350"/>
            <a:ext cx="468000" cy="0"/>
          </a:xfrm>
          <a:prstGeom prst="straightConnector1">
            <a:avLst/>
          </a:prstGeom>
          <a:ln w="19050">
            <a:solidFill>
              <a:srgbClr val="3E5E9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800000">
            <a:off x="4414200" y="3298350"/>
            <a:ext cx="468000" cy="0"/>
          </a:xfrm>
          <a:prstGeom prst="straightConnector1">
            <a:avLst/>
          </a:prstGeom>
          <a:ln w="19050">
            <a:solidFill>
              <a:srgbClr val="3E5E9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9800000">
            <a:off x="4414200" y="2911950"/>
            <a:ext cx="468000" cy="0"/>
          </a:xfrm>
          <a:prstGeom prst="straightConnector1">
            <a:avLst/>
          </a:prstGeom>
          <a:ln w="19050">
            <a:solidFill>
              <a:srgbClr val="3E5E9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4485000" y="4335757"/>
            <a:ext cx="324000" cy="0"/>
          </a:xfrm>
          <a:prstGeom prst="straightConnector1">
            <a:avLst/>
          </a:prstGeom>
          <a:ln w="19050">
            <a:solidFill>
              <a:srgbClr val="3E5E9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868570" y="4548485"/>
            <a:ext cx="1556861" cy="507831"/>
          </a:xfrm>
          <a:prstGeom prst="rect">
            <a:avLst/>
          </a:prstGeom>
        </p:spPr>
        <p:txBody>
          <a:bodyPr wrap="square" lIns="0" tIns="0" rIns="0" bIns="0">
            <a:spAutoFit/>
          </a:bodyPr>
          <a:lstStyle/>
          <a:p>
            <a:r>
              <a:rPr lang="lv-LV" sz="1100" dirty="0">
                <a:latin typeface="Verdana" panose="020B0604030504040204" pitchFamily="34" charset="0"/>
              </a:rPr>
              <a:t>State registers:</a:t>
            </a:r>
            <a:endParaRPr lang="en-GB" sz="1100" dirty="0">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lv-LV" sz="1100" dirty="0">
                <a:latin typeface="Verdana" panose="020B0604030504040204" pitchFamily="34" charset="0"/>
              </a:rPr>
              <a:t>Personal data</a:t>
            </a:r>
          </a:p>
          <a:p>
            <a:pPr marL="171450" indent="-171450">
              <a:buFont typeface="Arial" panose="020B0604020202020204" pitchFamily="34" charset="0"/>
              <a:buChar char="•"/>
            </a:pPr>
            <a:r>
              <a:rPr lang="lv-LV" sz="1100" dirty="0">
                <a:latin typeface="Verdana" panose="020B0604030504040204" pitchFamily="34" charset="0"/>
              </a:rPr>
              <a:t>E-address data</a:t>
            </a:r>
          </a:p>
        </p:txBody>
      </p:sp>
      <p:sp>
        <p:nvSpPr>
          <p:cNvPr id="27" name="Rectangle 26"/>
          <p:cNvSpPr/>
          <p:nvPr/>
        </p:nvSpPr>
        <p:spPr>
          <a:xfrm>
            <a:off x="7620000" y="2419350"/>
            <a:ext cx="1474911" cy="738664"/>
          </a:xfrm>
          <a:prstGeom prst="rect">
            <a:avLst/>
          </a:prstGeom>
        </p:spPr>
        <p:txBody>
          <a:bodyPr wrap="square" lIns="0" tIns="0" rIns="0" bIns="0">
            <a:spAutoFit/>
          </a:bodyPr>
          <a:lstStyle/>
          <a:p>
            <a:pPr algn="ctr"/>
            <a:r>
              <a:rPr lang="lv-LV" sz="1200" dirty="0" smtClean="0">
                <a:latin typeface="Verdana" panose="020B0604030504040204" pitchFamily="34" charset="0"/>
              </a:rPr>
              <a:t>State institutions</a:t>
            </a:r>
          </a:p>
          <a:p>
            <a:pPr algn="ctr"/>
            <a:r>
              <a:rPr lang="lv-LV" sz="1200" dirty="0" smtClean="0">
                <a:latin typeface="Verdana" panose="020B0604030504040204" pitchFamily="34" charset="0"/>
              </a:rPr>
              <a:t>(with DMS integration with DIE)</a:t>
            </a:r>
          </a:p>
        </p:txBody>
      </p:sp>
      <p:sp>
        <p:nvSpPr>
          <p:cNvPr id="28" name="Rectangle 27"/>
          <p:cNvSpPr/>
          <p:nvPr/>
        </p:nvSpPr>
        <p:spPr>
          <a:xfrm>
            <a:off x="188319" y="2190750"/>
            <a:ext cx="1411881" cy="738664"/>
          </a:xfrm>
          <a:prstGeom prst="rect">
            <a:avLst/>
          </a:prstGeom>
        </p:spPr>
        <p:txBody>
          <a:bodyPr wrap="square" lIns="0" tIns="0" rIns="0" bIns="0">
            <a:spAutoFit/>
          </a:bodyPr>
          <a:lstStyle/>
          <a:p>
            <a:pPr algn="ctr"/>
            <a:r>
              <a:rPr lang="lv-LV" sz="1200" dirty="0" smtClean="0">
                <a:latin typeface="Verdana" panose="020B0604030504040204" pitchFamily="34" charset="0"/>
              </a:rPr>
              <a:t>State institutions</a:t>
            </a:r>
          </a:p>
          <a:p>
            <a:pPr algn="ctr"/>
            <a:r>
              <a:rPr lang="lv-LV" sz="1200" dirty="0" smtClean="0">
                <a:latin typeface="Verdana" panose="020B0604030504040204" pitchFamily="34" charset="0"/>
              </a:rPr>
              <a:t>(without DMS integration with DIE)</a:t>
            </a:r>
          </a:p>
        </p:txBody>
      </p:sp>
      <p:sp>
        <p:nvSpPr>
          <p:cNvPr id="29" name="Rectangle 28"/>
          <p:cNvSpPr/>
          <p:nvPr/>
        </p:nvSpPr>
        <p:spPr>
          <a:xfrm>
            <a:off x="1352059" y="3032772"/>
            <a:ext cx="870681" cy="553998"/>
          </a:xfrm>
          <a:prstGeom prst="rect">
            <a:avLst/>
          </a:prstGeom>
        </p:spPr>
        <p:txBody>
          <a:bodyPr wrap="square" lIns="0" tIns="0" rIns="0" bIns="0">
            <a:spAutoFit/>
          </a:bodyPr>
          <a:lstStyle/>
          <a:p>
            <a:pPr algn="ctr"/>
            <a:r>
              <a:rPr lang="lv-LV" sz="1200" dirty="0" smtClean="0">
                <a:latin typeface="Verdana" panose="020B0604030504040204" pitchFamily="34" charset="0"/>
              </a:rPr>
              <a:t>Application to an institution</a:t>
            </a:r>
          </a:p>
        </p:txBody>
      </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30" y="2819222"/>
            <a:ext cx="864000" cy="720000"/>
          </a:xfrm>
          <a:prstGeom prst="rect">
            <a:avLst/>
          </a:prstGeom>
        </p:spPr>
      </p:pic>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0" y="2117839"/>
            <a:ext cx="864000" cy="720000"/>
          </a:xfrm>
          <a:prstGeom prst="rect">
            <a:avLst/>
          </a:prstGeom>
        </p:spPr>
      </p:pic>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8400" y="2381682"/>
            <a:ext cx="864000" cy="720000"/>
          </a:xfrm>
          <a:prstGeom prst="rect">
            <a:avLst/>
          </a:prstGeom>
        </p:spPr>
      </p:pic>
      <p:sp>
        <p:nvSpPr>
          <p:cNvPr id="38" name="Title 1"/>
          <p:cNvSpPr txBox="1">
            <a:spLocks/>
          </p:cNvSpPr>
          <p:nvPr/>
        </p:nvSpPr>
        <p:spPr>
          <a:xfrm>
            <a:off x="2590800" y="209550"/>
            <a:ext cx="6094800" cy="777479"/>
          </a:xfrm>
          <a:prstGeom prst="rect">
            <a:avLst/>
          </a:prstGeom>
        </p:spPr>
        <p:txBody>
          <a:bodyPr vert="horz" lIns="91440" tIns="45720" rIns="91440" bIns="45720" rtlCol="0" anchor="t">
            <a:normAutofit lnSpcReduction="10000"/>
          </a:bodyPr>
          <a:lstStyle>
            <a:lvl1pPr algn="l" defTabSz="914400" rtl="0" eaLnBrk="1" latinLnBrk="0" hangingPunct="1">
              <a:spcBef>
                <a:spcPct val="0"/>
              </a:spcBef>
              <a:buNone/>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lv-LV" sz="2400" dirty="0"/>
              <a:t>DIE for communication with private persons</a:t>
            </a:r>
            <a:endParaRPr lang="en-GB" altLang="en-US" dirty="0" smtClean="0"/>
          </a:p>
        </p:txBody>
      </p:sp>
      <p:cxnSp>
        <p:nvCxnSpPr>
          <p:cNvPr id="36" name="Straight Arrow Connector 35"/>
          <p:cNvCxnSpPr/>
          <p:nvPr/>
        </p:nvCxnSpPr>
        <p:spPr>
          <a:xfrm>
            <a:off x="755400" y="3179222"/>
            <a:ext cx="540000" cy="0"/>
          </a:xfrm>
          <a:prstGeom prst="straightConnector1">
            <a:avLst/>
          </a:prstGeom>
          <a:ln w="19050">
            <a:solidFill>
              <a:srgbClr val="3E5E9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Slide Number Placeholder 5"/>
          <p:cNvSpPr>
            <a:spLocks noGrp="1"/>
          </p:cNvSpPr>
          <p:nvPr>
            <p:ph type="sldNum" sz="quarter" idx="13"/>
          </p:nvPr>
        </p:nvSpPr>
        <p:spPr bwMode="auto">
          <a:xfrm>
            <a:off x="8534400" y="47434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A35EBBE-1F32-4234-95E9-4D264E1965CC}" type="slidenum">
              <a:rPr lang="en-US" altLang="en-US" smtClean="0"/>
              <a:pPr/>
              <a:t>25</a:t>
            </a:fld>
            <a:endParaRPr lang="en-GB" altLang="en-US" dirty="0" smtClean="0"/>
          </a:p>
        </p:txBody>
      </p:sp>
      <p:sp>
        <p:nvSpPr>
          <p:cNvPr id="2" name="Rectangle 1"/>
          <p:cNvSpPr/>
          <p:nvPr/>
        </p:nvSpPr>
        <p:spPr>
          <a:xfrm>
            <a:off x="63475" y="4127837"/>
            <a:ext cx="3060725" cy="1015663"/>
          </a:xfrm>
          <a:prstGeom prst="rect">
            <a:avLst/>
          </a:prstGeom>
        </p:spPr>
        <p:txBody>
          <a:bodyPr wrap="square">
            <a:spAutoFit/>
          </a:bodyPr>
          <a:lstStyle/>
          <a:p>
            <a:pPr algn="just"/>
            <a:r>
              <a:rPr lang="lv-LV" sz="1200" b="1" dirty="0" smtClean="0">
                <a:solidFill>
                  <a:srgbClr val="3E5E9F"/>
                </a:solidFill>
                <a:latin typeface="Verdana" panose="020B0604030504040204" pitchFamily="34" charset="0"/>
                <a:ea typeface="Verdana" panose="020B0604030504040204" pitchFamily="34" charset="0"/>
                <a:cs typeface="Verdana" panose="020B0604030504040204" pitchFamily="34" charset="0"/>
              </a:rPr>
              <a:t>! </a:t>
            </a:r>
            <a:r>
              <a:rPr lang="en-GB" sz="1200" dirty="0" smtClean="0">
                <a:latin typeface="Verdana" panose="020B0604030504040204" pitchFamily="34" charset="0"/>
                <a:ea typeface="Verdana" panose="020B0604030504040204" pitchFamily="34" charset="0"/>
                <a:cs typeface="Verdana" panose="020B0604030504040204" pitchFamily="34" charset="0"/>
              </a:rPr>
              <a:t>Using </a:t>
            </a:r>
            <a:r>
              <a:rPr lang="en-GB" sz="1200" dirty="0">
                <a:latin typeface="Verdana" panose="020B0604030504040204" pitchFamily="34" charset="0"/>
                <a:ea typeface="Verdana" panose="020B0604030504040204" pitchFamily="34" charset="0"/>
                <a:cs typeface="Verdana" panose="020B0604030504040204" pitchFamily="34" charset="0"/>
              </a:rPr>
              <a:t>DIE it will be possible to send information to a private person (to the workplace of its client in Latvija.lv) from the DMS of the institution.</a:t>
            </a:r>
            <a:endParaRPr lang="lv-LV"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6576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B66B3D4-3C80-4773-AD8A-D43C7F12A1EA}" type="slidenum">
              <a:rPr lang="en-US" altLang="en-US" smtClean="0"/>
              <a:pPr/>
              <a:t>26</a:t>
            </a:fld>
            <a:endParaRPr lang="en-GB" altLang="en-US" dirty="0"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1657350"/>
            <a:ext cx="1296000" cy="1080000"/>
          </a:xfrm>
          <a:prstGeom prst="rect">
            <a:avLst/>
          </a:prstGeom>
        </p:spPr>
      </p:pic>
      <p:sp>
        <p:nvSpPr>
          <p:cNvPr id="6" name="Title 1"/>
          <p:cNvSpPr txBox="1">
            <a:spLocks/>
          </p:cNvSpPr>
          <p:nvPr/>
        </p:nvSpPr>
        <p:spPr>
          <a:xfrm>
            <a:off x="2590800" y="2743203"/>
            <a:ext cx="6096000" cy="1038221"/>
          </a:xfrm>
          <a:prstGeom prst="rect">
            <a:avLst/>
          </a:prstGeom>
        </p:spPr>
        <p:txBody>
          <a:bodyPr vert="horz" lIns="91440" tIns="45720" rIns="91440" bIns="45720" rtlCol="0" anchor="t">
            <a:normAutofit/>
          </a:bodyPr>
          <a:lstStyle>
            <a:lvl1pPr algn="l" defTabSz="914400" rtl="0" eaLnBrk="1" latinLnBrk="0" hangingPunct="1">
              <a:spcBef>
                <a:spcPct val="0"/>
              </a:spcBef>
              <a:buNone/>
              <a:defRPr sz="1800" b="1" kern="120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lv-LV" altLang="en-US" sz="2400" dirty="0"/>
              <a:t>Public Service Directory</a:t>
            </a:r>
            <a:endParaRPr lang="en-GB" sz="2400" dirty="0"/>
          </a:p>
        </p:txBody>
      </p:sp>
    </p:spTree>
    <p:extLst>
      <p:ext uri="{BB962C8B-B14F-4D97-AF65-F5344CB8AC3E}">
        <p14:creationId xmlns:p14="http://schemas.microsoft.com/office/powerpoint/2010/main" val="4114115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553200" cy="777479"/>
          </a:xfrm>
        </p:spPr>
        <p:txBody>
          <a:bodyPr>
            <a:normAutofit/>
          </a:bodyPr>
          <a:lstStyle/>
          <a:p>
            <a:r>
              <a:rPr lang="lv-LV" altLang="en-US" sz="2400" dirty="0" smtClean="0"/>
              <a:t>What is the Public Service Directory?</a:t>
            </a:r>
          </a:p>
        </p:txBody>
      </p:sp>
      <p:sp>
        <p:nvSpPr>
          <p:cNvPr id="13315" name="Content Placeholder 2"/>
          <p:cNvSpPr>
            <a:spLocks noGrp="1"/>
          </p:cNvSpPr>
          <p:nvPr>
            <p:ph idx="1"/>
          </p:nvPr>
        </p:nvSpPr>
        <p:spPr>
          <a:xfrm>
            <a:off x="2590800" y="2038350"/>
            <a:ext cx="5943600" cy="468786"/>
          </a:xfrm>
        </p:spPr>
        <p:txBody>
          <a:bodyPr>
            <a:normAutofit/>
          </a:bodyPr>
          <a:lstStyle/>
          <a:p>
            <a:r>
              <a:rPr lang="lv-LV" altLang="en-US" sz="1400" dirty="0" smtClean="0"/>
              <a:t>For an institution:</a:t>
            </a:r>
          </a:p>
          <a:p>
            <a:endParaRPr lang="en-GB" altLang="en-US" sz="1600" b="1" dirty="0"/>
          </a:p>
          <a:p>
            <a:endParaRPr lang="en-GB" altLang="en-US" sz="1600" b="1" dirty="0" smtClean="0"/>
          </a:p>
          <a:p>
            <a:endParaRPr lang="en-GB" altLang="en-US" sz="1600" b="1" dirty="0" smtClean="0"/>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27</a:t>
            </a:fld>
            <a:endParaRPr lang="en-GB" altLang="en-US" dirty="0" smtClean="0"/>
          </a:p>
        </p:txBody>
      </p:sp>
      <p:sp>
        <p:nvSpPr>
          <p:cNvPr id="28" name="Content Placeholder 2"/>
          <p:cNvSpPr txBox="1">
            <a:spLocks/>
          </p:cNvSpPr>
          <p:nvPr/>
        </p:nvSpPr>
        <p:spPr>
          <a:xfrm>
            <a:off x="3378598" y="2281650"/>
            <a:ext cx="5155801" cy="113988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pPr>
            <a:r>
              <a:rPr lang="lv-LV" altLang="en-US" sz="1200" b="1" dirty="0" smtClean="0">
                <a:solidFill>
                  <a:srgbClr val="3E5E9F"/>
                </a:solidFill>
              </a:rPr>
              <a:t>1. User rights must be obtained</a:t>
            </a:r>
          </a:p>
          <a:p>
            <a:pPr algn="just">
              <a:spcBef>
                <a:spcPts val="0"/>
              </a:spcBef>
            </a:pPr>
            <a:r>
              <a:rPr lang="lv-LV" sz="1200" dirty="0"/>
              <a:t>The entry of information in the PSD is carried out in VISS </a:t>
            </a:r>
            <a:r>
              <a:rPr lang="lv-LV" sz="1200" dirty="0" smtClean="0"/>
              <a:t>portal viss.gov.lv</a:t>
            </a:r>
            <a:r>
              <a:rPr lang="lv-LV" sz="1200" dirty="0"/>
              <a:t>. An employee requires a user name and a password.</a:t>
            </a:r>
            <a:endParaRPr lang="en-GB" altLang="en-US" sz="1200" b="1" dirty="0" smtClean="0"/>
          </a:p>
        </p:txBody>
      </p:sp>
      <p:sp>
        <p:nvSpPr>
          <p:cNvPr id="31" name="Content Placeholder 2"/>
          <p:cNvSpPr txBox="1">
            <a:spLocks/>
          </p:cNvSpPr>
          <p:nvPr/>
        </p:nvSpPr>
        <p:spPr>
          <a:xfrm>
            <a:off x="3374116" y="3037525"/>
            <a:ext cx="5155801" cy="1069811"/>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pPr>
            <a:r>
              <a:rPr lang="lv-LV" altLang="en-US" sz="1200" b="1" dirty="0" smtClean="0">
                <a:solidFill>
                  <a:srgbClr val="3E5E9F"/>
                </a:solidFill>
              </a:rPr>
              <a:t>2. PSD description must be prepared</a:t>
            </a:r>
          </a:p>
          <a:p>
            <a:pPr algn="just">
              <a:spcBef>
                <a:spcPts val="0"/>
              </a:spcBef>
              <a:spcAft>
                <a:spcPts val="600"/>
              </a:spcAft>
            </a:pPr>
            <a:r>
              <a:rPr lang="lv-LV" sz="1200" dirty="0" smtClean="0"/>
              <a:t>A single electronical form was developed for service description; this form can be used to enter, publish, edit, and delete information.</a:t>
            </a:r>
            <a:endParaRPr lang="en-GB" altLang="en-US" sz="1200" b="1"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4095750"/>
            <a:ext cx="714375" cy="595313"/>
          </a:xfrm>
          <a:prstGeom prst="rect">
            <a:avLst/>
          </a:prstGeom>
        </p:spPr>
      </p:pic>
      <p:sp>
        <p:nvSpPr>
          <p:cNvPr id="34" name="Content Placeholder 2"/>
          <p:cNvSpPr txBox="1">
            <a:spLocks/>
          </p:cNvSpPr>
          <p:nvPr/>
        </p:nvSpPr>
        <p:spPr>
          <a:xfrm>
            <a:off x="3374116" y="4095750"/>
            <a:ext cx="5388884" cy="9144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v-LV" altLang="en-US" sz="1200" b="1" dirty="0" smtClean="0"/>
              <a:t>Useful materials: </a:t>
            </a:r>
          </a:p>
          <a:p>
            <a:pPr marL="171450" indent="-171450" algn="just">
              <a:buClr>
                <a:schemeClr val="tx1"/>
              </a:buClr>
              <a:buFont typeface="Arial" panose="020B0604020202020204" pitchFamily="34" charset="0"/>
              <a:buChar char="•"/>
            </a:pPr>
            <a:r>
              <a:rPr lang="lv-LV" sz="1000" dirty="0" smtClean="0">
                <a:solidFill>
                  <a:schemeClr val="bg1"/>
                </a:solidFill>
                <a:hlinkClick r:id="rId4"/>
              </a:rPr>
              <a:t>A template of an application for obtaining the rights of a public service user</a:t>
            </a:r>
            <a:endParaRPr lang="en-GB" sz="1000" dirty="0" smtClean="0">
              <a:solidFill>
                <a:schemeClr val="bg1"/>
              </a:solidFill>
            </a:endParaRPr>
          </a:p>
          <a:p>
            <a:pPr marL="171450" indent="-171450" algn="just">
              <a:buClr>
                <a:schemeClr val="tx1"/>
              </a:buClr>
              <a:buFont typeface="Arial" panose="020B0604020202020204" pitchFamily="34" charset="0"/>
              <a:buChar char="•"/>
            </a:pPr>
            <a:r>
              <a:rPr lang="lv-LV" sz="1000" dirty="0">
                <a:hlinkClick r:id="rId5" tooltip="file, 10.87 MB"/>
              </a:rPr>
              <a:t>Methodological Guidelines on defining, describing and publishing public services provided by institutions in the Public Service Directory</a:t>
            </a:r>
            <a:endParaRPr lang="en-GB" sz="1000" dirty="0"/>
          </a:p>
        </p:txBody>
      </p:sp>
      <p:cxnSp>
        <p:nvCxnSpPr>
          <p:cNvPr id="35" name="Straight Connector 34"/>
          <p:cNvCxnSpPr/>
          <p:nvPr/>
        </p:nvCxnSpPr>
        <p:spPr>
          <a:xfrm>
            <a:off x="2587199" y="4019550"/>
            <a:ext cx="6094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590800" y="994886"/>
            <a:ext cx="6172200" cy="954107"/>
          </a:xfrm>
          <a:prstGeom prst="rect">
            <a:avLst/>
          </a:prstGeom>
          <a:noFill/>
        </p:spPr>
        <p:txBody>
          <a:bodyPr wrap="square" rtlCol="0">
            <a:spAutoFit/>
          </a:bodyPr>
          <a:lstStyle/>
          <a:p>
            <a:pPr algn="just"/>
            <a:r>
              <a:rPr lang="lv-LV" sz="1400" dirty="0" smtClean="0">
                <a:latin typeface="Verdana" panose="020B0604030504040204" pitchFamily="34" charset="0"/>
              </a:rPr>
              <a:t>PSD is a register of public services provided by state administration and local government institutions, in which more than 2200 descriptions of public services and the methods of their provision are available.</a:t>
            </a:r>
            <a:endParaRPr lang="en-GB" sz="1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81200" y="1028986"/>
            <a:ext cx="712800" cy="594000"/>
          </a:xfrm>
          <a:prstGeom prst="rect">
            <a:avLst/>
          </a:prstGeom>
        </p:spPr>
      </p:pic>
    </p:spTree>
    <p:extLst>
      <p:ext uri="{BB962C8B-B14F-4D97-AF65-F5344CB8AC3E}">
        <p14:creationId xmlns:p14="http://schemas.microsoft.com/office/powerpoint/2010/main" val="1516573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5943600" cy="777479"/>
          </a:xfrm>
        </p:spPr>
        <p:txBody>
          <a:bodyPr>
            <a:noAutofit/>
          </a:bodyPr>
          <a:lstStyle/>
          <a:p>
            <a:r>
              <a:rPr lang="lv-LV" altLang="en-US" sz="2400" dirty="0" smtClean="0"/>
              <a:t>Example of a Public Service Publication card</a:t>
            </a:r>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28</a:t>
            </a:fld>
            <a:endParaRPr lang="en-GB" altLang="en-US" dirty="0" smtClean="0"/>
          </a:p>
        </p:txBody>
      </p:sp>
      <p:pic>
        <p:nvPicPr>
          <p:cNvPr id="2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1504950"/>
            <a:ext cx="5943600" cy="2288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2590801" y="2571750"/>
            <a:ext cx="3962400" cy="1221674"/>
          </a:xfrm>
          <a:prstGeom prst="roundRect">
            <a:avLst>
              <a:gd name="adj" fmla="val 6660"/>
            </a:avLst>
          </a:prstGeom>
          <a:no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9" name="Rectangle 8"/>
          <p:cNvSpPr/>
          <p:nvPr/>
        </p:nvSpPr>
        <p:spPr>
          <a:xfrm>
            <a:off x="838200" y="2859422"/>
            <a:ext cx="1264432" cy="646331"/>
          </a:xfrm>
          <a:prstGeom prst="rect">
            <a:avLst/>
          </a:prstGeom>
        </p:spPr>
        <p:txBody>
          <a:bodyPr wrap="square">
            <a:spAutoFit/>
          </a:bodyPr>
          <a:lstStyle/>
          <a:p>
            <a:pPr algn="ctr"/>
            <a:r>
              <a:rPr lang="lv-LV" sz="1200" dirty="0" smtClean="0">
                <a:latin typeface="Verdana" panose="020B0604030504040204" pitchFamily="34" charset="0"/>
              </a:rPr>
              <a:t>Simple</a:t>
            </a:r>
          </a:p>
          <a:p>
            <a:pPr algn="ctr"/>
            <a:r>
              <a:rPr lang="lv-LV" sz="1200" dirty="0">
                <a:latin typeface="Verdana" panose="020B0604030504040204" pitchFamily="34" charset="0"/>
              </a:rPr>
              <a:t>and clear</a:t>
            </a:r>
          </a:p>
          <a:p>
            <a:pPr algn="ctr"/>
            <a:r>
              <a:rPr lang="lv-LV" sz="1200" dirty="0" smtClean="0">
                <a:latin typeface="Verdana" panose="020B0604030504040204" pitchFamily="34" charset="0"/>
              </a:rPr>
              <a:t>information</a:t>
            </a:r>
            <a:endParaRPr lang="en-GB" sz="1200" dirty="0">
              <a:latin typeface="Verdana" panose="020B0604030504040204" pitchFamily="34" charset="0"/>
              <a:ea typeface="Verdana" panose="020B0604030504040204" pitchFamily="34" charset="0"/>
              <a:cs typeface="Verdana" panose="020B0604030504040204" pitchFamily="34" charset="0"/>
            </a:endParaRPr>
          </a:p>
        </p:txBody>
      </p:sp>
      <p:sp>
        <p:nvSpPr>
          <p:cNvPr id="13" name="Rounded Rectangle 12"/>
          <p:cNvSpPr/>
          <p:nvPr/>
        </p:nvSpPr>
        <p:spPr>
          <a:xfrm>
            <a:off x="6681457" y="2763487"/>
            <a:ext cx="1852944" cy="785471"/>
          </a:xfrm>
          <a:prstGeom prst="roundRect">
            <a:avLst>
              <a:gd name="adj" fmla="val 8883"/>
            </a:avLst>
          </a:prstGeom>
          <a:no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5" name="Rectangle 14"/>
          <p:cNvSpPr/>
          <p:nvPr/>
        </p:nvSpPr>
        <p:spPr>
          <a:xfrm>
            <a:off x="6629401" y="4211419"/>
            <a:ext cx="1981199" cy="646331"/>
          </a:xfrm>
          <a:prstGeom prst="rect">
            <a:avLst/>
          </a:prstGeom>
        </p:spPr>
        <p:txBody>
          <a:bodyPr wrap="square" lIns="0" rIns="0">
            <a:spAutoFit/>
          </a:bodyPr>
          <a:lstStyle/>
          <a:p>
            <a:pPr algn="ctr"/>
            <a:r>
              <a:rPr lang="lv-LV" sz="1200" dirty="0">
                <a:latin typeface="Verdana" panose="020B0604030504040204" pitchFamily="34" charset="0"/>
              </a:rPr>
              <a:t>Regularly updated</a:t>
            </a:r>
          </a:p>
          <a:p>
            <a:pPr algn="ctr"/>
            <a:r>
              <a:rPr lang="lv-LV" sz="1200" dirty="0" smtClean="0">
                <a:latin typeface="Verdana" panose="020B0604030504040204" pitchFamily="34" charset="0"/>
              </a:rPr>
              <a:t>data (working hours, contact details etc.)</a:t>
            </a:r>
            <a:endParaRPr lang="en-GB" sz="1200" dirty="0">
              <a:latin typeface="Verdana" panose="020B0604030504040204" pitchFamily="34" charset="0"/>
              <a:ea typeface="Verdana" panose="020B0604030504040204" pitchFamily="34" charset="0"/>
              <a:cs typeface="Verdana" panose="020B0604030504040204" pitchFamily="34" charset="0"/>
            </a:endParaRPr>
          </a:p>
        </p:txBody>
      </p:sp>
      <p:cxnSp>
        <p:nvCxnSpPr>
          <p:cNvPr id="11" name="Straight Arrow Connector 10"/>
          <p:cNvCxnSpPr/>
          <p:nvPr/>
        </p:nvCxnSpPr>
        <p:spPr>
          <a:xfrm>
            <a:off x="2057400" y="3182587"/>
            <a:ext cx="468000" cy="0"/>
          </a:xfrm>
          <a:prstGeom prst="straightConnector1">
            <a:avLst/>
          </a:prstGeom>
          <a:ln w="19050">
            <a:solidFill>
              <a:srgbClr val="3E5E9F"/>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flipV="1">
            <a:off x="7607929" y="3638550"/>
            <a:ext cx="0" cy="533400"/>
          </a:xfrm>
          <a:prstGeom prst="straightConnector1">
            <a:avLst/>
          </a:prstGeom>
          <a:ln w="19050">
            <a:solidFill>
              <a:srgbClr val="3E5E9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531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B66B3D4-3C80-4773-AD8A-D43C7F12A1EA}" type="slidenum">
              <a:rPr lang="en-US" altLang="en-US" smtClean="0"/>
              <a:pPr/>
              <a:t>29</a:t>
            </a:fld>
            <a:endParaRPr lang="en-GB" altLang="en-US" dirty="0" smtClean="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1657350"/>
            <a:ext cx="1296000" cy="1080000"/>
          </a:xfrm>
          <a:prstGeom prst="rect">
            <a:avLst/>
          </a:prstGeom>
        </p:spPr>
      </p:pic>
      <p:sp>
        <p:nvSpPr>
          <p:cNvPr id="6" name="Title 1"/>
          <p:cNvSpPr txBox="1">
            <a:spLocks/>
          </p:cNvSpPr>
          <p:nvPr/>
        </p:nvSpPr>
        <p:spPr>
          <a:xfrm>
            <a:off x="2590800" y="2743203"/>
            <a:ext cx="6096000" cy="1038221"/>
          </a:xfrm>
          <a:prstGeom prst="rect">
            <a:avLst/>
          </a:prstGeom>
        </p:spPr>
        <p:txBody>
          <a:bodyPr vert="horz" lIns="91440" tIns="45720" rIns="91440" bIns="45720" rtlCol="0" anchor="t">
            <a:normAutofit/>
          </a:bodyPr>
          <a:lstStyle>
            <a:lvl1pPr algn="l" defTabSz="914400" rtl="0" eaLnBrk="1" latinLnBrk="0" hangingPunct="1">
              <a:spcBef>
                <a:spcPct val="0"/>
              </a:spcBef>
              <a:buNone/>
              <a:defRPr sz="1800" b="1" kern="120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GB" altLang="en-US" sz="2400" dirty="0"/>
              <a:t>E-services </a:t>
            </a:r>
            <a:r>
              <a:rPr lang="lv-LV" altLang="en-US" sz="2400" dirty="0" smtClean="0"/>
              <a:t>environement </a:t>
            </a:r>
            <a:r>
              <a:rPr lang="en-GB" altLang="en-US" sz="2400" dirty="0"/>
              <a:t>for hosting and operating </a:t>
            </a:r>
            <a:r>
              <a:rPr lang="en-GB" altLang="en-US" sz="2400" dirty="0" smtClean="0"/>
              <a:t>services</a:t>
            </a:r>
            <a:endParaRPr lang="en-GB" altLang="en-US" sz="2400" dirty="0"/>
          </a:p>
        </p:txBody>
      </p:sp>
    </p:spTree>
    <p:extLst>
      <p:ext uri="{BB962C8B-B14F-4D97-AF65-F5344CB8AC3E}">
        <p14:creationId xmlns:p14="http://schemas.microsoft.com/office/powerpoint/2010/main" val="3358480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B66B3D4-3C80-4773-AD8A-D43C7F12A1EA}" type="slidenum">
              <a:rPr lang="en-US" altLang="en-US" smtClean="0"/>
              <a:pPr/>
              <a:t>3</a:t>
            </a:fld>
            <a:endParaRPr lang="en-GB" altLang="en-US" dirty="0" smtClean="0"/>
          </a:p>
        </p:txBody>
      </p:sp>
      <p:sp>
        <p:nvSpPr>
          <p:cNvPr id="2" name="Title 1"/>
          <p:cNvSpPr>
            <a:spLocks noGrp="1"/>
          </p:cNvSpPr>
          <p:nvPr>
            <p:ph type="title"/>
          </p:nvPr>
        </p:nvSpPr>
        <p:spPr/>
        <p:txBody>
          <a:bodyPr>
            <a:normAutofit/>
          </a:bodyPr>
          <a:lstStyle/>
          <a:p>
            <a:r>
              <a:rPr lang="lv-LV" sz="2400" dirty="0" smtClean="0"/>
              <a:t>What is VISS?</a:t>
            </a:r>
            <a:endParaRPr lang="en-GB"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1657350"/>
            <a:ext cx="1296000" cy="1080000"/>
          </a:xfrm>
          <a:prstGeom prst="rect">
            <a:avLst/>
          </a:prstGeom>
        </p:spPr>
      </p:pic>
    </p:spTree>
    <p:extLst>
      <p:ext uri="{BB962C8B-B14F-4D97-AF65-F5344CB8AC3E}">
        <p14:creationId xmlns:p14="http://schemas.microsoft.com/office/powerpoint/2010/main" val="2011821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What are e-services?</a:t>
            </a:r>
            <a:endParaRPr lang="en-GB" sz="2400" dirty="0"/>
          </a:p>
        </p:txBody>
      </p:sp>
      <p:sp>
        <p:nvSpPr>
          <p:cNvPr id="21" name="Content Placeholder 2"/>
          <p:cNvSpPr txBox="1">
            <a:spLocks/>
          </p:cNvSpPr>
          <p:nvPr/>
        </p:nvSpPr>
        <p:spPr>
          <a:xfrm>
            <a:off x="3770400" y="2926149"/>
            <a:ext cx="1800000" cy="5040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lv-LV" sz="1200" b="1" dirty="0" smtClean="0">
                <a:solidFill>
                  <a:srgbClr val="297B4B"/>
                </a:solidFill>
              </a:rPr>
              <a:t>E-services for companies</a:t>
            </a:r>
          </a:p>
        </p:txBody>
      </p:sp>
      <p:sp>
        <p:nvSpPr>
          <p:cNvPr id="9" name="TextBox 8"/>
          <p:cNvSpPr txBox="1"/>
          <p:nvPr/>
        </p:nvSpPr>
        <p:spPr>
          <a:xfrm>
            <a:off x="3375000" y="3549674"/>
            <a:ext cx="2590800" cy="461665"/>
          </a:xfrm>
          <a:prstGeom prst="rect">
            <a:avLst/>
          </a:prstGeom>
          <a:noFill/>
        </p:spPr>
        <p:txBody>
          <a:bodyPr wrap="square" rtlCol="0">
            <a:spAutoFit/>
          </a:bodyPr>
          <a:lstStyle/>
          <a:p>
            <a:pPr algn="ctr"/>
            <a:r>
              <a:rPr lang="lv-LV" sz="1200" dirty="0">
                <a:solidFill>
                  <a:prstClr val="black"/>
                </a:solidFill>
                <a:latin typeface="Verdana" panose="020B0604030504040204" pitchFamily="34" charset="0"/>
              </a:rPr>
              <a:t>Registration in Business Register maintained records</a:t>
            </a:r>
          </a:p>
        </p:txBody>
      </p:sp>
      <p:sp>
        <p:nvSpPr>
          <p:cNvPr id="14" name="Content Placeholder 2"/>
          <p:cNvSpPr txBox="1">
            <a:spLocks/>
          </p:cNvSpPr>
          <p:nvPr/>
        </p:nvSpPr>
        <p:spPr>
          <a:xfrm>
            <a:off x="5943600" y="2927462"/>
            <a:ext cx="2628000" cy="5040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lv-LV" sz="1200" b="1" dirty="0" smtClean="0">
                <a:solidFill>
                  <a:srgbClr val="3E5E9F"/>
                </a:solidFill>
              </a:rPr>
              <a:t>Institution e-services</a:t>
            </a:r>
          </a:p>
          <a:p>
            <a:pPr algn="ctr">
              <a:spcBef>
                <a:spcPts val="0"/>
              </a:spcBef>
            </a:pPr>
            <a:r>
              <a:rPr lang="lv-LV" sz="1200" b="1" dirty="0" smtClean="0">
                <a:solidFill>
                  <a:srgbClr val="3E5E9F"/>
                </a:solidFill>
              </a:rPr>
              <a:t>to other institution</a:t>
            </a:r>
            <a:r>
              <a:rPr lang="lv-LV" sz="1200" b="1" dirty="0">
                <a:solidFill>
                  <a:srgbClr val="3E5E9F"/>
                </a:solidFill>
              </a:rPr>
              <a:t>s</a:t>
            </a:r>
            <a:endParaRPr lang="lv-LV" sz="1200" b="1" dirty="0" smtClean="0">
              <a:solidFill>
                <a:srgbClr val="3E5E9F"/>
              </a:solidFill>
            </a:endParaRPr>
          </a:p>
        </p:txBody>
      </p:sp>
      <p:sp>
        <p:nvSpPr>
          <p:cNvPr id="5" name="Rectangle 4"/>
          <p:cNvSpPr/>
          <p:nvPr/>
        </p:nvSpPr>
        <p:spPr>
          <a:xfrm>
            <a:off x="5943600" y="3548955"/>
            <a:ext cx="3276600" cy="1384995"/>
          </a:xfrm>
          <a:prstGeom prst="rect">
            <a:avLst/>
          </a:prstGeom>
        </p:spPr>
        <p:txBody>
          <a:bodyPr wrap="square">
            <a:spAutoFit/>
          </a:bodyPr>
          <a:lstStyle/>
          <a:p>
            <a:r>
              <a:rPr lang="lv-LV" sz="1200" dirty="0" smtClean="0">
                <a:latin typeface="Verdana" panose="020B0604030504040204" pitchFamily="34" charset="0"/>
              </a:rPr>
              <a:t>Located on VISS portal </a:t>
            </a:r>
            <a:endParaRPr lang="en-GB" sz="1200" dirty="0" smtClean="0">
              <a:latin typeface="Verdana" panose="020B0604030504040204" pitchFamily="34" charset="0"/>
              <a:ea typeface="Verdana" panose="020B0604030504040204" pitchFamily="34" charset="0"/>
              <a:cs typeface="Verdana" panose="020B0604030504040204" pitchFamily="34" charset="0"/>
            </a:endParaRPr>
          </a:p>
          <a:p>
            <a:r>
              <a:rPr lang="lv-LV" sz="1200" dirty="0" err="1" smtClean="0">
                <a:latin typeface="Verdana" panose="020B0604030504040204" pitchFamily="34" charset="0"/>
              </a:rPr>
              <a:t>in</a:t>
            </a:r>
            <a:r>
              <a:rPr lang="lv-LV" sz="1200" dirty="0" smtClean="0">
                <a:latin typeface="Verdana" panose="020B0604030504040204" pitchFamily="34" charset="0"/>
              </a:rPr>
              <a:t> </a:t>
            </a:r>
            <a:r>
              <a:rPr lang="lv-LV" sz="1200" dirty="0" err="1" smtClean="0">
                <a:latin typeface="Verdana" panose="020B0604030504040204" pitchFamily="34" charset="0"/>
              </a:rPr>
              <a:t>the</a:t>
            </a:r>
            <a:r>
              <a:rPr lang="lv-LV" sz="1200" dirty="0" smtClean="0">
                <a:latin typeface="Verdana" panose="020B0604030504040204" pitchFamily="34" charset="0"/>
              </a:rPr>
              <a:t> e-</a:t>
            </a:r>
            <a:r>
              <a:rPr lang="lv-LV" sz="1200" dirty="0" err="1" smtClean="0">
                <a:latin typeface="Verdana" panose="020B0604030504040204" pitchFamily="34" charset="0"/>
              </a:rPr>
              <a:t>services</a:t>
            </a:r>
            <a:r>
              <a:rPr lang="lv-LV" sz="1200" dirty="0" smtClean="0">
                <a:latin typeface="Verdana" panose="020B0604030504040204" pitchFamily="34" charset="0"/>
              </a:rPr>
              <a:t> section, </a:t>
            </a:r>
            <a:r>
              <a:rPr lang="lv-LV" sz="1200" dirty="0" err="1" smtClean="0">
                <a:latin typeface="Verdana" panose="020B0604030504040204" pitchFamily="34" charset="0"/>
              </a:rPr>
              <a:t>for</a:t>
            </a:r>
            <a:r>
              <a:rPr lang="lv-LV" sz="1200" dirty="0" smtClean="0">
                <a:latin typeface="Verdana" panose="020B0604030504040204" pitchFamily="34" charset="0"/>
              </a:rPr>
              <a:t> </a:t>
            </a:r>
            <a:r>
              <a:rPr lang="lv-LV" sz="1200" dirty="0" err="1" smtClean="0">
                <a:latin typeface="Verdana" panose="020B0604030504040204" pitchFamily="34" charset="0"/>
              </a:rPr>
              <a:t>example</a:t>
            </a:r>
            <a:r>
              <a:rPr lang="lv-LV" sz="1200" dirty="0" smtClean="0">
                <a:latin typeface="Verdana" panose="020B0604030504040204" pitchFamily="34" charset="0"/>
              </a:rPr>
              <a:t>:</a:t>
            </a:r>
          </a:p>
          <a:p>
            <a:pPr marL="171450" indent="-171450">
              <a:buFont typeface="Arial" panose="020B0604020202020204" pitchFamily="34" charset="0"/>
              <a:buChar char="•"/>
            </a:pPr>
            <a:r>
              <a:rPr lang="lv-LV" sz="1200" dirty="0" smtClean="0">
                <a:latin typeface="Verdana" panose="020B0604030504040204" pitchFamily="34" charset="0"/>
              </a:rPr>
              <a:t>Data of State Social Insurance Agency, </a:t>
            </a:r>
          </a:p>
          <a:p>
            <a:pPr marL="171450" indent="-171450">
              <a:buFont typeface="Arial" panose="020B0604020202020204" pitchFamily="34" charset="0"/>
              <a:buChar char="•"/>
            </a:pPr>
            <a:r>
              <a:rPr lang="lv-LV" sz="1200" dirty="0" err="1" smtClean="0">
                <a:latin typeface="Verdana" panose="020B0604030504040204" pitchFamily="34" charset="0"/>
              </a:rPr>
              <a:t>State</a:t>
            </a:r>
            <a:r>
              <a:rPr lang="lv-LV" sz="1200" dirty="0" smtClean="0">
                <a:latin typeface="Verdana" panose="020B0604030504040204" pitchFamily="34" charset="0"/>
              </a:rPr>
              <a:t> </a:t>
            </a:r>
            <a:r>
              <a:rPr lang="lv-LV" sz="1200" dirty="0" err="1" smtClean="0">
                <a:latin typeface="Verdana" panose="020B0604030504040204" pitchFamily="34" charset="0"/>
              </a:rPr>
              <a:t>Land</a:t>
            </a:r>
            <a:r>
              <a:rPr lang="lv-LV" sz="1200" dirty="0" smtClean="0">
                <a:latin typeface="Verdana" panose="020B0604030504040204" pitchFamily="34" charset="0"/>
              </a:rPr>
              <a:t> </a:t>
            </a:r>
            <a:r>
              <a:rPr lang="lv-LV" sz="1200" dirty="0" err="1" smtClean="0">
                <a:latin typeface="Verdana" panose="020B0604030504040204" pitchFamily="34" charset="0"/>
              </a:rPr>
              <a:t>Service</a:t>
            </a:r>
            <a:r>
              <a:rPr lang="lv-LV" sz="1200" dirty="0" smtClean="0">
                <a:latin typeface="Verdana" panose="020B0604030504040204" pitchFamily="34" charset="0"/>
              </a:rPr>
              <a:t>,</a:t>
            </a:r>
          </a:p>
          <a:p>
            <a:pPr marL="171450" indent="-171450">
              <a:buFont typeface="Arial" panose="020B0604020202020204" pitchFamily="34" charset="0"/>
              <a:buChar char="•"/>
            </a:pPr>
            <a:r>
              <a:rPr lang="lv-LV" sz="1200" dirty="0" err="1" smtClean="0">
                <a:latin typeface="Verdana" panose="020B0604030504040204" pitchFamily="34" charset="0"/>
              </a:rPr>
              <a:t>Business</a:t>
            </a:r>
            <a:r>
              <a:rPr lang="lv-LV" sz="1200" dirty="0" smtClean="0">
                <a:latin typeface="Verdana" panose="020B0604030504040204" pitchFamily="34" charset="0"/>
              </a:rPr>
              <a:t> Register for institutions</a:t>
            </a:r>
          </a:p>
          <a:p>
            <a:pPr marL="171450" indent="-171450">
              <a:buFont typeface="Arial" panose="020B0604020202020204" pitchFamily="34" charset="0"/>
              <a:buChar char="•"/>
            </a:pPr>
            <a:r>
              <a:rPr lang="lv-LV" sz="1200" dirty="0" smtClean="0">
                <a:latin typeface="Verdana" panose="020B0604030504040204" pitchFamily="34" charset="0"/>
              </a:rPr>
              <a:t>SRDA </a:t>
            </a:r>
            <a:r>
              <a:rPr lang="lv-LV" sz="1200" dirty="0" err="1" smtClean="0">
                <a:latin typeface="Verdana" panose="020B0604030504040204" pitchFamily="34" charset="0"/>
              </a:rPr>
              <a:t>infrastructure</a:t>
            </a:r>
            <a:r>
              <a:rPr lang="lv-LV" sz="1200" dirty="0" smtClean="0">
                <a:latin typeface="Verdana" panose="020B0604030504040204" pitchFamily="34" charset="0"/>
              </a:rPr>
              <a:t> </a:t>
            </a:r>
            <a:r>
              <a:rPr lang="lv-LV" sz="1200" dirty="0" err="1" smtClean="0">
                <a:latin typeface="Verdana" panose="020B0604030504040204" pitchFamily="34" charset="0"/>
              </a:rPr>
              <a:t>services</a:t>
            </a:r>
            <a:endParaRPr lang="lv-LV" sz="1200" dirty="0" smtClean="0">
              <a:latin typeface="Verdana" panose="020B0604030504040204" pitchFamily="34" charset="0"/>
            </a:endParaRPr>
          </a:p>
        </p:txBody>
      </p:sp>
      <p:sp>
        <p:nvSpPr>
          <p:cNvPr id="16" name="Content Placeholder 2"/>
          <p:cNvSpPr txBox="1">
            <a:spLocks/>
          </p:cNvSpPr>
          <p:nvPr/>
        </p:nvSpPr>
        <p:spPr>
          <a:xfrm>
            <a:off x="6324600" y="1821030"/>
            <a:ext cx="1800000" cy="331322"/>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lv-LV" sz="2000" b="1" dirty="0" smtClean="0">
                <a:solidFill>
                  <a:srgbClr val="3E5E9F"/>
                </a:solidFill>
              </a:rPr>
              <a:t>Viss.gov.lv</a:t>
            </a:r>
            <a:endParaRPr lang="en-GB" sz="2000" b="1" dirty="0" smtClean="0">
              <a:solidFill>
                <a:srgbClr val="3E5E9F"/>
              </a:solidFill>
            </a:endParaRPr>
          </a:p>
        </p:txBody>
      </p:sp>
      <p:pic>
        <p:nvPicPr>
          <p:cNvPr id="17" name="Picture 16" descr="G:\VRAA_09102015\Vizuālie materiali\Prezentacijas\Ikonas\Latvija_logo_darks.png"/>
          <p:cNvPicPr>
            <a:picLocks noChangeAspect="1" noChangeArrowheads="1"/>
          </p:cNvPicPr>
          <p:nvPr/>
        </p:nvPicPr>
        <p:blipFill>
          <a:blip r:embed="rId3" cstate="print"/>
          <a:srcRect/>
          <a:stretch>
            <a:fillRect/>
          </a:stretch>
        </p:blipFill>
        <p:spPr bwMode="auto">
          <a:xfrm>
            <a:off x="2841600" y="1809750"/>
            <a:ext cx="1425679" cy="571202"/>
          </a:xfrm>
          <a:prstGeom prst="rect">
            <a:avLst/>
          </a:prstGeom>
          <a:noFill/>
        </p:spPr>
      </p:pic>
      <p:sp>
        <p:nvSpPr>
          <p:cNvPr id="11" name="TextBox 10"/>
          <p:cNvSpPr txBox="1"/>
          <p:nvPr/>
        </p:nvSpPr>
        <p:spPr>
          <a:xfrm>
            <a:off x="1371600" y="3590151"/>
            <a:ext cx="2232000" cy="276999"/>
          </a:xfrm>
          <a:prstGeom prst="rect">
            <a:avLst/>
          </a:prstGeom>
          <a:noFill/>
        </p:spPr>
        <p:txBody>
          <a:bodyPr wrap="square" rtlCol="0">
            <a:spAutoFit/>
          </a:bodyPr>
          <a:lstStyle/>
          <a:p>
            <a:pPr algn="ctr"/>
            <a:r>
              <a:rPr lang="lv-LV" sz="1200" dirty="0" smtClean="0">
                <a:latin typeface="Verdana" panose="020B0604030504040204" pitchFamily="34" charset="0"/>
              </a:rPr>
              <a:t>E-submission to an institution</a:t>
            </a:r>
            <a:endParaRPr lang="en-GB" sz="1200" dirty="0">
              <a:latin typeface="Verdana" panose="020B0604030504040204" pitchFamily="34" charset="0"/>
              <a:ea typeface="Verdana" panose="020B0604030504040204" pitchFamily="34" charset="0"/>
              <a:cs typeface="Verdana" panose="020B0604030504040204" pitchFamily="34" charset="0"/>
            </a:endParaRPr>
          </a:p>
        </p:txBody>
      </p:sp>
      <p:sp>
        <p:nvSpPr>
          <p:cNvPr id="24" name="Content Placeholder 2"/>
          <p:cNvSpPr txBox="1">
            <a:spLocks/>
          </p:cNvSpPr>
          <p:nvPr/>
        </p:nvSpPr>
        <p:spPr>
          <a:xfrm>
            <a:off x="1587600" y="2966626"/>
            <a:ext cx="1800000" cy="5040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lv-LV" sz="1200" b="1" dirty="0" smtClean="0">
                <a:solidFill>
                  <a:srgbClr val="297B4B"/>
                </a:solidFill>
              </a:rPr>
              <a:t>E-services for inhabitants</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0413" y="2343150"/>
            <a:ext cx="714375" cy="595313"/>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4000" y="2343150"/>
            <a:ext cx="712800" cy="594000"/>
          </a:xfrm>
          <a:prstGeom prst="rect">
            <a:avLst/>
          </a:prstGeom>
        </p:spPr>
      </p:pic>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81200" y="1028986"/>
            <a:ext cx="712800" cy="594000"/>
          </a:xfrm>
          <a:prstGeom prst="rect">
            <a:avLst/>
          </a:prstGeom>
        </p:spPr>
      </p:pic>
      <p:sp>
        <p:nvSpPr>
          <p:cNvPr id="3" name="Rectangle 2"/>
          <p:cNvSpPr/>
          <p:nvPr/>
        </p:nvSpPr>
        <p:spPr>
          <a:xfrm>
            <a:off x="2636530" y="1057930"/>
            <a:ext cx="6050270" cy="523220"/>
          </a:xfrm>
          <a:prstGeom prst="rect">
            <a:avLst/>
          </a:prstGeom>
        </p:spPr>
        <p:txBody>
          <a:bodyPr wrap="square">
            <a:spAutoFit/>
          </a:bodyPr>
          <a:lstStyle/>
          <a:p>
            <a:pPr lvl="0" algn="just"/>
            <a:r>
              <a:rPr lang="en-GB" sz="1400" dirty="0" smtClean="0">
                <a:latin typeface="Verdana" panose="020B0604030504040204" pitchFamily="34" charset="0"/>
              </a:rPr>
              <a:t>E-services are a possibility to provide services remotely using information technology and communication means. </a:t>
            </a:r>
            <a:endParaRPr lang="en-GB" sz="1400" dirty="0">
              <a:latin typeface="Verdana" panose="020B0604030504040204" pitchFamily="34" charset="0"/>
              <a:ea typeface="Verdana" panose="020B0604030504040204" pitchFamily="34" charset="0"/>
              <a:cs typeface="Verdana" panose="020B0604030504040204" pitchFamily="34" charset="0"/>
            </a:endParaRPr>
          </a:p>
        </p:txBody>
      </p:sp>
      <p:pic>
        <p:nvPicPr>
          <p:cNvPr id="33" name="Picture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00201" y="2403215"/>
            <a:ext cx="750882" cy="625735"/>
          </a:xfrm>
          <a:prstGeom prst="rect">
            <a:avLst/>
          </a:prstGeom>
        </p:spPr>
      </p:pic>
      <p:sp>
        <p:nvSpPr>
          <p:cNvPr id="35" name="TextBox 34"/>
          <p:cNvSpPr txBox="1"/>
          <p:nvPr/>
        </p:nvSpPr>
        <p:spPr>
          <a:xfrm>
            <a:off x="182880" y="3614476"/>
            <a:ext cx="1417320" cy="253916"/>
          </a:xfrm>
          <a:prstGeom prst="rect">
            <a:avLst/>
          </a:prstGeom>
          <a:noFill/>
        </p:spPr>
        <p:txBody>
          <a:bodyPr wrap="square" rtlCol="0">
            <a:spAutoFit/>
          </a:bodyPr>
          <a:lstStyle/>
          <a:p>
            <a:pPr algn="r"/>
            <a:r>
              <a:rPr lang="lv-LV" sz="1050" dirty="0" smtClean="0">
                <a:solidFill>
                  <a:srgbClr val="A9B1C1"/>
                </a:solidFill>
                <a:latin typeface="Verdana" pitchFamily="34" charset="0"/>
              </a:rPr>
              <a:t>Example:</a:t>
            </a:r>
            <a:endParaRPr lang="en-GB" sz="1050" dirty="0">
              <a:solidFill>
                <a:srgbClr val="A9B1C1"/>
              </a:solidFill>
              <a:latin typeface="Verdana" pitchFamily="34" charset="0"/>
              <a:ea typeface="Verdana" pitchFamily="34" charset="0"/>
              <a:cs typeface="Verdana" pitchFamily="34" charset="0"/>
            </a:endParaRPr>
          </a:p>
        </p:txBody>
      </p:sp>
      <p:sp>
        <p:nvSpPr>
          <p:cNvPr id="36" name="TextBox 35"/>
          <p:cNvSpPr txBox="1"/>
          <p:nvPr/>
        </p:nvSpPr>
        <p:spPr>
          <a:xfrm>
            <a:off x="221042" y="2292889"/>
            <a:ext cx="1447800" cy="423193"/>
          </a:xfrm>
          <a:prstGeom prst="rect">
            <a:avLst/>
          </a:prstGeom>
          <a:noFill/>
        </p:spPr>
        <p:txBody>
          <a:bodyPr wrap="square" rtlCol="0">
            <a:spAutoFit/>
          </a:bodyPr>
          <a:lstStyle/>
          <a:p>
            <a:pPr algn="r"/>
            <a:r>
              <a:rPr sz="1050" dirty="0">
                <a:solidFill>
                  <a:srgbClr val="A9B1C1"/>
                </a:solidFill>
                <a:latin typeface="Verdana" pitchFamily="34" charset="0"/>
              </a:rPr>
              <a:t>More than 350</a:t>
            </a:r>
          </a:p>
          <a:p>
            <a:pPr algn="r"/>
            <a:r>
              <a:rPr lang="lv-LV" sz="1050" dirty="0">
                <a:solidFill>
                  <a:srgbClr val="A9B1C1"/>
                </a:solidFill>
                <a:latin typeface="Verdana" pitchFamily="34" charset="0"/>
              </a:rPr>
              <a:t>e-service</a:t>
            </a:r>
            <a:r>
              <a:rPr lang="lv-LV" sz="1050" dirty="0" smtClean="0">
                <a:solidFill>
                  <a:srgbClr val="A9B1C1"/>
                </a:solidFill>
                <a:latin typeface="Verdana" pitchFamily="34" charset="0"/>
              </a:rPr>
              <a:t>s:</a:t>
            </a:r>
            <a:endParaRPr lang="en-GB" sz="1050" dirty="0">
              <a:solidFill>
                <a:srgbClr val="A9B1C1"/>
              </a:solidFill>
              <a:latin typeface="Verdana" pitchFamily="34" charset="0"/>
              <a:ea typeface="Verdana" pitchFamily="34" charset="0"/>
              <a:cs typeface="Verdana" pitchFamily="34" charset="0"/>
            </a:endParaRPr>
          </a:p>
        </p:txBody>
      </p:sp>
      <p:sp>
        <p:nvSpPr>
          <p:cNvPr id="19" name="Slide Number Placeholder 5"/>
          <p:cNvSpPr>
            <a:spLocks noGrp="1"/>
          </p:cNvSpPr>
          <p:nvPr>
            <p:ph type="sldNum" sz="quarter" idx="13"/>
          </p:nvPr>
        </p:nvSpPr>
        <p:spPr bwMode="auto">
          <a:xfrm>
            <a:off x="8571600" y="4794945"/>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A35EBBE-1F32-4234-95E9-4D264E1965CC}" type="slidenum">
              <a:rPr lang="en-US" altLang="en-US" smtClean="0"/>
              <a:pPr/>
              <a:t>30</a:t>
            </a:fld>
            <a:endParaRPr lang="en-GB" altLang="en-US" dirty="0" smtClean="0"/>
          </a:p>
        </p:txBody>
      </p:sp>
    </p:spTree>
    <p:extLst>
      <p:ext uri="{BB962C8B-B14F-4D97-AF65-F5344CB8AC3E}">
        <p14:creationId xmlns:p14="http://schemas.microsoft.com/office/powerpoint/2010/main" val="1385693827"/>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5954358" cy="777479"/>
          </a:xfrm>
        </p:spPr>
        <p:txBody>
          <a:bodyPr>
            <a:noAutofit/>
          </a:bodyPr>
          <a:lstStyle/>
          <a:p>
            <a:r>
              <a:rPr lang="lv-LV" altLang="en-US" sz="2400" dirty="0" smtClean="0"/>
              <a:t>Service electronisation levels</a:t>
            </a:r>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solidFill>
                  <a:prstClr val="black">
                    <a:tint val="75000"/>
                  </a:prstClr>
                </a:solidFill>
              </a:rPr>
              <a:pPr/>
              <a:t>31</a:t>
            </a:fld>
            <a:endParaRPr lang="en-GB" altLang="en-US" dirty="0" smtClean="0">
              <a:solidFill>
                <a:prstClr val="black">
                  <a:tint val="75000"/>
                </a:prstClr>
              </a:solidFill>
            </a:endParaRPr>
          </a:p>
        </p:txBody>
      </p:sp>
      <p:sp>
        <p:nvSpPr>
          <p:cNvPr id="13313" name="Rectangular Callout 13312"/>
          <p:cNvSpPr/>
          <p:nvPr/>
        </p:nvSpPr>
        <p:spPr>
          <a:xfrm>
            <a:off x="2671180" y="1396323"/>
            <a:ext cx="2971800" cy="676491"/>
          </a:xfrm>
          <a:prstGeom prst="wedgeRectCallout">
            <a:avLst>
              <a:gd name="adj1" fmla="val 63871"/>
              <a:gd name="adj2" fmla="val -6177"/>
            </a:avLst>
          </a:prstGeom>
          <a:solidFill>
            <a:srgbClr val="E8F5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prstClr val="white"/>
              </a:solidFill>
            </a:endParaRPr>
          </a:p>
        </p:txBody>
      </p:sp>
      <p:sp>
        <p:nvSpPr>
          <p:cNvPr id="13315" name="Content Placeholder 2"/>
          <p:cNvSpPr>
            <a:spLocks noGrp="1"/>
          </p:cNvSpPr>
          <p:nvPr>
            <p:ph idx="1"/>
          </p:nvPr>
        </p:nvSpPr>
        <p:spPr>
          <a:xfrm>
            <a:off x="2667000" y="1352550"/>
            <a:ext cx="3360817" cy="440065"/>
          </a:xfrm>
          <a:noFill/>
        </p:spPr>
        <p:txBody>
          <a:bodyPr>
            <a:noAutofit/>
          </a:bodyPr>
          <a:lstStyle/>
          <a:p>
            <a:r>
              <a:rPr lang="lv-LV" altLang="en-US" sz="1100" dirty="0" smtClean="0"/>
              <a:t>On Latvija.lv</a:t>
            </a:r>
            <a:r>
              <a:rPr dirty="0" smtClean="0"/>
              <a:t> </a:t>
            </a:r>
            <a:r>
              <a:rPr lang="lv-LV" altLang="en-US" sz="1100" dirty="0"/>
              <a:t>and VISS there </a:t>
            </a:r>
            <a:r>
              <a:rPr lang="lv-LV" altLang="en-US" sz="1100" dirty="0" err="1"/>
              <a:t>are</a:t>
            </a:r>
            <a:r>
              <a:rPr lang="lv-LV" altLang="en-US" sz="1100" dirty="0"/>
              <a:t> </a:t>
            </a:r>
            <a:endParaRPr lang="lv-LV" altLang="en-US" sz="1100" dirty="0" smtClean="0"/>
          </a:p>
          <a:p>
            <a:r>
              <a:rPr lang="lv-LV" altLang="en-US" sz="1100" dirty="0" err="1" smtClean="0"/>
              <a:t>available</a:t>
            </a:r>
            <a:r>
              <a:rPr lang="lv-LV" altLang="en-US" sz="1100" dirty="0" smtClean="0"/>
              <a:t> e-</a:t>
            </a:r>
            <a:r>
              <a:rPr lang="lv-LV" altLang="en-US" sz="1100" dirty="0" err="1" smtClean="0"/>
              <a:t>services</a:t>
            </a:r>
            <a:r>
              <a:rPr lang="lv-LV" altLang="en-US" sz="1100" dirty="0" smtClean="0"/>
              <a:t> starting </a:t>
            </a:r>
            <a:r>
              <a:rPr lang="lv-LV" altLang="en-US" sz="1100" dirty="0" err="1" smtClean="0"/>
              <a:t>from</a:t>
            </a:r>
            <a:r>
              <a:rPr lang="lv-LV" altLang="en-US" sz="1100" dirty="0" smtClean="0"/>
              <a:t> </a:t>
            </a:r>
          </a:p>
          <a:p>
            <a:r>
              <a:rPr lang="lv-LV" altLang="en-US" sz="1100" dirty="0" err="1" smtClean="0"/>
              <a:t>level</a:t>
            </a:r>
            <a:r>
              <a:rPr lang="lv-LV" altLang="en-US" sz="1100" dirty="0" smtClean="0"/>
              <a:t> 3</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3204" y="3679078"/>
            <a:ext cx="714375" cy="595313"/>
          </a:xfrm>
          <a:prstGeom prst="rect">
            <a:avLst/>
          </a:prstGeom>
        </p:spPr>
      </p:pic>
      <p:sp>
        <p:nvSpPr>
          <p:cNvPr id="22" name="Rectangle 21"/>
          <p:cNvSpPr/>
          <p:nvPr/>
        </p:nvSpPr>
        <p:spPr>
          <a:xfrm>
            <a:off x="2666391" y="4571765"/>
            <a:ext cx="1188000" cy="415498"/>
          </a:xfrm>
          <a:prstGeom prst="rect">
            <a:avLst/>
          </a:prstGeom>
        </p:spPr>
        <p:txBody>
          <a:bodyPr wrap="square" lIns="0" rIns="0">
            <a:spAutoFit/>
          </a:bodyPr>
          <a:lstStyle/>
          <a:p>
            <a:pPr algn="ctr"/>
            <a:r>
              <a:rPr lang="lv-LV" sz="1000" dirty="0">
                <a:solidFill>
                  <a:prstClr val="black"/>
                </a:solidFill>
                <a:latin typeface="Verdana" panose="020B0604030504040204" pitchFamily="34" charset="0"/>
              </a:rPr>
              <a:t>Only available</a:t>
            </a:r>
          </a:p>
          <a:p>
            <a:pPr algn="ctr"/>
            <a:r>
              <a:rPr lang="lv-LV" sz="1000" dirty="0" smtClean="0">
                <a:solidFill>
                  <a:prstClr val="black"/>
                </a:solidFill>
                <a:latin typeface="Verdana" panose="020B0604030504040204" pitchFamily="34" charset="0"/>
              </a:rPr>
              <a:t>information </a:t>
            </a:r>
            <a:endPar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9203" y="2992791"/>
            <a:ext cx="714375" cy="595313"/>
          </a:xfrm>
          <a:prstGeom prst="rect">
            <a:avLst/>
          </a:prstGeom>
        </p:spPr>
      </p:pic>
      <p:sp>
        <p:nvSpPr>
          <p:cNvPr id="28" name="Rectangle 27"/>
          <p:cNvSpPr/>
          <p:nvPr/>
        </p:nvSpPr>
        <p:spPr>
          <a:xfrm>
            <a:off x="3818390" y="3890825"/>
            <a:ext cx="1116000" cy="861774"/>
          </a:xfrm>
          <a:prstGeom prst="rect">
            <a:avLst/>
          </a:prstGeom>
        </p:spPr>
        <p:txBody>
          <a:bodyPr wrap="square" lIns="0" rIns="0">
            <a:spAutoFit/>
          </a:bodyPr>
          <a:lstStyle/>
          <a:p>
            <a:pPr algn="ctr"/>
            <a:r>
              <a:rPr lang="lv-LV" sz="1000" dirty="0">
                <a:solidFill>
                  <a:prstClr val="black"/>
                </a:solidFill>
                <a:latin typeface="Verdana" panose="020B0604030504040204" pitchFamily="34" charset="0"/>
              </a:rPr>
              <a:t>Electronically accessible document samples for download</a:t>
            </a:r>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35203" y="2307478"/>
            <a:ext cx="714375" cy="595313"/>
          </a:xfrm>
          <a:prstGeom prst="rect">
            <a:avLst/>
          </a:prstGeom>
        </p:spPr>
      </p:pic>
      <p:sp>
        <p:nvSpPr>
          <p:cNvPr id="29" name="Rectangle 28"/>
          <p:cNvSpPr/>
          <p:nvPr/>
        </p:nvSpPr>
        <p:spPr>
          <a:xfrm>
            <a:off x="4914595" y="3188742"/>
            <a:ext cx="1155590" cy="1631216"/>
          </a:xfrm>
          <a:prstGeom prst="rect">
            <a:avLst/>
          </a:prstGeom>
        </p:spPr>
        <p:txBody>
          <a:bodyPr wrap="square">
            <a:spAutoFit/>
          </a:bodyPr>
          <a:lstStyle/>
          <a:p>
            <a:pPr algn="ctr"/>
            <a:r>
              <a:rPr lang="lv-LV" sz="1000" dirty="0">
                <a:solidFill>
                  <a:prstClr val="black"/>
                </a:solidFill>
                <a:latin typeface="Verdana" panose="020B0604030504040204" pitchFamily="34" charset="0"/>
              </a:rPr>
              <a:t>Client can electronically contact (client identification, blank and information submission electronically)</a:t>
            </a:r>
          </a:p>
        </p:txBody>
      </p:sp>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51203" y="1621678"/>
            <a:ext cx="714375" cy="595313"/>
          </a:xfrm>
          <a:prstGeom prst="rect">
            <a:avLst/>
          </a:prstGeom>
        </p:spPr>
      </p:pic>
      <p:sp>
        <p:nvSpPr>
          <p:cNvPr id="30" name="Rectangle 29"/>
          <p:cNvSpPr/>
          <p:nvPr/>
        </p:nvSpPr>
        <p:spPr>
          <a:xfrm>
            <a:off x="6063298" y="2497901"/>
            <a:ext cx="1090185" cy="1015663"/>
          </a:xfrm>
          <a:prstGeom prst="rect">
            <a:avLst/>
          </a:prstGeom>
        </p:spPr>
        <p:txBody>
          <a:bodyPr wrap="square">
            <a:spAutoFit/>
          </a:bodyPr>
          <a:lstStyle/>
          <a:p>
            <a:pPr algn="ctr"/>
            <a:r>
              <a:rPr lang="lv-LV" sz="1000" dirty="0">
                <a:solidFill>
                  <a:prstClr val="black"/>
                </a:solidFill>
                <a:latin typeface="Verdana" panose="020B0604030504040204" pitchFamily="34" charset="0"/>
              </a:rPr>
              <a:t>Completely electronic service (incl. payment processing)</a:t>
            </a:r>
          </a:p>
        </p:txBody>
      </p:sp>
      <p:sp>
        <p:nvSpPr>
          <p:cNvPr id="16" name="Rectangle 15"/>
          <p:cNvSpPr/>
          <p:nvPr/>
        </p:nvSpPr>
        <p:spPr>
          <a:xfrm>
            <a:off x="7130390" y="1524145"/>
            <a:ext cx="1188000" cy="288000"/>
          </a:xfrm>
          <a:prstGeom prst="rect">
            <a:avLst/>
          </a:prstGeom>
          <a:solidFill>
            <a:srgbClr val="297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prstClr val="white"/>
              </a:solidFill>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67203" y="928832"/>
            <a:ext cx="714375" cy="595313"/>
          </a:xfrm>
          <a:prstGeom prst="rect">
            <a:avLst/>
          </a:prstGeom>
        </p:spPr>
      </p:pic>
      <p:sp>
        <p:nvSpPr>
          <p:cNvPr id="31" name="Rectangle 30"/>
          <p:cNvSpPr/>
          <p:nvPr/>
        </p:nvSpPr>
        <p:spPr>
          <a:xfrm>
            <a:off x="7211969" y="1811910"/>
            <a:ext cx="1024842" cy="707886"/>
          </a:xfrm>
          <a:prstGeom prst="rect">
            <a:avLst/>
          </a:prstGeom>
        </p:spPr>
        <p:txBody>
          <a:bodyPr wrap="square">
            <a:spAutoFit/>
          </a:bodyPr>
          <a:lstStyle/>
          <a:p>
            <a:pPr algn="ctr"/>
            <a:r>
              <a:rPr lang="lv-LV" sz="1000" dirty="0" smtClean="0">
                <a:solidFill>
                  <a:prstClr val="black"/>
                </a:solidFill>
                <a:latin typeface="Verdana" panose="020B0604030504040204" pitchFamily="34" charset="0"/>
              </a:rPr>
              <a:t>Interinstitutional</a:t>
            </a:r>
            <a:endParaRPr lang="en-GB" sz="10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ctr"/>
            <a:r>
              <a:rPr lang="lv-LV" sz="1000" dirty="0" smtClean="0">
                <a:solidFill>
                  <a:prstClr val="black"/>
                </a:solidFill>
                <a:latin typeface="Verdana" panose="020B0604030504040204" pitchFamily="34" charset="0"/>
              </a:rPr>
              <a:t>e-process</a:t>
            </a:r>
          </a:p>
          <a:p>
            <a:pPr algn="ctr"/>
            <a:r>
              <a:rPr lang="lv-LV" sz="1000" dirty="0" smtClean="0">
                <a:solidFill>
                  <a:prstClr val="black"/>
                </a:solidFill>
                <a:latin typeface="Verdana" panose="020B0604030504040204" pitchFamily="34" charset="0"/>
              </a:rPr>
              <a:t>without client involvement </a:t>
            </a:r>
          </a:p>
        </p:txBody>
      </p:sp>
      <p:grpSp>
        <p:nvGrpSpPr>
          <p:cNvPr id="49" name="Group 48"/>
          <p:cNvGrpSpPr/>
          <p:nvPr/>
        </p:nvGrpSpPr>
        <p:grpSpPr>
          <a:xfrm rot="5400000">
            <a:off x="3384590" y="3988191"/>
            <a:ext cx="867600" cy="72000"/>
            <a:chOff x="3782390" y="3471863"/>
            <a:chExt cx="1188000" cy="180000"/>
          </a:xfrm>
        </p:grpSpPr>
        <p:sp>
          <p:nvSpPr>
            <p:cNvPr id="50" name="Rectangle 49"/>
            <p:cNvSpPr/>
            <p:nvPr/>
          </p:nvSpPr>
          <p:spPr>
            <a:xfrm>
              <a:off x="3782390" y="3471863"/>
              <a:ext cx="1188000" cy="180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prstClr val="white"/>
                </a:solidFill>
              </a:endParaRPr>
            </a:p>
          </p:txBody>
        </p:sp>
        <p:sp>
          <p:nvSpPr>
            <p:cNvPr id="51" name="Rectangle 50"/>
            <p:cNvSpPr/>
            <p:nvPr/>
          </p:nvSpPr>
          <p:spPr>
            <a:xfrm>
              <a:off x="3782390" y="3471863"/>
              <a:ext cx="1188000" cy="180000"/>
            </a:xfrm>
            <a:prstGeom prst="rect">
              <a:avLst/>
            </a:prstGeom>
            <a:solidFill>
              <a:srgbClr val="297B4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prstClr val="white"/>
                </a:solidFill>
              </a:endParaRPr>
            </a:p>
          </p:txBody>
        </p:sp>
      </p:grpSp>
      <p:grpSp>
        <p:nvGrpSpPr>
          <p:cNvPr id="10" name="Group 9"/>
          <p:cNvGrpSpPr/>
          <p:nvPr/>
        </p:nvGrpSpPr>
        <p:grpSpPr>
          <a:xfrm>
            <a:off x="2666391" y="4276191"/>
            <a:ext cx="1188000" cy="288000"/>
            <a:chOff x="2568300" y="4157663"/>
            <a:chExt cx="1188000" cy="180000"/>
          </a:xfrm>
        </p:grpSpPr>
        <p:sp>
          <p:nvSpPr>
            <p:cNvPr id="40" name="Rectangle 39"/>
            <p:cNvSpPr/>
            <p:nvPr/>
          </p:nvSpPr>
          <p:spPr>
            <a:xfrm>
              <a:off x="2568300" y="4157663"/>
              <a:ext cx="1188000" cy="180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prstClr val="white"/>
                </a:solidFill>
              </a:endParaRPr>
            </a:p>
          </p:txBody>
        </p:sp>
        <p:sp>
          <p:nvSpPr>
            <p:cNvPr id="3" name="Rectangle 2"/>
            <p:cNvSpPr/>
            <p:nvPr/>
          </p:nvSpPr>
          <p:spPr>
            <a:xfrm>
              <a:off x="2568300" y="4157663"/>
              <a:ext cx="1188000" cy="180000"/>
            </a:xfrm>
            <a:prstGeom prst="rect">
              <a:avLst/>
            </a:prstGeom>
            <a:solidFill>
              <a:srgbClr val="297B4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prstClr val="white"/>
                </a:solidFill>
              </a:endParaRPr>
            </a:p>
          </p:txBody>
        </p:sp>
      </p:grpSp>
      <p:grpSp>
        <p:nvGrpSpPr>
          <p:cNvPr id="52" name="Group 51"/>
          <p:cNvGrpSpPr/>
          <p:nvPr/>
        </p:nvGrpSpPr>
        <p:grpSpPr>
          <a:xfrm rot="5400000">
            <a:off x="4500590" y="3300591"/>
            <a:ext cx="867600" cy="72000"/>
            <a:chOff x="3782390" y="3471863"/>
            <a:chExt cx="1188000" cy="180000"/>
          </a:xfrm>
        </p:grpSpPr>
        <p:sp>
          <p:nvSpPr>
            <p:cNvPr id="53" name="Rectangle 52"/>
            <p:cNvSpPr/>
            <p:nvPr/>
          </p:nvSpPr>
          <p:spPr>
            <a:xfrm>
              <a:off x="3782390" y="3471863"/>
              <a:ext cx="1188000" cy="180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prstClr val="white"/>
                </a:solidFill>
              </a:endParaRPr>
            </a:p>
          </p:txBody>
        </p:sp>
        <p:sp>
          <p:nvSpPr>
            <p:cNvPr id="54" name="Rectangle 53"/>
            <p:cNvSpPr/>
            <p:nvPr/>
          </p:nvSpPr>
          <p:spPr>
            <a:xfrm>
              <a:off x="3782390" y="3471863"/>
              <a:ext cx="1188000" cy="180000"/>
            </a:xfrm>
            <a:prstGeom prst="rect">
              <a:avLst/>
            </a:prstGeom>
            <a:solidFill>
              <a:srgbClr val="297B4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prstClr val="white"/>
                </a:solidFill>
              </a:endParaRPr>
            </a:p>
          </p:txBody>
        </p:sp>
      </p:grpSp>
      <p:grpSp>
        <p:nvGrpSpPr>
          <p:cNvPr id="11" name="Group 10"/>
          <p:cNvGrpSpPr/>
          <p:nvPr/>
        </p:nvGrpSpPr>
        <p:grpSpPr>
          <a:xfrm>
            <a:off x="3782390" y="3590391"/>
            <a:ext cx="1188000" cy="288000"/>
            <a:chOff x="3782390" y="3471863"/>
            <a:chExt cx="1188000" cy="180000"/>
          </a:xfrm>
        </p:grpSpPr>
        <p:sp>
          <p:nvSpPr>
            <p:cNvPr id="42" name="Rectangle 41"/>
            <p:cNvSpPr/>
            <p:nvPr/>
          </p:nvSpPr>
          <p:spPr>
            <a:xfrm>
              <a:off x="3782390" y="3471863"/>
              <a:ext cx="1188000" cy="180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prstClr val="white"/>
                </a:solidFill>
              </a:endParaRPr>
            </a:p>
          </p:txBody>
        </p:sp>
        <p:sp>
          <p:nvSpPr>
            <p:cNvPr id="13" name="Rectangle 12"/>
            <p:cNvSpPr/>
            <p:nvPr/>
          </p:nvSpPr>
          <p:spPr>
            <a:xfrm>
              <a:off x="3782390" y="3471863"/>
              <a:ext cx="1188000" cy="180000"/>
            </a:xfrm>
            <a:prstGeom prst="rect">
              <a:avLst/>
            </a:prstGeom>
            <a:solidFill>
              <a:srgbClr val="297B4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prstClr val="white"/>
                </a:solidFill>
              </a:endParaRPr>
            </a:p>
          </p:txBody>
        </p:sp>
      </p:grpSp>
      <p:grpSp>
        <p:nvGrpSpPr>
          <p:cNvPr id="55" name="Group 54"/>
          <p:cNvGrpSpPr/>
          <p:nvPr/>
        </p:nvGrpSpPr>
        <p:grpSpPr>
          <a:xfrm rot="5400000">
            <a:off x="5616590" y="2612991"/>
            <a:ext cx="867600" cy="72000"/>
            <a:chOff x="3782390" y="3471863"/>
            <a:chExt cx="1188000" cy="180000"/>
          </a:xfrm>
        </p:grpSpPr>
        <p:sp>
          <p:nvSpPr>
            <p:cNvPr id="56" name="Rectangle 55"/>
            <p:cNvSpPr/>
            <p:nvPr/>
          </p:nvSpPr>
          <p:spPr>
            <a:xfrm>
              <a:off x="3782390" y="3471863"/>
              <a:ext cx="1188000" cy="180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prstClr val="white"/>
                </a:solidFill>
              </a:endParaRPr>
            </a:p>
          </p:txBody>
        </p:sp>
        <p:sp>
          <p:nvSpPr>
            <p:cNvPr id="57" name="Rectangle 56"/>
            <p:cNvSpPr/>
            <p:nvPr/>
          </p:nvSpPr>
          <p:spPr>
            <a:xfrm>
              <a:off x="3782390" y="3471863"/>
              <a:ext cx="1188000" cy="180000"/>
            </a:xfrm>
            <a:prstGeom prst="rect">
              <a:avLst/>
            </a:prstGeom>
            <a:solidFill>
              <a:srgbClr val="297B4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prstClr val="white"/>
                </a:solidFill>
              </a:endParaRPr>
            </a:p>
          </p:txBody>
        </p:sp>
      </p:grpSp>
      <p:grpSp>
        <p:nvGrpSpPr>
          <p:cNvPr id="12" name="Group 11"/>
          <p:cNvGrpSpPr/>
          <p:nvPr/>
        </p:nvGrpSpPr>
        <p:grpSpPr>
          <a:xfrm>
            <a:off x="4898390" y="2902791"/>
            <a:ext cx="1188000" cy="288000"/>
            <a:chOff x="4973980" y="2786063"/>
            <a:chExt cx="1188000" cy="180000"/>
          </a:xfrm>
        </p:grpSpPr>
        <p:sp>
          <p:nvSpPr>
            <p:cNvPr id="44" name="Rectangle 43"/>
            <p:cNvSpPr/>
            <p:nvPr/>
          </p:nvSpPr>
          <p:spPr>
            <a:xfrm>
              <a:off x="4973980" y="2786063"/>
              <a:ext cx="1188000" cy="180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prstClr val="white"/>
                </a:solidFill>
              </a:endParaRPr>
            </a:p>
          </p:txBody>
        </p:sp>
        <p:sp>
          <p:nvSpPr>
            <p:cNvPr id="14" name="Rectangle 13"/>
            <p:cNvSpPr/>
            <p:nvPr/>
          </p:nvSpPr>
          <p:spPr>
            <a:xfrm>
              <a:off x="4973980" y="2786063"/>
              <a:ext cx="1188000" cy="180000"/>
            </a:xfrm>
            <a:prstGeom prst="rect">
              <a:avLst/>
            </a:prstGeom>
            <a:solidFill>
              <a:srgbClr val="297B4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prstClr val="white"/>
                </a:solidFill>
              </a:endParaRPr>
            </a:p>
          </p:txBody>
        </p:sp>
      </p:grpSp>
      <p:grpSp>
        <p:nvGrpSpPr>
          <p:cNvPr id="58" name="Group 57"/>
          <p:cNvGrpSpPr/>
          <p:nvPr/>
        </p:nvGrpSpPr>
        <p:grpSpPr>
          <a:xfrm rot="5400000">
            <a:off x="6732590" y="1921945"/>
            <a:ext cx="867600" cy="72000"/>
            <a:chOff x="3782390" y="3471863"/>
            <a:chExt cx="1188000" cy="180000"/>
          </a:xfrm>
        </p:grpSpPr>
        <p:sp>
          <p:nvSpPr>
            <p:cNvPr id="59" name="Rectangle 58"/>
            <p:cNvSpPr/>
            <p:nvPr/>
          </p:nvSpPr>
          <p:spPr>
            <a:xfrm>
              <a:off x="3782390" y="3471863"/>
              <a:ext cx="1188000" cy="180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prstClr val="white"/>
                </a:solidFill>
              </a:endParaRPr>
            </a:p>
          </p:txBody>
        </p:sp>
        <p:sp>
          <p:nvSpPr>
            <p:cNvPr id="60" name="Rectangle 59"/>
            <p:cNvSpPr/>
            <p:nvPr/>
          </p:nvSpPr>
          <p:spPr>
            <a:xfrm>
              <a:off x="3782390" y="3471863"/>
              <a:ext cx="1188000" cy="180000"/>
            </a:xfrm>
            <a:prstGeom prst="rect">
              <a:avLst/>
            </a:prstGeom>
            <a:solidFill>
              <a:srgbClr val="297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prstClr val="white"/>
                </a:solidFill>
              </a:endParaRPr>
            </a:p>
          </p:txBody>
        </p:sp>
      </p:grpSp>
      <p:grpSp>
        <p:nvGrpSpPr>
          <p:cNvPr id="39" name="Group 38"/>
          <p:cNvGrpSpPr/>
          <p:nvPr/>
        </p:nvGrpSpPr>
        <p:grpSpPr>
          <a:xfrm>
            <a:off x="6014390" y="2215191"/>
            <a:ext cx="1188000" cy="288000"/>
            <a:chOff x="6165570" y="2100263"/>
            <a:chExt cx="1188000" cy="180000"/>
          </a:xfrm>
        </p:grpSpPr>
        <p:sp>
          <p:nvSpPr>
            <p:cNvPr id="46" name="Rectangle 45"/>
            <p:cNvSpPr/>
            <p:nvPr/>
          </p:nvSpPr>
          <p:spPr>
            <a:xfrm>
              <a:off x="6165570" y="2100263"/>
              <a:ext cx="1188000" cy="180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prstClr val="white"/>
                </a:solidFill>
              </a:endParaRPr>
            </a:p>
          </p:txBody>
        </p:sp>
        <p:sp>
          <p:nvSpPr>
            <p:cNvPr id="15" name="Rectangle 14"/>
            <p:cNvSpPr/>
            <p:nvPr/>
          </p:nvSpPr>
          <p:spPr>
            <a:xfrm>
              <a:off x="6165570" y="2100263"/>
              <a:ext cx="1188000" cy="180000"/>
            </a:xfrm>
            <a:prstGeom prst="rect">
              <a:avLst/>
            </a:prstGeom>
            <a:solidFill>
              <a:srgbClr val="297B4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prstClr val="white"/>
                </a:solidFill>
              </a:endParaRPr>
            </a:p>
          </p:txBody>
        </p:sp>
      </p:grpSp>
      <p:grpSp>
        <p:nvGrpSpPr>
          <p:cNvPr id="61" name="Group 60"/>
          <p:cNvGrpSpPr/>
          <p:nvPr/>
        </p:nvGrpSpPr>
        <p:grpSpPr>
          <a:xfrm rot="5400000">
            <a:off x="7922390" y="1308145"/>
            <a:ext cx="720000" cy="72000"/>
            <a:chOff x="3782390" y="3471863"/>
            <a:chExt cx="1188000" cy="180000"/>
          </a:xfrm>
        </p:grpSpPr>
        <p:sp>
          <p:nvSpPr>
            <p:cNvPr id="62" name="Rectangle 61"/>
            <p:cNvSpPr/>
            <p:nvPr/>
          </p:nvSpPr>
          <p:spPr>
            <a:xfrm>
              <a:off x="3782390" y="3471863"/>
              <a:ext cx="1188000" cy="180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prstClr val="white"/>
                </a:solidFill>
              </a:endParaRPr>
            </a:p>
          </p:txBody>
        </p:sp>
        <p:sp>
          <p:nvSpPr>
            <p:cNvPr id="63" name="Rectangle 62"/>
            <p:cNvSpPr/>
            <p:nvPr/>
          </p:nvSpPr>
          <p:spPr>
            <a:xfrm>
              <a:off x="3782390" y="3471863"/>
              <a:ext cx="1188000" cy="180000"/>
            </a:xfrm>
            <a:prstGeom prst="rect">
              <a:avLst/>
            </a:prstGeom>
            <a:solidFill>
              <a:srgbClr val="297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prstClr val="white"/>
                </a:solidFill>
              </a:endParaRPr>
            </a:p>
          </p:txBody>
        </p:sp>
      </p:grpSp>
      <p:sp>
        <p:nvSpPr>
          <p:cNvPr id="41" name="Isosceles Triangle 40"/>
          <p:cNvSpPr/>
          <p:nvPr/>
        </p:nvSpPr>
        <p:spPr>
          <a:xfrm>
            <a:off x="8170492" y="895350"/>
            <a:ext cx="223796" cy="192928"/>
          </a:xfrm>
          <a:prstGeom prst="triangle">
            <a:avLst/>
          </a:prstGeom>
          <a:solidFill>
            <a:srgbClr val="297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2" name="TextBox 1"/>
          <p:cNvSpPr txBox="1"/>
          <p:nvPr/>
        </p:nvSpPr>
        <p:spPr>
          <a:xfrm>
            <a:off x="2743200" y="4297081"/>
            <a:ext cx="324000" cy="246221"/>
          </a:xfrm>
          <a:prstGeom prst="rect">
            <a:avLst/>
          </a:prstGeom>
          <a:noFill/>
        </p:spPr>
        <p:txBody>
          <a:bodyPr wrap="square" lIns="0" tIns="0" rIns="0" bIns="0" rtlCol="0">
            <a:spAutoFit/>
          </a:bodyPr>
          <a:lstStyle/>
          <a:p>
            <a:r>
              <a:rPr lang="lv-LV" sz="1600" b="1" dirty="0" smtClean="0">
                <a:latin typeface="Verdana" panose="020B0604030504040204" pitchFamily="34" charset="0"/>
              </a:rPr>
              <a:t>1.</a:t>
            </a:r>
            <a:endParaRPr lang="en-GB" sz="1600" b="1" dirty="0">
              <a:latin typeface="Verdana" panose="020B0604030504040204" pitchFamily="34" charset="0"/>
              <a:ea typeface="Verdana" panose="020B0604030504040204" pitchFamily="34" charset="0"/>
              <a:cs typeface="Verdana" panose="020B0604030504040204" pitchFamily="34" charset="0"/>
            </a:endParaRPr>
          </a:p>
        </p:txBody>
      </p:sp>
      <p:sp>
        <p:nvSpPr>
          <p:cNvPr id="65" name="TextBox 64"/>
          <p:cNvSpPr txBox="1"/>
          <p:nvPr/>
        </p:nvSpPr>
        <p:spPr>
          <a:xfrm>
            <a:off x="3859199" y="3611281"/>
            <a:ext cx="324000" cy="246221"/>
          </a:xfrm>
          <a:prstGeom prst="rect">
            <a:avLst/>
          </a:prstGeom>
          <a:noFill/>
        </p:spPr>
        <p:txBody>
          <a:bodyPr wrap="square" lIns="0" tIns="0" rIns="0" bIns="0" rtlCol="0">
            <a:spAutoFit/>
          </a:bodyPr>
          <a:lstStyle/>
          <a:p>
            <a:r>
              <a:rPr lang="lv-LV" sz="1600" b="1" dirty="0" smtClean="0">
                <a:latin typeface="Verdana" panose="020B0604030504040204" pitchFamily="34" charset="0"/>
              </a:rPr>
              <a:t>2.</a:t>
            </a:r>
            <a:endParaRPr lang="en-GB" sz="1600" b="1" dirty="0">
              <a:latin typeface="Verdana" panose="020B0604030504040204" pitchFamily="34" charset="0"/>
              <a:ea typeface="Verdana" panose="020B0604030504040204" pitchFamily="34" charset="0"/>
              <a:cs typeface="Verdana" panose="020B0604030504040204" pitchFamily="34" charset="0"/>
            </a:endParaRPr>
          </a:p>
        </p:txBody>
      </p:sp>
      <p:sp>
        <p:nvSpPr>
          <p:cNvPr id="66" name="TextBox 65"/>
          <p:cNvSpPr txBox="1"/>
          <p:nvPr/>
        </p:nvSpPr>
        <p:spPr>
          <a:xfrm>
            <a:off x="4975199" y="2923681"/>
            <a:ext cx="324000" cy="246221"/>
          </a:xfrm>
          <a:prstGeom prst="rect">
            <a:avLst/>
          </a:prstGeom>
          <a:noFill/>
        </p:spPr>
        <p:txBody>
          <a:bodyPr wrap="square" lIns="0" tIns="0" rIns="0" bIns="0" rtlCol="0">
            <a:spAutoFit/>
          </a:bodyPr>
          <a:lstStyle/>
          <a:p>
            <a:r>
              <a:rPr lang="lv-LV" sz="1600" b="1" dirty="0" smtClean="0">
                <a:latin typeface="Verdana" panose="020B0604030504040204" pitchFamily="34" charset="0"/>
              </a:rPr>
              <a:t>3.</a:t>
            </a:r>
            <a:endParaRPr lang="en-GB" sz="1600" b="1" dirty="0">
              <a:latin typeface="Verdana" panose="020B0604030504040204" pitchFamily="34" charset="0"/>
              <a:ea typeface="Verdana" panose="020B0604030504040204" pitchFamily="34" charset="0"/>
              <a:cs typeface="Verdana" panose="020B0604030504040204" pitchFamily="34" charset="0"/>
            </a:endParaRPr>
          </a:p>
        </p:txBody>
      </p:sp>
      <p:sp>
        <p:nvSpPr>
          <p:cNvPr id="67" name="TextBox 66"/>
          <p:cNvSpPr txBox="1"/>
          <p:nvPr/>
        </p:nvSpPr>
        <p:spPr>
          <a:xfrm>
            <a:off x="6091199" y="2236081"/>
            <a:ext cx="324000" cy="246221"/>
          </a:xfrm>
          <a:prstGeom prst="rect">
            <a:avLst/>
          </a:prstGeom>
          <a:noFill/>
        </p:spPr>
        <p:txBody>
          <a:bodyPr wrap="square" lIns="0" tIns="0" rIns="0" bIns="0" rtlCol="0">
            <a:spAutoFit/>
          </a:bodyPr>
          <a:lstStyle/>
          <a:p>
            <a:r>
              <a:rPr lang="lv-LV" sz="1600" b="1" dirty="0" smtClean="0">
                <a:latin typeface="Verdana" panose="020B0604030504040204" pitchFamily="34" charset="0"/>
              </a:rPr>
              <a:t>4.</a:t>
            </a:r>
            <a:endParaRPr lang="en-GB" sz="1600" b="1" dirty="0">
              <a:latin typeface="Verdana" panose="020B0604030504040204" pitchFamily="34" charset="0"/>
              <a:ea typeface="Verdana" panose="020B0604030504040204" pitchFamily="34" charset="0"/>
              <a:cs typeface="Verdana" panose="020B0604030504040204" pitchFamily="34" charset="0"/>
            </a:endParaRPr>
          </a:p>
        </p:txBody>
      </p:sp>
      <p:sp>
        <p:nvSpPr>
          <p:cNvPr id="68" name="TextBox 67"/>
          <p:cNvSpPr txBox="1"/>
          <p:nvPr/>
        </p:nvSpPr>
        <p:spPr>
          <a:xfrm>
            <a:off x="7207199" y="1545035"/>
            <a:ext cx="324000" cy="246221"/>
          </a:xfrm>
          <a:prstGeom prst="rect">
            <a:avLst/>
          </a:prstGeom>
          <a:noFill/>
        </p:spPr>
        <p:txBody>
          <a:bodyPr wrap="square" lIns="0" tIns="0" rIns="0" bIns="0" rtlCol="0">
            <a:spAutoFit/>
          </a:bodyPr>
          <a:lstStyle/>
          <a:p>
            <a:r>
              <a:rPr lang="lv-LV" sz="1600" b="1" dirty="0" smtClean="0">
                <a:latin typeface="Verdana" panose="020B0604030504040204" pitchFamily="34" charset="0"/>
              </a:rPr>
              <a:t>5.</a:t>
            </a:r>
            <a:endParaRPr lang="en-GB" sz="16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83410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509260" y="1805125"/>
            <a:ext cx="1260000" cy="432000"/>
          </a:xfrm>
          <a:prstGeom prst="roundRect">
            <a:avLst>
              <a:gd name="adj" fmla="val 12069"/>
            </a:avLst>
          </a:prstGeom>
          <a:solidFill>
            <a:srgbClr val="297B4B"/>
          </a:solidFill>
          <a:ln w="12700">
            <a:solidFill>
              <a:srgbClr val="297B4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Payment module</a:t>
            </a:r>
          </a:p>
        </p:txBody>
      </p:sp>
      <p:sp>
        <p:nvSpPr>
          <p:cNvPr id="50" name="Rounded Rectangle 49"/>
          <p:cNvSpPr/>
          <p:nvPr/>
        </p:nvSpPr>
        <p:spPr>
          <a:xfrm>
            <a:off x="7509260" y="2319325"/>
            <a:ext cx="1260000" cy="792000"/>
          </a:xfrm>
          <a:prstGeom prst="roundRect">
            <a:avLst>
              <a:gd name="adj" fmla="val 6787"/>
            </a:avLst>
          </a:prstGeom>
          <a:solidFill>
            <a:srgbClr val="297B4B"/>
          </a:solidFill>
          <a:ln w="12700">
            <a:solidFill>
              <a:srgbClr val="297B4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Single login (identified users)</a:t>
            </a:r>
          </a:p>
        </p:txBody>
      </p:sp>
      <p:sp>
        <p:nvSpPr>
          <p:cNvPr id="52" name="Rounded Rectangle 51"/>
          <p:cNvSpPr/>
          <p:nvPr/>
        </p:nvSpPr>
        <p:spPr>
          <a:xfrm>
            <a:off x="7509260" y="3193525"/>
            <a:ext cx="1260000" cy="432000"/>
          </a:xfrm>
          <a:prstGeom prst="roundRect">
            <a:avLst>
              <a:gd name="adj" fmla="val 12069"/>
            </a:avLst>
          </a:prstGeom>
          <a:solidFill>
            <a:srgbClr val="297B4B"/>
          </a:solidFill>
          <a:ln w="12700">
            <a:solidFill>
              <a:srgbClr val="297B4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E-signature application</a:t>
            </a:r>
          </a:p>
        </p:txBody>
      </p:sp>
      <p:sp>
        <p:nvSpPr>
          <p:cNvPr id="53" name="Rounded Rectangle 52"/>
          <p:cNvSpPr/>
          <p:nvPr/>
        </p:nvSpPr>
        <p:spPr>
          <a:xfrm>
            <a:off x="7509260" y="3707725"/>
            <a:ext cx="1260000" cy="612000"/>
          </a:xfrm>
          <a:prstGeom prst="roundRect">
            <a:avLst>
              <a:gd name="adj" fmla="val 6787"/>
            </a:avLst>
          </a:prstGeom>
          <a:solidFill>
            <a:srgbClr val="297B4B"/>
          </a:solidFill>
          <a:ln w="12700">
            <a:solidFill>
              <a:srgbClr val="297B4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Electronic document archive</a:t>
            </a:r>
          </a:p>
        </p:txBody>
      </p:sp>
      <p:sp>
        <p:nvSpPr>
          <p:cNvPr id="54" name="Rounded Rectangle 53"/>
          <p:cNvSpPr/>
          <p:nvPr/>
        </p:nvSpPr>
        <p:spPr>
          <a:xfrm>
            <a:off x="1008075" y="1805125"/>
            <a:ext cx="1260000" cy="720000"/>
          </a:xfrm>
          <a:prstGeom prst="roundRect">
            <a:avLst>
              <a:gd name="adj" fmla="val 8727"/>
            </a:avLst>
          </a:prstGeom>
          <a:solidFill>
            <a:srgbClr val="297B4B"/>
          </a:solidFill>
          <a:ln w="12700">
            <a:solidFill>
              <a:srgbClr val="297B4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Client work space</a:t>
            </a:r>
          </a:p>
        </p:txBody>
      </p:sp>
      <p:sp>
        <p:nvSpPr>
          <p:cNvPr id="56" name="Rounded Rectangle 55"/>
          <p:cNvSpPr/>
          <p:nvPr/>
        </p:nvSpPr>
        <p:spPr>
          <a:xfrm>
            <a:off x="1008075" y="2613750"/>
            <a:ext cx="1260000" cy="720000"/>
          </a:xfrm>
          <a:prstGeom prst="roundRect">
            <a:avLst>
              <a:gd name="adj" fmla="val 8727"/>
            </a:avLst>
          </a:prstGeom>
          <a:solidFill>
            <a:schemeClr val="bg1"/>
          </a:solidFill>
          <a:ln w="28575">
            <a:solidFill>
              <a:srgbClr val="297B4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SRDA</a:t>
            </a:r>
          </a:p>
          <a:p>
            <a:pPr algn="ctr"/>
            <a:r>
              <a:rPr lang="en-GB" sz="11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user support</a:t>
            </a:r>
          </a:p>
        </p:txBody>
      </p:sp>
      <p:sp>
        <p:nvSpPr>
          <p:cNvPr id="57" name="Rounded Rectangle 56"/>
          <p:cNvSpPr/>
          <p:nvPr/>
        </p:nvSpPr>
        <p:spPr>
          <a:xfrm>
            <a:off x="1008075" y="3419725"/>
            <a:ext cx="1260000" cy="900000"/>
          </a:xfrm>
          <a:prstGeom prst="roundRect">
            <a:avLst>
              <a:gd name="adj" fmla="val 6787"/>
            </a:avLst>
          </a:prstGeom>
          <a:solidFill>
            <a:schemeClr val="bg1"/>
          </a:solidFill>
          <a:ln w="38100">
            <a:solidFill>
              <a:srgbClr val="3E5E9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Emulator, development examples and guideliness</a:t>
            </a:r>
          </a:p>
        </p:txBody>
      </p:sp>
      <p:sp>
        <p:nvSpPr>
          <p:cNvPr id="58" name="Rounded Rectangle 57"/>
          <p:cNvSpPr/>
          <p:nvPr/>
        </p:nvSpPr>
        <p:spPr>
          <a:xfrm>
            <a:off x="1008075" y="4400550"/>
            <a:ext cx="1260000" cy="432000"/>
          </a:xfrm>
          <a:prstGeom prst="roundRect">
            <a:avLst>
              <a:gd name="adj" fmla="val 12069"/>
            </a:avLst>
          </a:prstGeom>
          <a:solidFill>
            <a:srgbClr val="3E5E9F"/>
          </a:solidFill>
          <a:ln w="1270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Officials work place</a:t>
            </a:r>
          </a:p>
        </p:txBody>
      </p:sp>
      <p:sp>
        <p:nvSpPr>
          <p:cNvPr id="59" name="Rounded Rectangle 58"/>
          <p:cNvSpPr/>
          <p:nvPr/>
        </p:nvSpPr>
        <p:spPr>
          <a:xfrm>
            <a:off x="2352578" y="4400550"/>
            <a:ext cx="6562822" cy="432000"/>
          </a:xfrm>
          <a:prstGeom prst="roundRect">
            <a:avLst>
              <a:gd name="adj" fmla="val 12069"/>
            </a:avLst>
          </a:prstGeom>
          <a:solidFill>
            <a:srgbClr val="3E5E9F"/>
          </a:solidFill>
          <a:ln w="1270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lv-LV" sz="11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sz="11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Access to state information system and register data (services) using the VISS  request service</a:t>
            </a:r>
          </a:p>
        </p:txBody>
      </p:sp>
      <p:sp>
        <p:nvSpPr>
          <p:cNvPr id="60" name="Rounded Rectangle 59"/>
          <p:cNvSpPr/>
          <p:nvPr/>
        </p:nvSpPr>
        <p:spPr>
          <a:xfrm>
            <a:off x="1008075" y="1294983"/>
            <a:ext cx="7761185" cy="432000"/>
          </a:xfrm>
          <a:prstGeom prst="roundRect">
            <a:avLst>
              <a:gd name="adj" fmla="val 12069"/>
            </a:avLst>
          </a:prstGeom>
          <a:solidFill>
            <a:srgbClr val="297B4B"/>
          </a:solidFill>
          <a:ln w="12700">
            <a:solidFill>
              <a:srgbClr val="297B4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 state portal latvija.lv</a:t>
            </a:r>
          </a:p>
        </p:txBody>
      </p:sp>
      <p:pic>
        <p:nvPicPr>
          <p:cNvPr id="47" name="Picture 11" descr="G:\VRAA_09102015\Vizuālie materiali\Prezentacijas\Ikonas\Latvija_logo_darks.png"/>
          <p:cNvPicPr>
            <a:picLocks noChangeAspect="1" noChangeArrowheads="1"/>
          </p:cNvPicPr>
          <p:nvPr/>
        </p:nvPicPr>
        <p:blipFill>
          <a:blip r:embed="rId3" cstate="print"/>
          <a:srcRect/>
          <a:stretch>
            <a:fillRect/>
          </a:stretch>
        </p:blipFill>
        <p:spPr bwMode="auto">
          <a:xfrm>
            <a:off x="3200400" y="1337550"/>
            <a:ext cx="988387" cy="396000"/>
          </a:xfrm>
          <a:prstGeom prst="rect">
            <a:avLst/>
          </a:prstGeom>
          <a:noFill/>
        </p:spPr>
      </p:pic>
      <p:grpSp>
        <p:nvGrpSpPr>
          <p:cNvPr id="81" name="Group 80"/>
          <p:cNvGrpSpPr/>
          <p:nvPr/>
        </p:nvGrpSpPr>
        <p:grpSpPr>
          <a:xfrm>
            <a:off x="2375438" y="1805125"/>
            <a:ext cx="5026460" cy="2514600"/>
            <a:chOff x="2362200" y="1805125"/>
            <a:chExt cx="5026460" cy="2514600"/>
          </a:xfrm>
        </p:grpSpPr>
        <p:sp>
          <p:nvSpPr>
            <p:cNvPr id="8" name="Rounded Rectangle 7"/>
            <p:cNvSpPr/>
            <p:nvPr/>
          </p:nvSpPr>
          <p:spPr>
            <a:xfrm>
              <a:off x="2362200" y="1805125"/>
              <a:ext cx="5026460" cy="2514600"/>
            </a:xfrm>
            <a:prstGeom prst="roundRect">
              <a:avLst>
                <a:gd name="adj" fmla="val 2022"/>
              </a:avLst>
            </a:prstGeom>
            <a:solidFill>
              <a:srgbClr val="A6D86E"/>
            </a:solidFill>
            <a:ln w="12700">
              <a:solidFill>
                <a:srgbClr val="297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ounded Rectangle 10"/>
            <p:cNvSpPr/>
            <p:nvPr/>
          </p:nvSpPr>
          <p:spPr>
            <a:xfrm>
              <a:off x="5508000" y="2140649"/>
              <a:ext cx="1857222" cy="1656000"/>
            </a:xfrm>
            <a:prstGeom prst="roundRect">
              <a:avLst>
                <a:gd name="adj" fmla="val 3199"/>
              </a:avLst>
            </a:prstGeom>
            <a:solidFill>
              <a:schemeClr val="bg1"/>
            </a:solidFill>
            <a:ln w="12700">
              <a:solidFill>
                <a:srgbClr val="297B4B"/>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lstStyle/>
            <a:p>
              <a:pPr algn="ctr">
                <a:spcAft>
                  <a:spcPts val="600"/>
                </a:spcAft>
              </a:pPr>
              <a:r>
                <a:rPr lang="lv-LV" sz="11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Interface elements:</a:t>
              </a:r>
              <a:endParaRPr lang="en-GB" sz="11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lv-LV" sz="11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Implementation steps</a:t>
              </a:r>
            </a:p>
            <a:p>
              <a:pPr marL="171450" indent="-171450">
                <a:buFont typeface="Arial" panose="020B0604020202020204" pitchFamily="34" charset="0"/>
                <a:buChar char="•"/>
              </a:pPr>
              <a:r>
                <a:rPr lang="lv-LV" sz="11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Radio buttons</a:t>
              </a:r>
              <a:endParaRPr lang="en-GB" sz="11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lv-LV" sz="11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Menus</a:t>
              </a:r>
              <a:endParaRPr lang="en-GB" sz="11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lv-LV" sz="1100" dirty="0">
                  <a:solidFill>
                    <a:schemeClr val="tx1"/>
                  </a:solidFill>
                  <a:latin typeface="Verdana" panose="020B0604030504040204" pitchFamily="34" charset="0"/>
                  <a:ea typeface="Verdana" panose="020B0604030504040204" pitchFamily="34" charset="0"/>
                  <a:cs typeface="Verdana" panose="020B0604030504040204" pitchFamily="34" charset="0"/>
                </a:rPr>
                <a:t>B</a:t>
              </a:r>
              <a:r>
                <a:rPr lang="lv-LV" sz="11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uttons</a:t>
              </a:r>
              <a:endParaRPr lang="en-GB" sz="11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lv-LV" sz="11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Calendar</a:t>
              </a:r>
              <a:endParaRPr lang="en-GB" sz="11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lv-LV" sz="11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Address search</a:t>
              </a:r>
              <a:endParaRPr lang="en-GB" sz="11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lv-LV" sz="11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Help elements</a:t>
              </a:r>
              <a:endParaRPr lang="en-GB" sz="11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lv-LV" sz="11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Notifications etc.</a:t>
              </a:r>
              <a:endParaRPr lang="en-GB" sz="11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8" name="TextBox 47"/>
            <p:cNvSpPr txBox="1"/>
            <p:nvPr/>
          </p:nvSpPr>
          <p:spPr>
            <a:xfrm>
              <a:off x="4103427" y="1837551"/>
              <a:ext cx="1544012" cy="276999"/>
            </a:xfrm>
            <a:prstGeom prst="rect">
              <a:avLst/>
            </a:prstGeom>
            <a:noFill/>
          </p:spPr>
          <p:txBody>
            <a:bodyPr wrap="none" rtlCol="0">
              <a:spAutoFit/>
            </a:bodyPr>
            <a:lstStyle/>
            <a:p>
              <a:pPr algn="ctr"/>
              <a:r>
                <a:rPr lang="en-GB" sz="1200" b="1" dirty="0" smtClean="0">
                  <a:latin typeface="Verdana" panose="020B0604030504040204" pitchFamily="34" charset="0"/>
                  <a:ea typeface="Verdana" panose="020B0604030504040204" pitchFamily="34" charset="0"/>
                  <a:cs typeface="Verdana" panose="020B0604030504040204" pitchFamily="34" charset="0"/>
                </a:rPr>
                <a:t>E-service frame</a:t>
              </a:r>
              <a:endParaRPr lang="en-GB" sz="1200" b="1" dirty="0">
                <a:latin typeface="Verdana" panose="020B0604030504040204" pitchFamily="34" charset="0"/>
                <a:ea typeface="Verdana" panose="020B0604030504040204" pitchFamily="34" charset="0"/>
                <a:cs typeface="Verdana" panose="020B0604030504040204" pitchFamily="34" charset="0"/>
              </a:endParaRPr>
            </a:p>
          </p:txBody>
        </p:sp>
        <p:pic>
          <p:nvPicPr>
            <p:cNvPr id="67" name="Picture 6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2140649"/>
              <a:ext cx="2973600" cy="1656000"/>
            </a:xfrm>
            <a:prstGeom prst="rect">
              <a:avLst/>
            </a:prstGeom>
            <a:ln w="12700">
              <a:solidFill>
                <a:srgbClr val="297B4B"/>
              </a:solidFill>
            </a:ln>
          </p:spPr>
        </p:pic>
        <p:cxnSp>
          <p:nvCxnSpPr>
            <p:cNvPr id="32" name="Straight Arrow Connector 31"/>
            <p:cNvCxnSpPr>
              <a:stCxn id="11" idx="1"/>
            </p:cNvCxnSpPr>
            <p:nvPr/>
          </p:nvCxnSpPr>
          <p:spPr>
            <a:xfrm flipH="1">
              <a:off x="5422800" y="2968649"/>
              <a:ext cx="85200" cy="0"/>
            </a:xfrm>
            <a:prstGeom prst="straightConnector1">
              <a:avLst/>
            </a:prstGeom>
            <a:ln w="25400">
              <a:solidFill>
                <a:srgbClr val="297B4B"/>
              </a:solidFill>
              <a:tailEnd type="triangle"/>
            </a:ln>
          </p:spPr>
          <p:style>
            <a:lnRef idx="1">
              <a:schemeClr val="accent1"/>
            </a:lnRef>
            <a:fillRef idx="0">
              <a:schemeClr val="accent1"/>
            </a:fillRef>
            <a:effectRef idx="0">
              <a:schemeClr val="accent1"/>
            </a:effectRef>
            <a:fontRef idx="minor">
              <a:schemeClr val="tx1"/>
            </a:fontRef>
          </p:style>
        </p:cxnSp>
        <p:pic>
          <p:nvPicPr>
            <p:cNvPr id="69" name="Picture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63200" y="3236287"/>
              <a:ext cx="180000" cy="180000"/>
            </a:xfrm>
            <a:prstGeom prst="rect">
              <a:avLst/>
            </a:prstGeom>
          </p:spPr>
        </p:pic>
        <p:pic>
          <p:nvPicPr>
            <p:cNvPr id="70" name="Picture 6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63200" y="2839267"/>
              <a:ext cx="180000" cy="180000"/>
            </a:xfrm>
            <a:prstGeom prst="rect">
              <a:avLst/>
            </a:prstGeom>
          </p:spPr>
        </p:pic>
        <p:pic>
          <p:nvPicPr>
            <p:cNvPr id="72" name="Picture 7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67200" y="2839267"/>
              <a:ext cx="1024074" cy="270000"/>
            </a:xfrm>
            <a:prstGeom prst="rect">
              <a:avLst/>
            </a:prstGeom>
          </p:spPr>
        </p:pic>
        <p:pic>
          <p:nvPicPr>
            <p:cNvPr id="73" name="Picture 7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67200" y="3236287"/>
              <a:ext cx="1024074" cy="270000"/>
            </a:xfrm>
            <a:prstGeom prst="rect">
              <a:avLst/>
            </a:prstGeom>
          </p:spPr>
        </p:pic>
        <p:pic>
          <p:nvPicPr>
            <p:cNvPr id="75" name="Picture 7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39200" y="2839267"/>
              <a:ext cx="1332000" cy="667020"/>
            </a:xfrm>
            <a:prstGeom prst="rect">
              <a:avLst/>
            </a:prstGeom>
          </p:spPr>
        </p:pic>
        <p:sp>
          <p:nvSpPr>
            <p:cNvPr id="40" name="Rounded Rectangle 39"/>
            <p:cNvSpPr/>
            <p:nvPr/>
          </p:nvSpPr>
          <p:spPr>
            <a:xfrm>
              <a:off x="2438400" y="3867150"/>
              <a:ext cx="4883756" cy="350926"/>
            </a:xfrm>
            <a:prstGeom prst="roundRect">
              <a:avLst>
                <a:gd name="adj" fmla="val 12069"/>
              </a:avLst>
            </a:prstGeom>
            <a:solidFill>
              <a:schemeClr val="bg1"/>
            </a:solidFill>
            <a:ln w="12700">
              <a:solidFill>
                <a:srgbClr val="297B4B"/>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Support application form and other elements…</a:t>
              </a:r>
            </a:p>
          </p:txBody>
        </p:sp>
      </p:grpSp>
      <p:grpSp>
        <p:nvGrpSpPr>
          <p:cNvPr id="78" name="Group 77"/>
          <p:cNvGrpSpPr/>
          <p:nvPr/>
        </p:nvGrpSpPr>
        <p:grpSpPr>
          <a:xfrm>
            <a:off x="2362200" y="4436550"/>
            <a:ext cx="936000" cy="360000"/>
            <a:chOff x="94947" y="3293981"/>
            <a:chExt cx="936000" cy="385274"/>
          </a:xfrm>
        </p:grpSpPr>
        <p:sp>
          <p:nvSpPr>
            <p:cNvPr id="77" name="Rectangle 76"/>
            <p:cNvSpPr/>
            <p:nvPr/>
          </p:nvSpPr>
          <p:spPr>
            <a:xfrm>
              <a:off x="94947" y="3293981"/>
              <a:ext cx="936000" cy="385274"/>
            </a:xfrm>
            <a:prstGeom prst="rect">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pic>
          <p:nvPicPr>
            <p:cNvPr id="76" name="Picture 75" descr="C:\Users\Linda\Desktop\viss-logo.png"/>
            <p:cNvPicPr>
              <a:picLocks noChangeAspect="1" noChangeArrowheads="1"/>
            </p:cNvPicPr>
            <p:nvPr/>
          </p:nvPicPr>
          <p:blipFill>
            <a:blip r:embed="rId10" cstate="print"/>
            <a:srcRect/>
            <a:stretch>
              <a:fillRect/>
            </a:stretch>
          </p:blipFill>
          <p:spPr bwMode="auto">
            <a:xfrm>
              <a:off x="133917" y="3334074"/>
              <a:ext cx="858060" cy="305088"/>
            </a:xfrm>
            <a:prstGeom prst="rect">
              <a:avLst/>
            </a:prstGeom>
            <a:noFill/>
          </p:spPr>
        </p:pic>
      </p:grpSp>
      <p:sp>
        <p:nvSpPr>
          <p:cNvPr id="79" name="Title 1"/>
          <p:cNvSpPr txBox="1">
            <a:spLocks/>
          </p:cNvSpPr>
          <p:nvPr/>
        </p:nvSpPr>
        <p:spPr>
          <a:xfrm>
            <a:off x="1905000" y="346468"/>
            <a:ext cx="6781800" cy="777482"/>
          </a:xfrm>
          <a:prstGeom prst="rect">
            <a:avLst/>
          </a:prstGeom>
        </p:spPr>
        <p:txBody>
          <a:bodyPr vert="horz" lIns="91440" tIns="45720" rIns="91440" bIns="45720" rtlCol="0" anchor="t">
            <a:normAutofit/>
          </a:bodyPr>
          <a:lstStyle>
            <a:lvl1pPr algn="l" defTabSz="914400" rtl="0" eaLnBrk="1" latinLnBrk="0" hangingPunct="1">
              <a:spcBef>
                <a:spcPct val="0"/>
              </a:spcBef>
              <a:buNone/>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lv-LV" sz="2400" dirty="0" smtClean="0"/>
              <a:t>E-service functioning environment</a:t>
            </a:r>
            <a:endParaRPr lang="lv-LV" sz="2400" dirty="0"/>
          </a:p>
        </p:txBody>
      </p:sp>
      <p:sp>
        <p:nvSpPr>
          <p:cNvPr id="3" name="Rectangle 2"/>
          <p:cNvSpPr/>
          <p:nvPr/>
        </p:nvSpPr>
        <p:spPr>
          <a:xfrm>
            <a:off x="2475600" y="2165125"/>
            <a:ext cx="1486800" cy="254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1200" b="1"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E-</a:t>
            </a:r>
            <a:r>
              <a:rPr lang="lv-LV" sz="1200" b="1" dirty="0" err="1"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service</a:t>
            </a:r>
            <a:endParaRPr lang="lv-LV" sz="1200" b="1"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1" name="Rectangle 30"/>
          <p:cNvSpPr/>
          <p:nvPr/>
        </p:nvSpPr>
        <p:spPr>
          <a:xfrm>
            <a:off x="2852438" y="2839268"/>
            <a:ext cx="1331999" cy="22315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b="1" dirty="0" err="1"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Calendar</a:t>
            </a:r>
            <a:endParaRPr lang="lv-LV" sz="1200" b="1"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3" name="Rectangle 32"/>
          <p:cNvSpPr/>
          <p:nvPr/>
        </p:nvSpPr>
        <p:spPr>
          <a:xfrm>
            <a:off x="4280438" y="3236287"/>
            <a:ext cx="1015462" cy="270000"/>
          </a:xfrm>
          <a:prstGeom prst="rect">
            <a:avLst/>
          </a:prstGeom>
          <a:solidFill>
            <a:srgbClr val="297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Button</a:t>
            </a:r>
            <a:endParaRPr lang="lv-LV" sz="1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30317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solidFill>
                  <a:schemeClr val="tx1"/>
                </a:solidFill>
              </a:rPr>
              <a:pPr/>
              <a:t>33</a:t>
            </a:fld>
            <a:endParaRPr lang="en-US" altLang="en-US" dirty="0" smtClean="0">
              <a:solidFill>
                <a:schemeClr val="tx1"/>
              </a:solidFill>
            </a:endParaRPr>
          </a:p>
        </p:txBody>
      </p:sp>
      <p:grpSp>
        <p:nvGrpSpPr>
          <p:cNvPr id="7" name="Group 6"/>
          <p:cNvGrpSpPr/>
          <p:nvPr/>
        </p:nvGrpSpPr>
        <p:grpSpPr>
          <a:xfrm>
            <a:off x="1892047" y="3916615"/>
            <a:ext cx="1080000" cy="1080000"/>
            <a:chOff x="6856869" y="3753105"/>
            <a:chExt cx="1080000" cy="1080000"/>
          </a:xfrm>
        </p:grpSpPr>
        <p:sp>
          <p:nvSpPr>
            <p:cNvPr id="96" name="Flowchart: Connector 95"/>
            <p:cNvSpPr/>
            <p:nvPr/>
          </p:nvSpPr>
          <p:spPr>
            <a:xfrm>
              <a:off x="6856869" y="3753105"/>
              <a:ext cx="1080000" cy="1080000"/>
            </a:xfrm>
            <a:prstGeom prst="flowChartConnector">
              <a:avLst/>
            </a:prstGeom>
            <a:noFill/>
            <a:ln w="12700">
              <a:solidFill>
                <a:srgbClr val="297B4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97" name="TextBox 96"/>
            <p:cNvSpPr txBox="1"/>
            <p:nvPr/>
          </p:nvSpPr>
          <p:spPr>
            <a:xfrm>
              <a:off x="7018869" y="4154606"/>
              <a:ext cx="756000" cy="276999"/>
            </a:xfrm>
            <a:prstGeom prst="rect">
              <a:avLst/>
            </a:prstGeom>
            <a:noFill/>
          </p:spPr>
          <p:txBody>
            <a:bodyPr wrap="square" lIns="0" tIns="0" rIns="0" bIns="0" rtlCol="0">
              <a:spAutoFit/>
            </a:bodyPr>
            <a:lstStyle/>
            <a:p>
              <a:pPr algn="ctr"/>
              <a:r>
                <a:rPr lang="en-GB" sz="900" dirty="0" smtClean="0">
                  <a:latin typeface="Verdana" panose="020B0604030504040204" pitchFamily="34" charset="0"/>
                  <a:ea typeface="Verdana" panose="020B0604030504040204" pitchFamily="34" charset="0"/>
                  <a:cs typeface="Verdana" panose="020B0604030504040204" pitchFamily="34" charset="0"/>
                </a:rPr>
                <a:t>Payment module</a:t>
              </a:r>
            </a:p>
          </p:txBody>
        </p:sp>
      </p:grpSp>
      <p:grpSp>
        <p:nvGrpSpPr>
          <p:cNvPr id="17" name="Group 16"/>
          <p:cNvGrpSpPr/>
          <p:nvPr/>
        </p:nvGrpSpPr>
        <p:grpSpPr>
          <a:xfrm>
            <a:off x="5199184" y="3264078"/>
            <a:ext cx="1080000" cy="1080000"/>
            <a:chOff x="4413282" y="3577881"/>
            <a:chExt cx="1080000" cy="1080000"/>
          </a:xfrm>
        </p:grpSpPr>
        <p:sp>
          <p:nvSpPr>
            <p:cNvPr id="93" name="Flowchart: Connector 92"/>
            <p:cNvSpPr/>
            <p:nvPr/>
          </p:nvSpPr>
          <p:spPr>
            <a:xfrm>
              <a:off x="4413282" y="3577881"/>
              <a:ext cx="1080000" cy="1080000"/>
            </a:xfrm>
            <a:prstGeom prst="flowChartConnector">
              <a:avLst/>
            </a:prstGeom>
            <a:noFill/>
            <a:ln w="12700">
              <a:solidFill>
                <a:srgbClr val="297B4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94" name="TextBox 93"/>
            <p:cNvSpPr txBox="1"/>
            <p:nvPr/>
          </p:nvSpPr>
          <p:spPr>
            <a:xfrm>
              <a:off x="4509095" y="3933215"/>
              <a:ext cx="888384" cy="369332"/>
            </a:xfrm>
            <a:prstGeom prst="rect">
              <a:avLst/>
            </a:prstGeom>
            <a:noFill/>
          </p:spPr>
          <p:txBody>
            <a:bodyPr wrap="none" rtlCol="0">
              <a:spAutoFit/>
            </a:bodyPr>
            <a:lstStyle/>
            <a:p>
              <a:pPr algn="ctr"/>
              <a:r>
                <a:rPr lang="en-GB" sz="900" dirty="0" smtClean="0">
                  <a:latin typeface="Verdana" panose="020B0604030504040204" pitchFamily="34" charset="0"/>
                  <a:ea typeface="Verdana" panose="020B0604030504040204" pitchFamily="34" charset="0"/>
                  <a:cs typeface="Verdana" panose="020B0604030504040204" pitchFamily="34" charset="0"/>
                </a:rPr>
                <a:t>Connection</a:t>
              </a:r>
            </a:p>
            <a:p>
              <a:pPr algn="ctr"/>
              <a:r>
                <a:rPr lang="en-GB" sz="900" dirty="0" smtClean="0">
                  <a:latin typeface="Verdana" panose="020B0604030504040204" pitchFamily="34" charset="0"/>
                  <a:ea typeface="Verdana" panose="020B0604030504040204" pitchFamily="34" charset="0"/>
                  <a:cs typeface="Verdana" panose="020B0604030504040204" pitchFamily="34" charset="0"/>
                </a:rPr>
                <a:t> to registers</a:t>
              </a:r>
            </a:p>
          </p:txBody>
        </p:sp>
      </p:grpSp>
      <p:grpSp>
        <p:nvGrpSpPr>
          <p:cNvPr id="9" name="Group 8"/>
          <p:cNvGrpSpPr/>
          <p:nvPr/>
        </p:nvGrpSpPr>
        <p:grpSpPr>
          <a:xfrm>
            <a:off x="1892047" y="895350"/>
            <a:ext cx="1080000" cy="1080000"/>
            <a:chOff x="7307092" y="1692472"/>
            <a:chExt cx="1080000" cy="1080000"/>
          </a:xfrm>
        </p:grpSpPr>
        <p:sp>
          <p:nvSpPr>
            <p:cNvPr id="90" name="Flowchart: Connector 89"/>
            <p:cNvSpPr/>
            <p:nvPr/>
          </p:nvSpPr>
          <p:spPr>
            <a:xfrm>
              <a:off x="7307092" y="1692472"/>
              <a:ext cx="1080000" cy="1080000"/>
            </a:xfrm>
            <a:prstGeom prst="flowChartConnector">
              <a:avLst/>
            </a:prstGeom>
            <a:noFill/>
            <a:ln w="12700">
              <a:solidFill>
                <a:srgbClr val="297B4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91" name="TextBox 90"/>
            <p:cNvSpPr txBox="1"/>
            <p:nvPr/>
          </p:nvSpPr>
          <p:spPr>
            <a:xfrm>
              <a:off x="7403029" y="2047806"/>
              <a:ext cx="888126" cy="230832"/>
            </a:xfrm>
            <a:prstGeom prst="rect">
              <a:avLst/>
            </a:prstGeom>
            <a:noFill/>
          </p:spPr>
          <p:txBody>
            <a:bodyPr wrap="square" lIns="0" rIns="0" rtlCol="0">
              <a:spAutoFit/>
            </a:bodyPr>
            <a:lstStyle/>
            <a:p>
              <a:pPr algn="ctr"/>
              <a:r>
                <a:rPr lang="en-GB" sz="900" dirty="0" smtClean="0">
                  <a:latin typeface="Verdana" panose="020B0604030504040204" pitchFamily="34" charset="0"/>
                  <a:ea typeface="Verdana" panose="020B0604030504040204" pitchFamily="34" charset="0"/>
                  <a:cs typeface="Verdana" panose="020B0604030504040204" pitchFamily="34" charset="0"/>
                </a:rPr>
                <a:t>Single login</a:t>
              </a:r>
            </a:p>
          </p:txBody>
        </p:sp>
      </p:grpSp>
      <p:grpSp>
        <p:nvGrpSpPr>
          <p:cNvPr id="15" name="Group 14"/>
          <p:cNvGrpSpPr/>
          <p:nvPr/>
        </p:nvGrpSpPr>
        <p:grpSpPr>
          <a:xfrm>
            <a:off x="4032000" y="891052"/>
            <a:ext cx="1080000" cy="1080000"/>
            <a:chOff x="3128578" y="2507193"/>
            <a:chExt cx="1080000" cy="1080000"/>
          </a:xfrm>
        </p:grpSpPr>
        <p:sp>
          <p:nvSpPr>
            <p:cNvPr id="87" name="Flowchart: Connector 86"/>
            <p:cNvSpPr/>
            <p:nvPr/>
          </p:nvSpPr>
          <p:spPr>
            <a:xfrm>
              <a:off x="3128578" y="2507193"/>
              <a:ext cx="1080000" cy="1080000"/>
            </a:xfrm>
            <a:prstGeom prst="flowChartConnector">
              <a:avLst/>
            </a:prstGeom>
            <a:noFill/>
            <a:ln w="12700">
              <a:solidFill>
                <a:srgbClr val="297B4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88" name="TextBox 87"/>
            <p:cNvSpPr txBox="1"/>
            <p:nvPr/>
          </p:nvSpPr>
          <p:spPr>
            <a:xfrm>
              <a:off x="3344578" y="2793278"/>
              <a:ext cx="648000" cy="507831"/>
            </a:xfrm>
            <a:prstGeom prst="rect">
              <a:avLst/>
            </a:prstGeom>
            <a:noFill/>
          </p:spPr>
          <p:txBody>
            <a:bodyPr wrap="square" lIns="0" rIns="0" rtlCol="0">
              <a:spAutoFit/>
            </a:bodyPr>
            <a:lstStyle/>
            <a:p>
              <a:pPr algn="ctr"/>
              <a:r>
                <a:rPr lang="en-GB" sz="900" dirty="0" smtClean="0">
                  <a:latin typeface="Verdana" panose="020B0604030504040204" pitchFamily="34" charset="0"/>
                  <a:ea typeface="Verdana" panose="020B0604030504040204" pitchFamily="34" charset="0"/>
                  <a:cs typeface="Verdana" panose="020B0604030504040204" pitchFamily="34" charset="0"/>
                </a:rPr>
                <a:t>Unified platform</a:t>
              </a:r>
            </a:p>
            <a:p>
              <a:pPr algn="ctr"/>
              <a:r>
                <a:rPr lang="en-GB" sz="900" dirty="0" smtClean="0">
                  <a:latin typeface="Verdana" panose="020B0604030504040204" pitchFamily="34" charset="0"/>
                  <a:ea typeface="Verdana" panose="020B0604030504040204" pitchFamily="34" charset="0"/>
                  <a:cs typeface="Verdana" panose="020B0604030504040204" pitchFamily="34" charset="0"/>
                </a:rPr>
                <a:t>Latvija.lv</a:t>
              </a:r>
            </a:p>
          </p:txBody>
        </p:sp>
      </p:grpSp>
      <p:grpSp>
        <p:nvGrpSpPr>
          <p:cNvPr id="18" name="Group 17"/>
          <p:cNvGrpSpPr/>
          <p:nvPr/>
        </p:nvGrpSpPr>
        <p:grpSpPr>
          <a:xfrm>
            <a:off x="6195721" y="3916615"/>
            <a:ext cx="1080000" cy="1080000"/>
            <a:chOff x="1598690" y="3996686"/>
            <a:chExt cx="1080000" cy="1080000"/>
          </a:xfrm>
        </p:grpSpPr>
        <p:sp>
          <p:nvSpPr>
            <p:cNvPr id="84" name="Flowchart: Connector 83"/>
            <p:cNvSpPr/>
            <p:nvPr/>
          </p:nvSpPr>
          <p:spPr>
            <a:xfrm>
              <a:off x="1598690" y="3996686"/>
              <a:ext cx="1080000" cy="1080000"/>
            </a:xfrm>
            <a:prstGeom prst="flowChartConnector">
              <a:avLst/>
            </a:prstGeom>
            <a:noFill/>
            <a:ln w="12700">
              <a:solidFill>
                <a:srgbClr val="297B4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85" name="TextBox 84"/>
            <p:cNvSpPr txBox="1"/>
            <p:nvPr/>
          </p:nvSpPr>
          <p:spPr>
            <a:xfrm>
              <a:off x="1681309" y="4395806"/>
              <a:ext cx="951829" cy="369332"/>
            </a:xfrm>
            <a:prstGeom prst="rect">
              <a:avLst/>
            </a:prstGeom>
            <a:noFill/>
          </p:spPr>
          <p:txBody>
            <a:bodyPr wrap="square" lIns="0" rIns="0" rtlCol="0">
              <a:spAutoFit/>
            </a:bodyPr>
            <a:lstStyle/>
            <a:p>
              <a:pPr algn="ctr"/>
              <a:r>
                <a:rPr lang="en-GB" sz="900" dirty="0" smtClean="0">
                  <a:latin typeface="Verdana" panose="020B0604030504040204" pitchFamily="34" charset="0"/>
                  <a:ea typeface="Verdana" panose="020B0604030504040204" pitchFamily="34" charset="0"/>
                  <a:cs typeface="Verdana" panose="020B0604030504040204" pitchFamily="34" charset="0"/>
                </a:rPr>
                <a:t>Embedded control (card)</a:t>
              </a:r>
              <a:endParaRPr lang="en-GB" sz="9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8" name="Group 7"/>
          <p:cNvGrpSpPr/>
          <p:nvPr/>
        </p:nvGrpSpPr>
        <p:grpSpPr>
          <a:xfrm>
            <a:off x="4032000" y="3915695"/>
            <a:ext cx="1080000" cy="1080000"/>
            <a:chOff x="7237812" y="2657383"/>
            <a:chExt cx="1080000" cy="1080000"/>
          </a:xfrm>
        </p:grpSpPr>
        <p:sp>
          <p:nvSpPr>
            <p:cNvPr id="78" name="Flowchart: Connector 77"/>
            <p:cNvSpPr/>
            <p:nvPr/>
          </p:nvSpPr>
          <p:spPr>
            <a:xfrm>
              <a:off x="7237812" y="2657383"/>
              <a:ext cx="1080000" cy="1080000"/>
            </a:xfrm>
            <a:prstGeom prst="flowChartConnector">
              <a:avLst/>
            </a:prstGeom>
            <a:noFill/>
            <a:ln w="12700">
              <a:solidFill>
                <a:srgbClr val="297B4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79" name="TextBox 78"/>
            <p:cNvSpPr txBox="1"/>
            <p:nvPr/>
          </p:nvSpPr>
          <p:spPr>
            <a:xfrm>
              <a:off x="7390812" y="2943468"/>
              <a:ext cx="774000" cy="507831"/>
            </a:xfrm>
            <a:prstGeom prst="rect">
              <a:avLst/>
            </a:prstGeom>
            <a:noFill/>
          </p:spPr>
          <p:txBody>
            <a:bodyPr wrap="square" lIns="0" rIns="0" rtlCol="0">
              <a:spAutoFit/>
            </a:bodyPr>
            <a:lstStyle/>
            <a:p>
              <a:pPr algn="ctr"/>
              <a:r>
                <a:rPr lang="en-GB" sz="900" dirty="0" smtClean="0">
                  <a:latin typeface="Verdana" panose="020B0604030504040204" pitchFamily="34" charset="0"/>
                  <a:ea typeface="Verdana" panose="020B0604030504040204" pitchFamily="34" charset="0"/>
                  <a:cs typeface="Verdana" panose="020B0604030504040204" pitchFamily="34" charset="0"/>
                </a:rPr>
                <a:t>Data distribution network</a:t>
              </a:r>
              <a:endParaRPr lang="en-GB" sz="9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16" name="Group 15"/>
          <p:cNvGrpSpPr/>
          <p:nvPr/>
        </p:nvGrpSpPr>
        <p:grpSpPr>
          <a:xfrm>
            <a:off x="6128352" y="2393083"/>
            <a:ext cx="1080000" cy="1080000"/>
            <a:chOff x="2968727" y="3611281"/>
            <a:chExt cx="1080000" cy="1080000"/>
          </a:xfrm>
        </p:grpSpPr>
        <p:sp>
          <p:nvSpPr>
            <p:cNvPr id="75" name="Flowchart: Connector 74"/>
            <p:cNvSpPr/>
            <p:nvPr/>
          </p:nvSpPr>
          <p:spPr>
            <a:xfrm>
              <a:off x="2968727" y="3611281"/>
              <a:ext cx="1080000" cy="1080000"/>
            </a:xfrm>
            <a:prstGeom prst="flowChartConnector">
              <a:avLst/>
            </a:prstGeom>
            <a:noFill/>
            <a:ln w="12700">
              <a:solidFill>
                <a:srgbClr val="297B4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76" name="TextBox 75"/>
            <p:cNvSpPr txBox="1"/>
            <p:nvPr/>
          </p:nvSpPr>
          <p:spPr>
            <a:xfrm>
              <a:off x="3130727" y="3897366"/>
              <a:ext cx="756000" cy="507831"/>
            </a:xfrm>
            <a:prstGeom prst="rect">
              <a:avLst/>
            </a:prstGeom>
            <a:noFill/>
          </p:spPr>
          <p:txBody>
            <a:bodyPr wrap="square" lIns="0" rIns="0" rtlCol="0">
              <a:spAutoFit/>
            </a:bodyPr>
            <a:lstStyle/>
            <a:p>
              <a:pPr algn="ctr"/>
              <a:r>
                <a:rPr lang="en-GB" sz="900" dirty="0" smtClean="0">
                  <a:latin typeface="Verdana" panose="020B0604030504040204" pitchFamily="34" charset="0"/>
                  <a:ea typeface="Verdana" panose="020B0604030504040204" pitchFamily="34" charset="0"/>
                  <a:cs typeface="Verdana" panose="020B0604030504040204" pitchFamily="34" charset="0"/>
                </a:rPr>
                <a:t>Document integration environment</a:t>
              </a:r>
              <a:endParaRPr lang="en-GB" sz="9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2" name="Group 1"/>
          <p:cNvGrpSpPr/>
          <p:nvPr/>
        </p:nvGrpSpPr>
        <p:grpSpPr>
          <a:xfrm>
            <a:off x="5148000" y="1574089"/>
            <a:ext cx="1089968" cy="1080000"/>
            <a:chOff x="6179068" y="3992883"/>
            <a:chExt cx="1089968" cy="1080000"/>
          </a:xfrm>
        </p:grpSpPr>
        <p:sp>
          <p:nvSpPr>
            <p:cNvPr id="72" name="Flowchart: Connector 71"/>
            <p:cNvSpPr/>
            <p:nvPr/>
          </p:nvSpPr>
          <p:spPr>
            <a:xfrm>
              <a:off x="6179068" y="3992883"/>
              <a:ext cx="1080000" cy="1080000"/>
            </a:xfrm>
            <a:prstGeom prst="flowChartConnector">
              <a:avLst/>
            </a:prstGeom>
            <a:noFill/>
            <a:ln w="12700">
              <a:solidFill>
                <a:srgbClr val="297B4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73" name="TextBox 72"/>
            <p:cNvSpPr txBox="1"/>
            <p:nvPr/>
          </p:nvSpPr>
          <p:spPr>
            <a:xfrm>
              <a:off x="6179068" y="4333460"/>
              <a:ext cx="1089968" cy="415498"/>
            </a:xfrm>
            <a:prstGeom prst="rect">
              <a:avLst/>
            </a:prstGeom>
            <a:noFill/>
          </p:spPr>
          <p:txBody>
            <a:bodyPr wrap="square" lIns="0" tIns="0" rIns="0" bIns="0" rtlCol="0">
              <a:spAutoFit/>
            </a:bodyPr>
            <a:lstStyle/>
            <a:p>
              <a:pPr algn="ctr"/>
              <a:r>
                <a:rPr lang="en-GB" sz="900" dirty="0" smtClean="0">
                  <a:latin typeface="Verdana" panose="020B0604030504040204" pitchFamily="34" charset="0"/>
                  <a:ea typeface="Verdana" panose="020B0604030504040204" pitchFamily="34" charset="0"/>
                  <a:cs typeface="Verdana" panose="020B0604030504040204" pitchFamily="34" charset="0"/>
                </a:rPr>
                <a:t>E-service hosting and operating environment</a:t>
              </a:r>
              <a:endParaRPr lang="en-GB" sz="9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13" name="Group 12"/>
          <p:cNvGrpSpPr/>
          <p:nvPr/>
        </p:nvGrpSpPr>
        <p:grpSpPr>
          <a:xfrm>
            <a:off x="1892047" y="2424883"/>
            <a:ext cx="1080000" cy="1080000"/>
            <a:chOff x="3879887" y="1030484"/>
            <a:chExt cx="1080000" cy="1080000"/>
          </a:xfrm>
        </p:grpSpPr>
        <p:sp>
          <p:nvSpPr>
            <p:cNvPr id="106" name="Flowchart: Connector 105"/>
            <p:cNvSpPr/>
            <p:nvPr/>
          </p:nvSpPr>
          <p:spPr>
            <a:xfrm>
              <a:off x="3879887" y="1030484"/>
              <a:ext cx="1080000" cy="1080000"/>
            </a:xfrm>
            <a:prstGeom prst="flowChartConnector">
              <a:avLst/>
            </a:prstGeom>
            <a:noFill/>
            <a:ln w="12700">
              <a:solidFill>
                <a:srgbClr val="297B4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FF0000"/>
                </a:solidFill>
              </a:endParaRPr>
            </a:p>
          </p:txBody>
        </p:sp>
        <p:sp>
          <p:nvSpPr>
            <p:cNvPr id="107" name="TextBox 106"/>
            <p:cNvSpPr txBox="1"/>
            <p:nvPr/>
          </p:nvSpPr>
          <p:spPr>
            <a:xfrm>
              <a:off x="3906715" y="1385818"/>
              <a:ext cx="1026344" cy="369332"/>
            </a:xfrm>
            <a:prstGeom prst="rect">
              <a:avLst/>
            </a:prstGeom>
            <a:noFill/>
          </p:spPr>
          <p:txBody>
            <a:bodyPr wrap="square" rtlCol="0">
              <a:spAutoFit/>
            </a:bodyPr>
            <a:lstStyle/>
            <a:p>
              <a:pPr algn="ctr"/>
              <a:r>
                <a:rPr lang="en-GB" sz="900" dirty="0" smtClean="0">
                  <a:latin typeface="Verdana" panose="020B0604030504040204" pitchFamily="34" charset="0"/>
                  <a:ea typeface="Verdana" panose="020B0604030504040204" pitchFamily="34" charset="0"/>
                  <a:cs typeface="Verdana" panose="020B0604030504040204" pitchFamily="34" charset="0"/>
                </a:rPr>
                <a:t>Clients work space</a:t>
              </a:r>
              <a:endParaRPr lang="en-GB" sz="9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12" name="Group 11"/>
          <p:cNvGrpSpPr/>
          <p:nvPr/>
        </p:nvGrpSpPr>
        <p:grpSpPr>
          <a:xfrm>
            <a:off x="7162800" y="1574089"/>
            <a:ext cx="1080000" cy="1080000"/>
            <a:chOff x="2645567" y="832356"/>
            <a:chExt cx="1080000" cy="1080000"/>
          </a:xfrm>
        </p:grpSpPr>
        <p:sp>
          <p:nvSpPr>
            <p:cNvPr id="110" name="Flowchart: Connector 109"/>
            <p:cNvSpPr/>
            <p:nvPr/>
          </p:nvSpPr>
          <p:spPr>
            <a:xfrm>
              <a:off x="2645567" y="832356"/>
              <a:ext cx="1080000" cy="1080000"/>
            </a:xfrm>
            <a:prstGeom prst="flowChartConnector">
              <a:avLst/>
            </a:prstGeom>
            <a:noFill/>
            <a:ln w="12700">
              <a:solidFill>
                <a:srgbClr val="297B4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11" name="TextBox 110"/>
            <p:cNvSpPr txBox="1"/>
            <p:nvPr/>
          </p:nvSpPr>
          <p:spPr>
            <a:xfrm>
              <a:off x="2698535" y="1183686"/>
              <a:ext cx="974063" cy="646331"/>
            </a:xfrm>
            <a:prstGeom prst="rect">
              <a:avLst/>
            </a:prstGeom>
            <a:noFill/>
          </p:spPr>
          <p:txBody>
            <a:bodyPr wrap="square" rtlCol="0">
              <a:spAutoFit/>
            </a:bodyPr>
            <a:lstStyle/>
            <a:p>
              <a:pPr algn="ctr"/>
              <a:r>
                <a:rPr lang="en-GB" sz="900" dirty="0" smtClean="0">
                  <a:latin typeface="Verdana" panose="020B0604030504040204" pitchFamily="34" charset="0"/>
                  <a:ea typeface="Verdana" panose="020B0604030504040204" pitchFamily="34" charset="0"/>
                  <a:cs typeface="Verdana" panose="020B0604030504040204" pitchFamily="34" charset="0"/>
                </a:rPr>
                <a:t>Electronic document archive</a:t>
              </a:r>
            </a:p>
            <a:p>
              <a:pPr algn="ctr"/>
              <a:endParaRPr lang="en-GB" sz="9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11" name="Group 10"/>
          <p:cNvGrpSpPr/>
          <p:nvPr/>
        </p:nvGrpSpPr>
        <p:grpSpPr>
          <a:xfrm>
            <a:off x="6089258" y="862477"/>
            <a:ext cx="1080000" cy="1080000"/>
            <a:chOff x="5679711" y="616134"/>
            <a:chExt cx="1080000" cy="1080000"/>
          </a:xfrm>
        </p:grpSpPr>
        <p:sp>
          <p:nvSpPr>
            <p:cNvPr id="113" name="Flowchart: Connector 112"/>
            <p:cNvSpPr/>
            <p:nvPr/>
          </p:nvSpPr>
          <p:spPr>
            <a:xfrm>
              <a:off x="5679711" y="616134"/>
              <a:ext cx="1080000" cy="1080000"/>
            </a:xfrm>
            <a:prstGeom prst="flowChartConnector">
              <a:avLst/>
            </a:prstGeom>
            <a:noFill/>
            <a:ln w="12700">
              <a:solidFill>
                <a:srgbClr val="297B4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14" name="TextBox 113"/>
            <p:cNvSpPr txBox="1"/>
            <p:nvPr/>
          </p:nvSpPr>
          <p:spPr>
            <a:xfrm>
              <a:off x="5786174" y="959703"/>
              <a:ext cx="821137" cy="507831"/>
            </a:xfrm>
            <a:prstGeom prst="rect">
              <a:avLst/>
            </a:prstGeom>
            <a:noFill/>
          </p:spPr>
          <p:txBody>
            <a:bodyPr wrap="square" lIns="0" rIns="0" rtlCol="0">
              <a:spAutoFit/>
            </a:bodyPr>
            <a:lstStyle/>
            <a:p>
              <a:pPr algn="ctr"/>
              <a:r>
                <a:rPr lang="en-GB" sz="900" dirty="0" smtClean="0">
                  <a:latin typeface="Verdana" panose="020B0604030504040204" pitchFamily="34" charset="0"/>
                  <a:ea typeface="Verdana" panose="020B0604030504040204" pitchFamily="34" charset="0"/>
                  <a:cs typeface="Verdana" panose="020B0604030504040204" pitchFamily="34" charset="0"/>
                </a:rPr>
                <a:t>Normative reference register</a:t>
              </a:r>
              <a:endParaRPr lang="en-GB" sz="9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10" name="Group 9"/>
          <p:cNvGrpSpPr/>
          <p:nvPr/>
        </p:nvGrpSpPr>
        <p:grpSpPr>
          <a:xfrm>
            <a:off x="838875" y="3186999"/>
            <a:ext cx="1080000" cy="1080000"/>
            <a:chOff x="6576077" y="893952"/>
            <a:chExt cx="1080000" cy="1080000"/>
          </a:xfrm>
        </p:grpSpPr>
        <p:sp>
          <p:nvSpPr>
            <p:cNvPr id="116" name="Flowchart: Connector 115"/>
            <p:cNvSpPr/>
            <p:nvPr/>
          </p:nvSpPr>
          <p:spPr>
            <a:xfrm>
              <a:off x="6576077" y="893952"/>
              <a:ext cx="1080000" cy="1080000"/>
            </a:xfrm>
            <a:prstGeom prst="flowChartConnector">
              <a:avLst/>
            </a:prstGeom>
            <a:noFill/>
            <a:ln w="12700">
              <a:solidFill>
                <a:srgbClr val="297B4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17" name="TextBox 116"/>
            <p:cNvSpPr txBox="1"/>
            <p:nvPr/>
          </p:nvSpPr>
          <p:spPr>
            <a:xfrm>
              <a:off x="6651279" y="1302753"/>
              <a:ext cx="929596" cy="276999"/>
            </a:xfrm>
            <a:prstGeom prst="rect">
              <a:avLst/>
            </a:prstGeom>
            <a:noFill/>
          </p:spPr>
          <p:txBody>
            <a:bodyPr wrap="square" lIns="0" tIns="0" rIns="0" bIns="0" rtlCol="0">
              <a:spAutoFit/>
            </a:bodyPr>
            <a:lstStyle/>
            <a:p>
              <a:pPr algn="ctr"/>
              <a:r>
                <a:rPr lang="en-GB" sz="900" dirty="0" smtClean="0">
                  <a:latin typeface="Verdana" panose="020B0604030504040204" pitchFamily="34" charset="0"/>
                  <a:ea typeface="Verdana" panose="020B0604030504040204" pitchFamily="34" charset="0"/>
                  <a:cs typeface="Verdana" panose="020B0604030504040204" pitchFamily="34" charset="0"/>
                </a:rPr>
                <a:t>Sending notifications</a:t>
              </a:r>
              <a:endParaRPr lang="en-GB" sz="9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3" name="Group 2"/>
          <p:cNvGrpSpPr/>
          <p:nvPr/>
        </p:nvGrpSpPr>
        <p:grpSpPr>
          <a:xfrm>
            <a:off x="3695700" y="2068567"/>
            <a:ext cx="1752600" cy="1722383"/>
            <a:chOff x="4621673" y="1992213"/>
            <a:chExt cx="1752600" cy="1722383"/>
          </a:xfrm>
          <a:solidFill>
            <a:srgbClr val="ADDE61"/>
          </a:solidFill>
        </p:grpSpPr>
        <p:grpSp>
          <p:nvGrpSpPr>
            <p:cNvPr id="58" name="Group 2"/>
            <p:cNvGrpSpPr/>
            <p:nvPr/>
          </p:nvGrpSpPr>
          <p:grpSpPr>
            <a:xfrm>
              <a:off x="4921973" y="2292513"/>
              <a:ext cx="1152000" cy="1152000"/>
              <a:chOff x="4801715" y="2618471"/>
              <a:chExt cx="1152000" cy="1152000"/>
            </a:xfrm>
            <a:grpFill/>
          </p:grpSpPr>
          <p:sp>
            <p:nvSpPr>
              <p:cNvPr id="99" name="Flowchart: Connector 98"/>
              <p:cNvSpPr/>
              <p:nvPr/>
            </p:nvSpPr>
            <p:spPr>
              <a:xfrm>
                <a:off x="4801715" y="2618471"/>
                <a:ext cx="1152000" cy="1152000"/>
              </a:xfrm>
              <a:prstGeom prst="flowChartConnector">
                <a:avLst/>
              </a:prstGeom>
              <a:grpFill/>
              <a:ln w="19050" cap="flat"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00" name="TextBox 99"/>
              <p:cNvSpPr txBox="1"/>
              <p:nvPr/>
            </p:nvSpPr>
            <p:spPr>
              <a:xfrm>
                <a:off x="5052308" y="3109833"/>
                <a:ext cx="650819" cy="169277"/>
              </a:xfrm>
              <a:prstGeom prst="rect">
                <a:avLst/>
              </a:prstGeom>
              <a:grpFill/>
              <a:ln>
                <a:noFill/>
              </a:ln>
            </p:spPr>
            <p:txBody>
              <a:bodyPr wrap="none" lIns="0" tIns="0" rIns="0" bIns="0" rtlCol="0">
                <a:spAutoFit/>
              </a:bodyPr>
              <a:lstStyle/>
              <a:p>
                <a:pPr algn="ctr"/>
                <a:r>
                  <a:rPr lang="en-GB" sz="1100" dirty="0" smtClean="0">
                    <a:latin typeface="Verdana" panose="020B0604030504040204" pitchFamily="34" charset="0"/>
                    <a:ea typeface="Verdana" panose="020B0604030504040204" pitchFamily="34" charset="0"/>
                    <a:cs typeface="Verdana" panose="020B0604030504040204" pitchFamily="34" charset="0"/>
                  </a:rPr>
                  <a:t>E-service</a:t>
                </a:r>
                <a:endParaRPr lang="en-GB" sz="1100" dirty="0">
                  <a:latin typeface="Verdana" panose="020B0604030504040204" pitchFamily="34" charset="0"/>
                  <a:ea typeface="Verdana" panose="020B0604030504040204" pitchFamily="34" charset="0"/>
                  <a:cs typeface="Verdana" panose="020B0604030504040204" pitchFamily="34" charset="0"/>
                </a:endParaRPr>
              </a:p>
            </p:txBody>
          </p:sp>
        </p:grpSp>
        <p:sp>
          <p:nvSpPr>
            <p:cNvPr id="59" name="Plus 58"/>
            <p:cNvSpPr/>
            <p:nvPr/>
          </p:nvSpPr>
          <p:spPr>
            <a:xfrm>
              <a:off x="5389973" y="1992213"/>
              <a:ext cx="216000" cy="216000"/>
            </a:xfrm>
            <a:prstGeom prst="mathPlu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62" name="Plus 61"/>
            <p:cNvSpPr/>
            <p:nvPr/>
          </p:nvSpPr>
          <p:spPr>
            <a:xfrm>
              <a:off x="5389973" y="3498596"/>
              <a:ext cx="216000" cy="216000"/>
            </a:xfrm>
            <a:prstGeom prst="mathPlu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01" name="Plus 100"/>
            <p:cNvSpPr/>
            <p:nvPr/>
          </p:nvSpPr>
          <p:spPr>
            <a:xfrm>
              <a:off x="6158273" y="2781292"/>
              <a:ext cx="216000" cy="216000"/>
            </a:xfrm>
            <a:prstGeom prst="mathPlu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02" name="Plus 101"/>
            <p:cNvSpPr/>
            <p:nvPr/>
          </p:nvSpPr>
          <p:spPr>
            <a:xfrm>
              <a:off x="4621673" y="2781292"/>
              <a:ext cx="216000" cy="216000"/>
            </a:xfrm>
            <a:prstGeom prst="mathPlu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grpSp>
      <p:sp>
        <p:nvSpPr>
          <p:cNvPr id="23" name="Title 22"/>
          <p:cNvSpPr>
            <a:spLocks noGrp="1"/>
          </p:cNvSpPr>
          <p:nvPr>
            <p:ph type="title"/>
          </p:nvPr>
        </p:nvSpPr>
        <p:spPr>
          <a:xfrm>
            <a:off x="2438400" y="113570"/>
            <a:ext cx="6096000" cy="777482"/>
          </a:xfrm>
        </p:spPr>
        <p:txBody>
          <a:bodyPr>
            <a:normAutofit/>
          </a:bodyPr>
          <a:lstStyle/>
          <a:p>
            <a:r>
              <a:rPr lang="en-US" sz="2400" dirty="0" smtClean="0"/>
              <a:t>The components of e-services</a:t>
            </a:r>
            <a:endParaRPr lang="en-US" sz="2400" dirty="0"/>
          </a:p>
        </p:txBody>
      </p:sp>
      <p:grpSp>
        <p:nvGrpSpPr>
          <p:cNvPr id="52" name="Group 51"/>
          <p:cNvGrpSpPr/>
          <p:nvPr/>
        </p:nvGrpSpPr>
        <p:grpSpPr>
          <a:xfrm>
            <a:off x="2882400" y="1528567"/>
            <a:ext cx="1080000" cy="1080000"/>
            <a:chOff x="3351089" y="1797141"/>
            <a:chExt cx="1080000" cy="1080000"/>
          </a:xfrm>
        </p:grpSpPr>
        <p:sp>
          <p:nvSpPr>
            <p:cNvPr id="53" name="Flowchart: Connector 52"/>
            <p:cNvSpPr/>
            <p:nvPr/>
          </p:nvSpPr>
          <p:spPr>
            <a:xfrm>
              <a:off x="3351089" y="1797141"/>
              <a:ext cx="1080000" cy="1080000"/>
            </a:xfrm>
            <a:prstGeom prst="flowChartConnector">
              <a:avLst/>
            </a:prstGeom>
            <a:noFill/>
            <a:ln w="12700">
              <a:solidFill>
                <a:srgbClr val="297B4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54" name="TextBox 53"/>
            <p:cNvSpPr txBox="1"/>
            <p:nvPr/>
          </p:nvSpPr>
          <p:spPr>
            <a:xfrm>
              <a:off x="3402636" y="2128748"/>
              <a:ext cx="976906" cy="507831"/>
            </a:xfrm>
            <a:prstGeom prst="rect">
              <a:avLst/>
            </a:prstGeom>
            <a:noFill/>
          </p:spPr>
          <p:txBody>
            <a:bodyPr wrap="square" lIns="0" rIns="0" rtlCol="0">
              <a:spAutoFit/>
            </a:bodyPr>
            <a:lstStyle/>
            <a:p>
              <a:pPr algn="ctr"/>
              <a:r>
                <a:rPr lang="en-GB" sz="900" dirty="0" smtClean="0">
                  <a:latin typeface="Verdana" panose="020B0604030504040204" pitchFamily="34" charset="0"/>
                  <a:ea typeface="Verdana" panose="020B0604030504040204" pitchFamily="34" charset="0"/>
                  <a:cs typeface="Verdana" panose="020B0604030504040204" pitchFamily="34" charset="0"/>
                </a:rPr>
                <a:t>E-service emulator for developers</a:t>
              </a:r>
              <a:endParaRPr lang="en-GB" sz="9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60" name="Group 59"/>
          <p:cNvGrpSpPr/>
          <p:nvPr/>
        </p:nvGrpSpPr>
        <p:grpSpPr>
          <a:xfrm>
            <a:off x="2882400" y="3237196"/>
            <a:ext cx="1080000" cy="1080000"/>
            <a:chOff x="3351089" y="1797141"/>
            <a:chExt cx="1080000" cy="1080000"/>
          </a:xfrm>
        </p:grpSpPr>
        <p:sp>
          <p:nvSpPr>
            <p:cNvPr id="61" name="Flowchart: Connector 60"/>
            <p:cNvSpPr/>
            <p:nvPr/>
          </p:nvSpPr>
          <p:spPr>
            <a:xfrm>
              <a:off x="3351089" y="1797141"/>
              <a:ext cx="1080000" cy="1080000"/>
            </a:xfrm>
            <a:prstGeom prst="flowChartConnector">
              <a:avLst/>
            </a:prstGeom>
            <a:noFill/>
            <a:ln w="12700">
              <a:solidFill>
                <a:srgbClr val="297B4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63" name="TextBox 62"/>
            <p:cNvSpPr txBox="1"/>
            <p:nvPr/>
          </p:nvSpPr>
          <p:spPr>
            <a:xfrm>
              <a:off x="3402636" y="2100142"/>
              <a:ext cx="976906" cy="369332"/>
            </a:xfrm>
            <a:prstGeom prst="rect">
              <a:avLst/>
            </a:prstGeom>
            <a:noFill/>
          </p:spPr>
          <p:txBody>
            <a:bodyPr wrap="square" lIns="0" rIns="0" rtlCol="0">
              <a:spAutoFit/>
            </a:bodyPr>
            <a:lstStyle/>
            <a:p>
              <a:pPr algn="ctr"/>
              <a:r>
                <a:rPr lang="en-GB" sz="900" dirty="0" smtClean="0">
                  <a:latin typeface="Verdana" panose="020B0604030504040204" pitchFamily="34" charset="0"/>
                  <a:ea typeface="Verdana" panose="020B0604030504040204" pitchFamily="34" charset="0"/>
                  <a:cs typeface="Verdana" panose="020B0604030504040204" pitchFamily="34" charset="0"/>
                </a:rPr>
                <a:t>Address search component</a:t>
              </a:r>
              <a:endParaRPr lang="en-GB" sz="9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64" name="Group 63"/>
          <p:cNvGrpSpPr/>
          <p:nvPr/>
        </p:nvGrpSpPr>
        <p:grpSpPr>
          <a:xfrm>
            <a:off x="838552" y="1610628"/>
            <a:ext cx="1080000" cy="1080000"/>
            <a:chOff x="6856869" y="3753105"/>
            <a:chExt cx="1080000" cy="1080000"/>
          </a:xfrm>
        </p:grpSpPr>
        <p:sp>
          <p:nvSpPr>
            <p:cNvPr id="65" name="Flowchart: Connector 64"/>
            <p:cNvSpPr/>
            <p:nvPr/>
          </p:nvSpPr>
          <p:spPr>
            <a:xfrm>
              <a:off x="6856869" y="3753105"/>
              <a:ext cx="1080000" cy="1080000"/>
            </a:xfrm>
            <a:prstGeom prst="flowChartConnector">
              <a:avLst/>
            </a:prstGeom>
            <a:noFill/>
            <a:ln w="12700">
              <a:solidFill>
                <a:srgbClr val="297B4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66" name="TextBox 65"/>
            <p:cNvSpPr txBox="1"/>
            <p:nvPr/>
          </p:nvSpPr>
          <p:spPr>
            <a:xfrm>
              <a:off x="7018869" y="4268978"/>
              <a:ext cx="756000" cy="276999"/>
            </a:xfrm>
            <a:prstGeom prst="rect">
              <a:avLst/>
            </a:prstGeom>
            <a:noFill/>
          </p:spPr>
          <p:txBody>
            <a:bodyPr wrap="square" lIns="0" tIns="0" rIns="0" bIns="0" rtlCol="0">
              <a:spAutoFit/>
            </a:bodyPr>
            <a:lstStyle/>
            <a:p>
              <a:pPr algn="ctr"/>
              <a:r>
                <a:rPr lang="en-GB" sz="900" dirty="0" smtClean="0">
                  <a:latin typeface="Verdana" panose="020B0604030504040204" pitchFamily="34" charset="0"/>
                  <a:ea typeface="Verdana" panose="020B0604030504040204" pitchFamily="34" charset="0"/>
                  <a:cs typeface="Verdana" panose="020B0604030504040204" pitchFamily="34" charset="0"/>
                </a:rPr>
                <a:t>Search engine</a:t>
              </a:r>
            </a:p>
          </p:txBody>
        </p:sp>
      </p:grpSp>
      <p:grpSp>
        <p:nvGrpSpPr>
          <p:cNvPr id="118" name="Group 117"/>
          <p:cNvGrpSpPr/>
          <p:nvPr/>
        </p:nvGrpSpPr>
        <p:grpSpPr>
          <a:xfrm>
            <a:off x="7162799" y="3142950"/>
            <a:ext cx="1080000" cy="1080000"/>
            <a:chOff x="2645567" y="832356"/>
            <a:chExt cx="1080000" cy="1080000"/>
          </a:xfrm>
        </p:grpSpPr>
        <p:sp>
          <p:nvSpPr>
            <p:cNvPr id="119" name="Flowchart: Connector 118"/>
            <p:cNvSpPr/>
            <p:nvPr/>
          </p:nvSpPr>
          <p:spPr>
            <a:xfrm>
              <a:off x="2645567" y="832356"/>
              <a:ext cx="1080000" cy="1080000"/>
            </a:xfrm>
            <a:prstGeom prst="flowChartConnector">
              <a:avLst/>
            </a:prstGeom>
            <a:noFill/>
            <a:ln w="12700">
              <a:solidFill>
                <a:srgbClr val="297B4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20" name="TextBox 119"/>
            <p:cNvSpPr txBox="1"/>
            <p:nvPr/>
          </p:nvSpPr>
          <p:spPr>
            <a:xfrm>
              <a:off x="2698535" y="1281675"/>
              <a:ext cx="974063" cy="230832"/>
            </a:xfrm>
            <a:prstGeom prst="rect">
              <a:avLst/>
            </a:prstGeom>
            <a:noFill/>
          </p:spPr>
          <p:txBody>
            <a:bodyPr wrap="square" rtlCol="0">
              <a:spAutoFit/>
            </a:bodyPr>
            <a:lstStyle/>
            <a:p>
              <a:pPr algn="ctr"/>
              <a:r>
                <a:rPr lang="en-GB" sz="900" dirty="0" smtClean="0">
                  <a:latin typeface="Verdana" panose="020B0604030504040204" pitchFamily="34" charset="0"/>
                  <a:ea typeface="Verdana" panose="020B0604030504040204" pitchFamily="34" charset="0"/>
                  <a:cs typeface="Verdana" panose="020B0604030504040204" pitchFamily="34" charset="0"/>
                </a:rPr>
                <a:t>etc.</a:t>
              </a:r>
              <a:endParaRPr lang="en-GB" sz="900" dirty="0">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2697004894"/>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B66B3D4-3C80-4773-AD8A-D43C7F12A1EA}" type="slidenum">
              <a:rPr lang="en-US" altLang="en-US" smtClean="0"/>
              <a:pPr/>
              <a:t>34</a:t>
            </a:fld>
            <a:endParaRPr lang="en-GB" altLang="en-US" dirty="0" smtClean="0"/>
          </a:p>
        </p:txBody>
      </p:sp>
      <p:sp>
        <p:nvSpPr>
          <p:cNvPr id="5" name="Title 1"/>
          <p:cNvSpPr txBox="1">
            <a:spLocks/>
          </p:cNvSpPr>
          <p:nvPr/>
        </p:nvSpPr>
        <p:spPr>
          <a:xfrm>
            <a:off x="2590800" y="2743203"/>
            <a:ext cx="6096000" cy="1038221"/>
          </a:xfrm>
          <a:prstGeom prst="rect">
            <a:avLst/>
          </a:prstGeom>
        </p:spPr>
        <p:txBody>
          <a:bodyPr vert="horz" lIns="91440" tIns="45720" rIns="91440" bIns="45720" rtlCol="0" anchor="t">
            <a:normAutofit/>
          </a:bodyPr>
          <a:lstStyle>
            <a:lvl1pPr algn="l" defTabSz="914400" rtl="0" eaLnBrk="1" latinLnBrk="0" hangingPunct="1">
              <a:spcBef>
                <a:spcPct val="0"/>
              </a:spcBef>
              <a:buNone/>
              <a:defRPr sz="1800" b="1" kern="120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lv-LV" altLang="en-US" sz="2400" dirty="0"/>
              <a:t>Single login module</a:t>
            </a:r>
            <a:endParaRPr lang="en-GB"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1657350"/>
            <a:ext cx="1296000" cy="1080000"/>
          </a:xfrm>
          <a:prstGeom prst="rect">
            <a:avLst/>
          </a:prstGeom>
        </p:spPr>
      </p:pic>
    </p:spTree>
    <p:extLst>
      <p:ext uri="{BB962C8B-B14F-4D97-AF65-F5344CB8AC3E}">
        <p14:creationId xmlns:p14="http://schemas.microsoft.com/office/powerpoint/2010/main" val="1856695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G:\VRAA_09102015\Vizuālie materiali\Prezentacijas\e.sigulda.lv.png"/>
          <p:cNvPicPr>
            <a:picLocks noChangeAspect="1" noChangeArrowheads="1"/>
          </p:cNvPicPr>
          <p:nvPr/>
        </p:nvPicPr>
        <p:blipFill>
          <a:blip r:embed="rId3" cstate="print"/>
          <a:srcRect/>
          <a:stretch>
            <a:fillRect/>
          </a:stretch>
        </p:blipFill>
        <p:spPr bwMode="auto">
          <a:xfrm>
            <a:off x="2895600" y="1605181"/>
            <a:ext cx="4872038" cy="3436447"/>
          </a:xfrm>
          <a:prstGeom prst="rect">
            <a:avLst/>
          </a:prstGeom>
          <a:noFill/>
        </p:spPr>
      </p:pic>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35</a:t>
            </a:fld>
            <a:endParaRPr lang="en-GB" altLang="en-US" dirty="0" smtClean="0"/>
          </a:p>
        </p:txBody>
      </p:sp>
      <p:sp>
        <p:nvSpPr>
          <p:cNvPr id="16" name="Title 22"/>
          <p:cNvSpPr txBox="1">
            <a:spLocks/>
          </p:cNvSpPr>
          <p:nvPr/>
        </p:nvSpPr>
        <p:spPr>
          <a:xfrm>
            <a:off x="2590800" y="285750"/>
            <a:ext cx="6096000" cy="800099"/>
          </a:xfrm>
          <a:prstGeom prst="rect">
            <a:avLst/>
          </a:prstGeom>
        </p:spPr>
        <p:txBody>
          <a:bodyPr vert="horz" lIns="91440" tIns="45720" rIns="91440" bIns="45720" rtlCol="0" anchor="t">
            <a:noAutofit/>
          </a:bodyPr>
          <a:lstStyle>
            <a:lvl1pPr algn="l" defTabSz="914400" rtl="0" eaLnBrk="1" latinLnBrk="0" hangingPunct="1">
              <a:spcBef>
                <a:spcPct val="0"/>
              </a:spcBef>
              <a:buNone/>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lv-LV" altLang="en-US" sz="2400" dirty="0" smtClean="0"/>
              <a:t>What is unified application?</a:t>
            </a:r>
            <a:endParaRPr lang="en-GB" sz="2400" dirty="0"/>
          </a:p>
        </p:txBody>
      </p:sp>
      <p:sp>
        <p:nvSpPr>
          <p:cNvPr id="7" name="Rectangle 6"/>
          <p:cNvSpPr/>
          <p:nvPr/>
        </p:nvSpPr>
        <p:spPr>
          <a:xfrm>
            <a:off x="2590800" y="855643"/>
            <a:ext cx="6324600" cy="954107"/>
          </a:xfrm>
          <a:prstGeom prst="rect">
            <a:avLst/>
          </a:prstGeom>
        </p:spPr>
        <p:txBody>
          <a:bodyPr wrap="square">
            <a:spAutoFit/>
          </a:bodyPr>
          <a:lstStyle/>
          <a:p>
            <a:pPr marL="0" lvl="1" algn="just"/>
            <a:r>
              <a:rPr lang="en-GB" sz="1400" dirty="0" smtClean="0">
                <a:latin typeface="Verdana" panose="020B0604030504040204" pitchFamily="34" charset="0"/>
              </a:rPr>
              <a:t>Unified application ensures the possibility to authenticate </a:t>
            </a:r>
            <a:r>
              <a:rPr lang="lv-LV" sz="1400" dirty="0" smtClean="0">
                <a:latin typeface="Verdana" panose="020B0604030504040204" pitchFamily="34" charset="0"/>
              </a:rPr>
              <a:t>o</a:t>
            </a:r>
            <a:r>
              <a:rPr lang="en-GB" sz="1400" dirty="0" smtClean="0">
                <a:latin typeface="Verdana" panose="020B0604030504040204" pitchFamily="34" charset="0"/>
              </a:rPr>
              <a:t>n the portal using identification provider's (OCMA - e-ID card, LSRCT - e-signature, credit institution payment systems) authentication means</a:t>
            </a:r>
            <a:r>
              <a:rPr lang="lv-LV" sz="1400" dirty="0" smtClean="0">
                <a:latin typeface="Verdana" panose="020B0604030504040204" pitchFamily="34" charset="0"/>
              </a:rPr>
              <a:t>.</a:t>
            </a:r>
            <a:endParaRPr lang="en-GB" sz="1400" dirty="0">
              <a:latin typeface="Verdana" panose="020B0604030504040204" pitchFamily="34" charset="0"/>
              <a:ea typeface="Verdana" panose="020B0604030504040204" pitchFamily="34" charset="0"/>
              <a:cs typeface="Verdana" panose="020B0604030504040204" pitchFamily="34" charset="0"/>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200" y="971550"/>
            <a:ext cx="712800" cy="594000"/>
          </a:xfrm>
          <a:prstGeom prst="rect">
            <a:avLst/>
          </a:prstGeom>
        </p:spPr>
      </p:pic>
    </p:spTree>
    <p:extLst>
      <p:ext uri="{BB962C8B-B14F-4D97-AF65-F5344CB8AC3E}">
        <p14:creationId xmlns:p14="http://schemas.microsoft.com/office/powerpoint/2010/main" val="1318840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90800" y="4409242"/>
            <a:ext cx="6094800" cy="507831"/>
          </a:xfrm>
          <a:prstGeom prst="rect">
            <a:avLst/>
          </a:prstGeom>
        </p:spPr>
        <p:txBody>
          <a:bodyPr wrap="square">
            <a:spAutoFit/>
          </a:bodyPr>
          <a:lstStyle/>
          <a:p>
            <a:pPr marL="285750" indent="-285750">
              <a:spcAft>
                <a:spcPts val="600"/>
              </a:spcAft>
              <a:buFont typeface="Arial" panose="020B0604020202020204" pitchFamily="34" charset="0"/>
              <a:buChar char="•"/>
            </a:pPr>
            <a:r>
              <a:rPr lang="lv-LV" sz="1100" dirty="0">
                <a:latin typeface="Verdana" panose="020B0604030504040204" pitchFamily="34" charset="0"/>
              </a:rPr>
              <a:t>More than 2.2 million times used in 2015 (+155% compared to year 2014)</a:t>
            </a:r>
          </a:p>
          <a:p>
            <a:pPr marL="285750" indent="-285750">
              <a:spcAft>
                <a:spcPts val="600"/>
              </a:spcAft>
              <a:buFont typeface="Arial" panose="020B0604020202020204" pitchFamily="34" charset="0"/>
              <a:buChar char="•"/>
            </a:pPr>
            <a:r>
              <a:rPr lang="lv-LV" sz="1100" dirty="0">
                <a:latin typeface="Verdana" panose="020B0604030504040204" pitchFamily="34" charset="0"/>
              </a:rPr>
              <a:t>Used in 26 portals:</a:t>
            </a:r>
            <a:endParaRPr lang="en-GB" sz="12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9" name="Title 22"/>
          <p:cNvSpPr txBox="1">
            <a:spLocks/>
          </p:cNvSpPr>
          <p:nvPr/>
        </p:nvSpPr>
        <p:spPr>
          <a:xfrm>
            <a:off x="2590800" y="209550"/>
            <a:ext cx="6096000" cy="800099"/>
          </a:xfrm>
          <a:prstGeom prst="rect">
            <a:avLst/>
          </a:prstGeom>
        </p:spPr>
        <p:txBody>
          <a:bodyPr vert="horz" lIns="91440" tIns="45720" rIns="91440" bIns="45720" rtlCol="0" anchor="t">
            <a:noAutofit/>
          </a:bodyPr>
          <a:lstStyle/>
          <a:p>
            <a:pPr lvl="0">
              <a:spcBef>
                <a:spcPct val="0"/>
              </a:spcBef>
            </a:pPr>
            <a:r>
              <a:rPr lang="lv-LV" altLang="en-US" sz="2400" b="1" dirty="0">
                <a:latin typeface="Verdana" panose="020B0604030504040204" pitchFamily="34" charset="0"/>
              </a:rPr>
              <a:t>Number of authentications via the single login module in 2015</a:t>
            </a:r>
            <a:endParaRPr lang="en-GB" altLang="en-US" sz="2400" b="1" dirty="0" smtClean="0">
              <a:latin typeface="Verdana" panose="020B0604030504040204" pitchFamily="34" charset="0"/>
              <a:ea typeface="Verdana" panose="020B0604030504040204" pitchFamily="34" charset="0"/>
              <a:cs typeface="Verdana" panose="020B0604030504040204" pitchFamily="34" charset="0"/>
            </a:endParaRPr>
          </a:p>
        </p:txBody>
      </p:sp>
      <p:grpSp>
        <p:nvGrpSpPr>
          <p:cNvPr id="35" name="Group 34"/>
          <p:cNvGrpSpPr/>
          <p:nvPr/>
        </p:nvGrpSpPr>
        <p:grpSpPr>
          <a:xfrm>
            <a:off x="2354471" y="1081814"/>
            <a:ext cx="6332329" cy="3012448"/>
            <a:chOff x="2333918" y="819150"/>
            <a:chExt cx="6332329" cy="3012448"/>
          </a:xfrm>
        </p:grpSpPr>
        <p:sp>
          <p:nvSpPr>
            <p:cNvPr id="15" name="Rectangle 14"/>
            <p:cNvSpPr/>
            <p:nvPr/>
          </p:nvSpPr>
          <p:spPr>
            <a:xfrm>
              <a:off x="2763704" y="3245764"/>
              <a:ext cx="360000" cy="36000"/>
            </a:xfrm>
            <a:prstGeom prst="rect">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6" name="TextBox 5"/>
            <p:cNvSpPr txBox="1"/>
            <p:nvPr/>
          </p:nvSpPr>
          <p:spPr>
            <a:xfrm>
              <a:off x="2667000" y="2984154"/>
              <a:ext cx="553037" cy="261610"/>
            </a:xfrm>
            <a:prstGeom prst="rect">
              <a:avLst/>
            </a:prstGeom>
            <a:noFill/>
          </p:spPr>
          <p:txBody>
            <a:bodyPr wrap="none" lIns="0" rIns="0" rtlCol="0">
              <a:spAutoFit/>
            </a:bodyPr>
            <a:lstStyle/>
            <a:p>
              <a:r>
                <a:rPr lang="lv-LV" sz="1100" b="1" dirty="0" smtClean="0">
                  <a:latin typeface="Verdana" panose="020B0604030504040204" pitchFamily="34" charset="0"/>
                </a:rPr>
                <a:t>19,609</a:t>
              </a:r>
              <a:endParaRPr lang="en-GB" sz="1100" b="1" dirty="0">
                <a:latin typeface="Verdana" panose="020B0604030504040204" pitchFamily="34" charset="0"/>
                <a:ea typeface="Verdana" panose="020B0604030504040204" pitchFamily="34" charset="0"/>
                <a:cs typeface="Verdana" panose="020B0604030504040204" pitchFamily="34" charset="0"/>
              </a:endParaRPr>
            </a:p>
          </p:txBody>
        </p:sp>
        <p:sp>
          <p:nvSpPr>
            <p:cNvPr id="16" name="Rectangle 15"/>
            <p:cNvSpPr/>
            <p:nvPr/>
          </p:nvSpPr>
          <p:spPr>
            <a:xfrm>
              <a:off x="4041940" y="3227764"/>
              <a:ext cx="360000" cy="54000"/>
            </a:xfrm>
            <a:prstGeom prst="rect">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21" name="TextBox 20"/>
            <p:cNvSpPr txBox="1"/>
            <p:nvPr/>
          </p:nvSpPr>
          <p:spPr>
            <a:xfrm>
              <a:off x="3946137" y="2966154"/>
              <a:ext cx="553037" cy="261610"/>
            </a:xfrm>
            <a:prstGeom prst="rect">
              <a:avLst/>
            </a:prstGeom>
            <a:noFill/>
          </p:spPr>
          <p:txBody>
            <a:bodyPr wrap="none" lIns="0" rIns="0" rtlCol="0">
              <a:spAutoFit/>
            </a:bodyPr>
            <a:lstStyle/>
            <a:p>
              <a:r>
                <a:rPr lang="lv-LV" sz="1100" b="1" dirty="0" smtClean="0">
                  <a:latin typeface="Verdana" panose="020B0604030504040204" pitchFamily="34" charset="0"/>
                </a:rPr>
                <a:t>24,762</a:t>
              </a:r>
              <a:endParaRPr lang="en-GB" sz="1100" b="1" dirty="0">
                <a:latin typeface="Verdana" panose="020B0604030504040204" pitchFamily="34" charset="0"/>
                <a:ea typeface="Verdana" panose="020B0604030504040204" pitchFamily="34" charset="0"/>
                <a:cs typeface="Verdana" panose="020B0604030504040204" pitchFamily="34" charset="0"/>
              </a:endParaRPr>
            </a:p>
          </p:txBody>
        </p:sp>
        <p:sp>
          <p:nvSpPr>
            <p:cNvPr id="17" name="Rectangle 16"/>
            <p:cNvSpPr/>
            <p:nvPr/>
          </p:nvSpPr>
          <p:spPr>
            <a:xfrm>
              <a:off x="5320176" y="2831764"/>
              <a:ext cx="360000" cy="450000"/>
            </a:xfrm>
            <a:prstGeom prst="rect">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22" name="TextBox 21"/>
            <p:cNvSpPr txBox="1"/>
            <p:nvPr/>
          </p:nvSpPr>
          <p:spPr>
            <a:xfrm>
              <a:off x="5173164" y="2570154"/>
              <a:ext cx="654025" cy="261610"/>
            </a:xfrm>
            <a:prstGeom prst="rect">
              <a:avLst/>
            </a:prstGeom>
            <a:noFill/>
          </p:spPr>
          <p:txBody>
            <a:bodyPr wrap="none" lIns="0" rIns="0" rtlCol="0">
              <a:spAutoFit/>
            </a:bodyPr>
            <a:lstStyle/>
            <a:p>
              <a:r>
                <a:rPr lang="lv-LV" sz="1100" b="1" dirty="0" smtClean="0">
                  <a:latin typeface="Verdana" panose="020B0604030504040204" pitchFamily="34" charset="0"/>
                </a:rPr>
                <a:t>273,257</a:t>
              </a:r>
              <a:endParaRPr lang="en-GB" sz="1100" b="1" dirty="0">
                <a:latin typeface="Verdana" panose="020B0604030504040204" pitchFamily="34" charset="0"/>
                <a:ea typeface="Verdana" panose="020B0604030504040204" pitchFamily="34" charset="0"/>
                <a:cs typeface="Verdana" panose="020B0604030504040204" pitchFamily="34" charset="0"/>
              </a:endParaRPr>
            </a:p>
          </p:txBody>
        </p:sp>
        <p:sp>
          <p:nvSpPr>
            <p:cNvPr id="18" name="Rectangle 17"/>
            <p:cNvSpPr/>
            <p:nvPr/>
          </p:nvSpPr>
          <p:spPr>
            <a:xfrm>
              <a:off x="6598412" y="1542364"/>
              <a:ext cx="360000" cy="1739400"/>
            </a:xfrm>
            <a:prstGeom prst="rect">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23" name="TextBox 22"/>
            <p:cNvSpPr txBox="1"/>
            <p:nvPr/>
          </p:nvSpPr>
          <p:spPr>
            <a:xfrm>
              <a:off x="6376860" y="1280754"/>
              <a:ext cx="803105" cy="261610"/>
            </a:xfrm>
            <a:prstGeom prst="rect">
              <a:avLst/>
            </a:prstGeom>
            <a:noFill/>
          </p:spPr>
          <p:txBody>
            <a:bodyPr wrap="none" lIns="0" rIns="0" rtlCol="0">
              <a:spAutoFit/>
            </a:bodyPr>
            <a:lstStyle/>
            <a:p>
              <a:r>
                <a:rPr lang="lv-LV" sz="1100" b="1" dirty="0" smtClean="0">
                  <a:latin typeface="Verdana" panose="020B0604030504040204" pitchFamily="34" charset="0"/>
                </a:rPr>
                <a:t>1,062,112</a:t>
              </a:r>
              <a:endParaRPr lang="en-GB" sz="1100" b="1" dirty="0">
                <a:latin typeface="Verdana" panose="020B0604030504040204" pitchFamily="34" charset="0"/>
                <a:ea typeface="Verdana" panose="020B0604030504040204" pitchFamily="34" charset="0"/>
                <a:cs typeface="Verdana" panose="020B0604030504040204" pitchFamily="34" charset="0"/>
              </a:endParaRPr>
            </a:p>
          </p:txBody>
        </p:sp>
        <p:sp>
          <p:nvSpPr>
            <p:cNvPr id="19" name="Rectangle 18"/>
            <p:cNvSpPr/>
            <p:nvPr/>
          </p:nvSpPr>
          <p:spPr>
            <a:xfrm>
              <a:off x="7876648" y="1085164"/>
              <a:ext cx="360000" cy="2196600"/>
            </a:xfrm>
            <a:prstGeom prst="rect">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24" name="TextBox 23"/>
            <p:cNvSpPr txBox="1"/>
            <p:nvPr/>
          </p:nvSpPr>
          <p:spPr>
            <a:xfrm>
              <a:off x="7655095" y="819150"/>
              <a:ext cx="803105" cy="261610"/>
            </a:xfrm>
            <a:prstGeom prst="rect">
              <a:avLst/>
            </a:prstGeom>
            <a:noFill/>
          </p:spPr>
          <p:txBody>
            <a:bodyPr wrap="none" lIns="0" rIns="0" rtlCol="0">
              <a:spAutoFit/>
            </a:bodyPr>
            <a:lstStyle/>
            <a:p>
              <a:r>
                <a:rPr lang="lv-LV" sz="1100" b="1" dirty="0" smtClean="0">
                  <a:latin typeface="Verdana" panose="020B0604030504040204" pitchFamily="34" charset="0"/>
                </a:rPr>
                <a:t>1,338,252</a:t>
              </a:r>
              <a:endParaRPr lang="en-GB" sz="1100" b="1" dirty="0">
                <a:latin typeface="Verdana" panose="020B0604030504040204" pitchFamily="34" charset="0"/>
                <a:ea typeface="Verdana" panose="020B0604030504040204" pitchFamily="34" charset="0"/>
                <a:cs typeface="Verdana" panose="020B0604030504040204" pitchFamily="34" charset="0"/>
              </a:endParaRPr>
            </a:p>
          </p:txBody>
        </p:sp>
        <p:sp>
          <p:nvSpPr>
            <p:cNvPr id="25" name="TextBox 24"/>
            <p:cNvSpPr txBox="1"/>
            <p:nvPr/>
          </p:nvSpPr>
          <p:spPr>
            <a:xfrm>
              <a:off x="2333918" y="3277600"/>
              <a:ext cx="1219200" cy="553998"/>
            </a:xfrm>
            <a:prstGeom prst="rect">
              <a:avLst/>
            </a:prstGeom>
            <a:noFill/>
          </p:spPr>
          <p:txBody>
            <a:bodyPr wrap="square" lIns="0" rIns="0" rtlCol="0">
              <a:spAutoFit/>
            </a:bodyPr>
            <a:lstStyle/>
            <a:p>
              <a:pPr algn="ctr"/>
              <a:r>
                <a:rPr lang="lv-LV" sz="1000" dirty="0" smtClean="0">
                  <a:latin typeface="Verdana" panose="020B0604030504040204" pitchFamily="34" charset="0"/>
                </a:rPr>
                <a:t>Construction IS of the Ministry of Economics</a:t>
              </a:r>
              <a:endParaRPr lang="en-GB" sz="1000" dirty="0">
                <a:latin typeface="Verdana" panose="020B0604030504040204" pitchFamily="34" charset="0"/>
                <a:ea typeface="Verdana" panose="020B0604030504040204" pitchFamily="34" charset="0"/>
                <a:cs typeface="Verdana" panose="020B0604030504040204" pitchFamily="34" charset="0"/>
              </a:endParaRPr>
            </a:p>
          </p:txBody>
        </p:sp>
        <p:sp>
          <p:nvSpPr>
            <p:cNvPr id="31" name="TextBox 30"/>
            <p:cNvSpPr txBox="1"/>
            <p:nvPr/>
          </p:nvSpPr>
          <p:spPr>
            <a:xfrm>
              <a:off x="3451615" y="3277600"/>
              <a:ext cx="1542081" cy="553998"/>
            </a:xfrm>
            <a:prstGeom prst="rect">
              <a:avLst/>
            </a:prstGeom>
            <a:noFill/>
          </p:spPr>
          <p:txBody>
            <a:bodyPr wrap="square" lIns="0" rIns="0" rtlCol="0">
              <a:spAutoFit/>
            </a:bodyPr>
            <a:lstStyle/>
            <a:p>
              <a:pPr algn="ctr"/>
              <a:r>
                <a:rPr lang="lv-LV" sz="1000" dirty="0" smtClean="0">
                  <a:latin typeface="Verdana" panose="020B0604030504040204" pitchFamily="34" charset="0"/>
                </a:rPr>
                <a:t>Portal of the State Unified Computerised Land Register</a:t>
              </a:r>
              <a:endParaRPr lang="en-GB" sz="1000" dirty="0">
                <a:latin typeface="Verdana" panose="020B0604030504040204" pitchFamily="34" charset="0"/>
                <a:ea typeface="Verdana" panose="020B0604030504040204" pitchFamily="34" charset="0"/>
                <a:cs typeface="Verdana" panose="020B0604030504040204" pitchFamily="34" charset="0"/>
              </a:endParaRPr>
            </a:p>
          </p:txBody>
        </p:sp>
        <p:sp>
          <p:nvSpPr>
            <p:cNvPr id="32" name="TextBox 31"/>
            <p:cNvSpPr txBox="1"/>
            <p:nvPr/>
          </p:nvSpPr>
          <p:spPr>
            <a:xfrm>
              <a:off x="4890576" y="3277600"/>
              <a:ext cx="1219200" cy="553998"/>
            </a:xfrm>
            <a:prstGeom prst="rect">
              <a:avLst/>
            </a:prstGeom>
            <a:noFill/>
          </p:spPr>
          <p:txBody>
            <a:bodyPr wrap="square" lIns="0" rIns="0" rtlCol="0">
              <a:spAutoFit/>
            </a:bodyPr>
            <a:lstStyle/>
            <a:p>
              <a:pPr algn="ctr"/>
              <a:r>
                <a:rPr lang="lv-LV" sz="1000" dirty="0" smtClean="0">
                  <a:latin typeface="Verdana" panose="020B0604030504040204" pitchFamily="34" charset="0"/>
                </a:rPr>
                <a:t>Portal of the Road Traffic Safety Directorate</a:t>
              </a:r>
              <a:endParaRPr lang="en-GB" sz="1000" dirty="0">
                <a:latin typeface="Verdana" panose="020B0604030504040204" pitchFamily="34" charset="0"/>
                <a:ea typeface="Verdana" panose="020B0604030504040204" pitchFamily="34" charset="0"/>
                <a:cs typeface="Verdana" panose="020B0604030504040204" pitchFamily="34" charset="0"/>
              </a:endParaRPr>
            </a:p>
          </p:txBody>
        </p:sp>
        <p:sp>
          <p:nvSpPr>
            <p:cNvPr id="33" name="TextBox 32"/>
            <p:cNvSpPr txBox="1"/>
            <p:nvPr/>
          </p:nvSpPr>
          <p:spPr>
            <a:xfrm>
              <a:off x="6168812" y="3277600"/>
              <a:ext cx="1219200" cy="553998"/>
            </a:xfrm>
            <a:prstGeom prst="rect">
              <a:avLst/>
            </a:prstGeom>
            <a:noFill/>
          </p:spPr>
          <p:txBody>
            <a:bodyPr wrap="square" lIns="0" rIns="0" rtlCol="0">
              <a:spAutoFit/>
            </a:bodyPr>
            <a:lstStyle/>
            <a:p>
              <a:pPr algn="ctr"/>
              <a:r>
                <a:rPr lang="lv-LV" sz="1000" dirty="0" smtClean="0">
                  <a:latin typeface="Verdana" panose="020B0604030504040204" pitchFamily="34" charset="0"/>
                </a:rPr>
                <a:t>SRS Electronic Declaration System</a:t>
              </a:r>
              <a:endParaRPr lang="en-GB" sz="1000" dirty="0">
                <a:latin typeface="Verdana" panose="020B0604030504040204" pitchFamily="34" charset="0"/>
                <a:ea typeface="Verdana" panose="020B0604030504040204" pitchFamily="34" charset="0"/>
                <a:cs typeface="Verdana" panose="020B0604030504040204" pitchFamily="34" charset="0"/>
              </a:endParaRPr>
            </a:p>
          </p:txBody>
        </p:sp>
        <p:sp>
          <p:nvSpPr>
            <p:cNvPr id="34" name="TextBox 33"/>
            <p:cNvSpPr txBox="1"/>
            <p:nvPr/>
          </p:nvSpPr>
          <p:spPr>
            <a:xfrm>
              <a:off x="7447047" y="3277600"/>
              <a:ext cx="1219200" cy="246221"/>
            </a:xfrm>
            <a:prstGeom prst="rect">
              <a:avLst/>
            </a:prstGeom>
            <a:noFill/>
          </p:spPr>
          <p:txBody>
            <a:bodyPr wrap="square" lIns="0" rIns="0" rtlCol="0">
              <a:spAutoFit/>
            </a:bodyPr>
            <a:lstStyle/>
            <a:p>
              <a:pPr algn="ctr"/>
              <a:r>
                <a:rPr lang="lv-LV" sz="1000" dirty="0" smtClean="0">
                  <a:latin typeface="Verdana" panose="020B0604030504040204" pitchFamily="34" charset="0"/>
                </a:rPr>
                <a:t>Latvija.lv portal</a:t>
              </a:r>
              <a:endParaRPr lang="en-GB" sz="1000" dirty="0">
                <a:latin typeface="Verdana" panose="020B0604030504040204" pitchFamily="34" charset="0"/>
                <a:ea typeface="Verdana" panose="020B0604030504040204" pitchFamily="34" charset="0"/>
                <a:cs typeface="Verdana" panose="020B0604030504040204" pitchFamily="34" charset="0"/>
              </a:endParaRPr>
            </a:p>
          </p:txBody>
        </p:sp>
      </p:grpSp>
      <p:sp>
        <p:nvSpPr>
          <p:cNvPr id="20" name="Slide Number Placeholder 5"/>
          <p:cNvSpPr>
            <a:spLocks noGrp="1"/>
          </p:cNvSpPr>
          <p:nvPr>
            <p:ph type="sldNum" sz="quarter" idx="13"/>
          </p:nvPr>
        </p:nvSpPr>
        <p:spPr bwMode="auto">
          <a:xfrm>
            <a:off x="8534400" y="47815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A35EBBE-1F32-4234-95E9-4D264E1965CC}" type="slidenum">
              <a:rPr lang="en-US" altLang="en-US" smtClean="0"/>
              <a:pPr/>
              <a:t>36</a:t>
            </a:fld>
            <a:endParaRPr lang="en-GB" altLang="en-US" dirty="0" smtClean="0"/>
          </a:p>
        </p:txBody>
      </p:sp>
      <p:sp>
        <p:nvSpPr>
          <p:cNvPr id="26" name="Title 1"/>
          <p:cNvSpPr>
            <a:spLocks noGrp="1"/>
          </p:cNvSpPr>
          <p:nvPr>
            <p:ph type="title"/>
          </p:nvPr>
        </p:nvSpPr>
        <p:spPr>
          <a:xfrm>
            <a:off x="3633182" y="4171950"/>
            <a:ext cx="3733800" cy="288000"/>
          </a:xfrm>
        </p:spPr>
        <p:txBody>
          <a:bodyPr>
            <a:normAutofit/>
          </a:bodyPr>
          <a:lstStyle/>
          <a:p>
            <a:pPr algn="ctr"/>
            <a:r>
              <a:rPr lang="en-GB" sz="1200" dirty="0" smtClean="0"/>
              <a:t>Number of authentications in 2015</a:t>
            </a:r>
            <a:endParaRPr lang="en-GB" sz="1200" dirty="0"/>
          </a:p>
        </p:txBody>
      </p:sp>
    </p:spTree>
    <p:extLst>
      <p:ext uri="{BB962C8B-B14F-4D97-AF65-F5344CB8AC3E}">
        <p14:creationId xmlns:p14="http://schemas.microsoft.com/office/powerpoint/2010/main" val="2321932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85750"/>
            <a:ext cx="6400800" cy="777482"/>
          </a:xfrm>
        </p:spPr>
        <p:txBody>
          <a:bodyPr>
            <a:noAutofit/>
          </a:bodyPr>
          <a:lstStyle/>
          <a:p>
            <a:r>
              <a:rPr lang="lv-LV" sz="2400" dirty="0" smtClean="0"/>
              <a:t>The most active users of the single login module and their solutions</a:t>
            </a:r>
            <a:endParaRPr lang="en-GB" sz="2400" dirty="0"/>
          </a:p>
        </p:txBody>
      </p:sp>
      <p:grpSp>
        <p:nvGrpSpPr>
          <p:cNvPr id="13" name="Group 12"/>
          <p:cNvGrpSpPr/>
          <p:nvPr/>
        </p:nvGrpSpPr>
        <p:grpSpPr>
          <a:xfrm>
            <a:off x="5050200" y="2863155"/>
            <a:ext cx="720000" cy="720000"/>
            <a:chOff x="5334000" y="2647950"/>
            <a:chExt cx="828000" cy="82800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5600" y="2809950"/>
              <a:ext cx="604800" cy="504000"/>
            </a:xfrm>
            <a:prstGeom prst="rect">
              <a:avLst/>
            </a:prstGeom>
            <a:ln>
              <a:noFill/>
              <a:prstDash val="solid"/>
            </a:ln>
          </p:spPr>
        </p:pic>
        <p:sp>
          <p:nvSpPr>
            <p:cNvPr id="4" name="Oval 3"/>
            <p:cNvSpPr/>
            <p:nvPr/>
          </p:nvSpPr>
          <p:spPr>
            <a:xfrm>
              <a:off x="5334000" y="2647950"/>
              <a:ext cx="828000" cy="828000"/>
            </a:xfrm>
            <a:prstGeom prst="ellipse">
              <a:avLst/>
            </a:prstGeom>
            <a:noFill/>
            <a:ln w="19050">
              <a:solidFill>
                <a:srgbClr val="3E5E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grpSp>
        <p:nvGrpSpPr>
          <p:cNvPr id="20" name="Group 19"/>
          <p:cNvGrpSpPr/>
          <p:nvPr/>
        </p:nvGrpSpPr>
        <p:grpSpPr>
          <a:xfrm>
            <a:off x="4870200" y="1491966"/>
            <a:ext cx="1080000" cy="1080000"/>
            <a:chOff x="6097784" y="1387586"/>
            <a:chExt cx="1080000" cy="1080000"/>
          </a:xfrm>
        </p:grpSpPr>
        <p:sp>
          <p:nvSpPr>
            <p:cNvPr id="7" name="Rectangle 6"/>
            <p:cNvSpPr/>
            <p:nvPr/>
          </p:nvSpPr>
          <p:spPr>
            <a:xfrm>
              <a:off x="6265888" y="1619810"/>
              <a:ext cx="743793" cy="615553"/>
            </a:xfrm>
            <a:prstGeom prst="rect">
              <a:avLst/>
            </a:prstGeom>
          </p:spPr>
          <p:txBody>
            <a:bodyPr wrap="none" lIns="0" tIns="0" rIns="0" bIns="0">
              <a:spAutoFit/>
            </a:bodyPr>
            <a:lstStyle/>
            <a:p>
              <a:pPr algn="ctr" fontAlgn="ctr"/>
              <a:r>
                <a:rPr lang="lv-LV" sz="1000" dirty="0" smtClean="0">
                  <a:solidFill>
                    <a:srgbClr val="000000"/>
                  </a:solidFill>
                  <a:latin typeface="Verdana"/>
                </a:rPr>
                <a:t>Culture</a:t>
              </a:r>
            </a:p>
            <a:p>
              <a:pPr algn="ctr" fontAlgn="ctr"/>
              <a:r>
                <a:rPr lang="lv-LV" sz="1000" dirty="0" smtClean="0">
                  <a:solidFill>
                    <a:srgbClr val="000000"/>
                  </a:solidFill>
                  <a:latin typeface="Verdana"/>
                </a:rPr>
                <a:t>information</a:t>
              </a:r>
            </a:p>
            <a:p>
              <a:pPr algn="ctr" fontAlgn="ctr"/>
              <a:r>
                <a:rPr lang="lv-LV" sz="1000" dirty="0">
                  <a:solidFill>
                    <a:srgbClr val="000000"/>
                  </a:solidFill>
                  <a:latin typeface="Verdana"/>
                </a:rPr>
                <a:t>system</a:t>
              </a:r>
            </a:p>
            <a:p>
              <a:pPr algn="ctr" fontAlgn="ctr"/>
              <a:r>
                <a:rPr lang="lv-LV" sz="1000" dirty="0" err="1" smtClean="0">
                  <a:solidFill>
                    <a:srgbClr val="000000"/>
                  </a:solidFill>
                  <a:latin typeface="Verdana"/>
                </a:rPr>
                <a:t>centre</a:t>
              </a:r>
              <a:endParaRPr lang="en-GB" sz="1000" dirty="0">
                <a:solidFill>
                  <a:srgbClr val="000000"/>
                </a:solidFill>
                <a:latin typeface="Verdana"/>
              </a:endParaRPr>
            </a:p>
          </p:txBody>
        </p:sp>
        <p:sp>
          <p:nvSpPr>
            <p:cNvPr id="8" name="Oval 7"/>
            <p:cNvSpPr/>
            <p:nvPr/>
          </p:nvSpPr>
          <p:spPr>
            <a:xfrm>
              <a:off x="6097784" y="1387586"/>
              <a:ext cx="1080000" cy="1080000"/>
            </a:xfrm>
            <a:prstGeom prst="ellipse">
              <a:avLst/>
            </a:prstGeom>
            <a:noFill/>
            <a:ln w="19050">
              <a:solidFill>
                <a:srgbClr val="3E5E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grpSp>
        <p:nvGrpSpPr>
          <p:cNvPr id="19" name="Group 18"/>
          <p:cNvGrpSpPr/>
          <p:nvPr/>
        </p:nvGrpSpPr>
        <p:grpSpPr>
          <a:xfrm>
            <a:off x="5824200" y="3468750"/>
            <a:ext cx="1008000" cy="1008000"/>
            <a:chOff x="7467600" y="3549632"/>
            <a:chExt cx="1008000" cy="1008000"/>
          </a:xfrm>
        </p:grpSpPr>
        <p:sp>
          <p:nvSpPr>
            <p:cNvPr id="9" name="Rectangle 8"/>
            <p:cNvSpPr/>
            <p:nvPr/>
          </p:nvSpPr>
          <p:spPr>
            <a:xfrm>
              <a:off x="7639779" y="3745856"/>
              <a:ext cx="663644" cy="615553"/>
            </a:xfrm>
            <a:prstGeom prst="rect">
              <a:avLst/>
            </a:prstGeom>
          </p:spPr>
          <p:txBody>
            <a:bodyPr wrap="none" lIns="0" tIns="0" rIns="0" bIns="0">
              <a:spAutoFit/>
            </a:bodyPr>
            <a:lstStyle/>
            <a:p>
              <a:pPr algn="ctr" fontAlgn="ctr"/>
              <a:r>
                <a:rPr lang="lv-LV" sz="1000" dirty="0" smtClean="0">
                  <a:solidFill>
                    <a:srgbClr val="000000"/>
                  </a:solidFill>
                  <a:latin typeface="Verdana"/>
                </a:rPr>
                <a:t>State</a:t>
              </a:r>
            </a:p>
            <a:p>
              <a:pPr algn="ctr" fontAlgn="ctr"/>
              <a:r>
                <a:rPr lang="lv-LV" sz="1000" dirty="0" smtClean="0">
                  <a:latin typeface="Verdana"/>
                </a:rPr>
                <a:t>Regional</a:t>
              </a:r>
            </a:p>
            <a:p>
              <a:pPr algn="ctr" fontAlgn="ctr"/>
              <a:r>
                <a:rPr lang="lv-LV" sz="1000" dirty="0" smtClean="0">
                  <a:latin typeface="Verdana"/>
                </a:rPr>
                <a:t>Development</a:t>
              </a:r>
            </a:p>
            <a:p>
              <a:pPr algn="ctr" fontAlgn="ctr"/>
              <a:r>
                <a:rPr lang="lv-LV" sz="1000" dirty="0" smtClean="0">
                  <a:solidFill>
                    <a:srgbClr val="000000"/>
                  </a:solidFill>
                  <a:latin typeface="Verdana"/>
                </a:rPr>
                <a:t>Agency</a:t>
              </a:r>
              <a:endParaRPr lang="en-GB" sz="1000" dirty="0">
                <a:solidFill>
                  <a:srgbClr val="000000"/>
                </a:solidFill>
                <a:latin typeface="Verdana"/>
              </a:endParaRPr>
            </a:p>
          </p:txBody>
        </p:sp>
        <p:sp>
          <p:nvSpPr>
            <p:cNvPr id="10" name="Oval 9"/>
            <p:cNvSpPr/>
            <p:nvPr/>
          </p:nvSpPr>
          <p:spPr>
            <a:xfrm>
              <a:off x="7467600" y="3549632"/>
              <a:ext cx="1008000" cy="1008000"/>
            </a:xfrm>
            <a:prstGeom prst="ellipse">
              <a:avLst/>
            </a:prstGeom>
            <a:noFill/>
            <a:ln w="19050">
              <a:solidFill>
                <a:srgbClr val="3E5E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grpSp>
        <p:nvGrpSpPr>
          <p:cNvPr id="18" name="Group 17"/>
          <p:cNvGrpSpPr/>
          <p:nvPr/>
        </p:nvGrpSpPr>
        <p:grpSpPr>
          <a:xfrm>
            <a:off x="3988200" y="3468750"/>
            <a:ext cx="1008000" cy="1008000"/>
            <a:chOff x="4815888" y="3541307"/>
            <a:chExt cx="1008000" cy="1008000"/>
          </a:xfrm>
        </p:grpSpPr>
        <p:sp>
          <p:nvSpPr>
            <p:cNvPr id="11" name="Rectangle 10"/>
            <p:cNvSpPr/>
            <p:nvPr/>
          </p:nvSpPr>
          <p:spPr>
            <a:xfrm>
              <a:off x="4848605" y="3891419"/>
              <a:ext cx="942567" cy="307777"/>
            </a:xfrm>
            <a:prstGeom prst="rect">
              <a:avLst/>
            </a:prstGeom>
          </p:spPr>
          <p:txBody>
            <a:bodyPr wrap="none" lIns="0" tIns="0" rIns="0" bIns="0">
              <a:spAutoFit/>
            </a:bodyPr>
            <a:lstStyle/>
            <a:p>
              <a:pPr algn="ctr" fontAlgn="ctr"/>
              <a:r>
                <a:rPr lang="lv-LV" sz="1000" dirty="0" smtClean="0">
                  <a:solidFill>
                    <a:srgbClr val="000000"/>
                  </a:solidFill>
                  <a:latin typeface="Verdana"/>
                </a:rPr>
                <a:t>Courts</a:t>
              </a:r>
            </a:p>
            <a:p>
              <a:pPr algn="ctr" fontAlgn="ctr"/>
              <a:r>
                <a:rPr lang="lv-LV" sz="1000" dirty="0" err="1" smtClean="0">
                  <a:solidFill>
                    <a:srgbClr val="000000"/>
                  </a:solidFill>
                  <a:latin typeface="Verdana"/>
                </a:rPr>
                <a:t>Administration</a:t>
              </a:r>
              <a:endParaRPr lang="en-GB" sz="1000" dirty="0">
                <a:solidFill>
                  <a:srgbClr val="000000"/>
                </a:solidFill>
                <a:latin typeface="Verdana"/>
              </a:endParaRPr>
            </a:p>
          </p:txBody>
        </p:sp>
        <p:sp>
          <p:nvSpPr>
            <p:cNvPr id="12" name="Oval 11"/>
            <p:cNvSpPr/>
            <p:nvPr/>
          </p:nvSpPr>
          <p:spPr>
            <a:xfrm>
              <a:off x="4815888" y="3541307"/>
              <a:ext cx="1008000" cy="1008000"/>
            </a:xfrm>
            <a:prstGeom prst="ellipse">
              <a:avLst/>
            </a:prstGeom>
            <a:noFill/>
            <a:ln w="19050">
              <a:solidFill>
                <a:srgbClr val="3E5E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sp>
        <p:nvSpPr>
          <p:cNvPr id="16" name="Rectangle 15"/>
          <p:cNvSpPr/>
          <p:nvPr/>
        </p:nvSpPr>
        <p:spPr>
          <a:xfrm>
            <a:off x="6596777" y="1662749"/>
            <a:ext cx="1785223" cy="1000274"/>
          </a:xfrm>
          <a:prstGeom prst="rect">
            <a:avLst/>
          </a:prstGeom>
        </p:spPr>
        <p:txBody>
          <a:bodyPr wrap="square" lIns="0" tIns="0" rIns="0" bIns="0">
            <a:spAutoFit/>
          </a:bodyPr>
          <a:lstStyle/>
          <a:p>
            <a:pPr fontAlgn="ctr">
              <a:spcAft>
                <a:spcPts val="600"/>
              </a:spcAft>
            </a:pPr>
            <a:r>
              <a:rPr lang="lv-LV" sz="1000" dirty="0">
                <a:latin typeface="Verdana"/>
              </a:rPr>
              <a:t>Expert application system of the State Culture Capital Foundation</a:t>
            </a:r>
          </a:p>
          <a:p>
            <a:pPr fontAlgn="ctr">
              <a:spcAft>
                <a:spcPts val="600"/>
              </a:spcAft>
            </a:pPr>
            <a:r>
              <a:rPr lang="nn-NO" sz="1000" dirty="0" smtClean="0">
                <a:latin typeface="Verdana"/>
              </a:rPr>
              <a:t>Project application system of the State Culture Capital Foundation</a:t>
            </a:r>
            <a:endParaRPr lang="en-GB" sz="1000" dirty="0">
              <a:solidFill>
                <a:srgbClr val="000000"/>
              </a:solidFill>
              <a:latin typeface="Verdana"/>
            </a:endParaRPr>
          </a:p>
        </p:txBody>
      </p:sp>
      <p:cxnSp>
        <p:nvCxnSpPr>
          <p:cNvPr id="31" name="Straight Arrow Connector 30"/>
          <p:cNvCxnSpPr/>
          <p:nvPr/>
        </p:nvCxnSpPr>
        <p:spPr>
          <a:xfrm>
            <a:off x="6048600" y="2031966"/>
            <a:ext cx="432000" cy="0"/>
          </a:xfrm>
          <a:prstGeom prst="straightConnector1">
            <a:avLst/>
          </a:prstGeom>
          <a:ln w="19050">
            <a:solidFill>
              <a:srgbClr val="3E5E9F"/>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667000" y="1662749"/>
            <a:ext cx="1526288" cy="692497"/>
          </a:xfrm>
          <a:prstGeom prst="rect">
            <a:avLst/>
          </a:prstGeom>
        </p:spPr>
        <p:txBody>
          <a:bodyPr wrap="square" lIns="0" tIns="0" rIns="0" bIns="0">
            <a:spAutoFit/>
          </a:bodyPr>
          <a:lstStyle/>
          <a:p>
            <a:pPr algn="r" fontAlgn="ctr">
              <a:spcAft>
                <a:spcPts val="600"/>
              </a:spcAft>
            </a:pPr>
            <a:r>
              <a:rPr lang="lv-LV" sz="1000" dirty="0">
                <a:solidFill>
                  <a:srgbClr val="000000"/>
                </a:solidFill>
                <a:latin typeface="Verdana"/>
              </a:rPr>
              <a:t>Joint catalogue of national museum collection</a:t>
            </a:r>
            <a:endParaRPr lang="en-GB" sz="1000" dirty="0" smtClean="0">
              <a:solidFill>
                <a:srgbClr val="000000"/>
              </a:solidFill>
              <a:latin typeface="Verdana"/>
            </a:endParaRPr>
          </a:p>
          <a:p>
            <a:pPr algn="r" fontAlgn="ctr">
              <a:spcAft>
                <a:spcPts val="600"/>
              </a:spcAft>
            </a:pPr>
            <a:r>
              <a:rPr lang="lv-LV" sz="1000" dirty="0">
                <a:solidFill>
                  <a:srgbClr val="000000"/>
                </a:solidFill>
                <a:latin typeface="Verdana"/>
              </a:rPr>
              <a:t>Digital culture map of Latvia</a:t>
            </a:r>
            <a:endParaRPr lang="en-GB" sz="1000" dirty="0">
              <a:solidFill>
                <a:srgbClr val="000000"/>
              </a:solidFill>
              <a:latin typeface="Verdana"/>
            </a:endParaRPr>
          </a:p>
        </p:txBody>
      </p:sp>
      <p:cxnSp>
        <p:nvCxnSpPr>
          <p:cNvPr id="34" name="Straight Arrow Connector 33"/>
          <p:cNvCxnSpPr/>
          <p:nvPr/>
        </p:nvCxnSpPr>
        <p:spPr>
          <a:xfrm flipH="1">
            <a:off x="4339800" y="2031966"/>
            <a:ext cx="432000" cy="0"/>
          </a:xfrm>
          <a:prstGeom prst="straightConnector1">
            <a:avLst/>
          </a:prstGeom>
          <a:ln w="19050">
            <a:solidFill>
              <a:srgbClr val="3E5E9F"/>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 idx="0"/>
            <a:endCxn id="8" idx="4"/>
          </p:cNvCxnSpPr>
          <p:nvPr/>
        </p:nvCxnSpPr>
        <p:spPr>
          <a:xfrm flipV="1">
            <a:off x="5410200" y="2571966"/>
            <a:ext cx="0" cy="291189"/>
          </a:xfrm>
          <a:prstGeom prst="line">
            <a:avLst/>
          </a:prstGeom>
          <a:ln w="19050">
            <a:solidFill>
              <a:srgbClr val="3E5E9F"/>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endCxn id="12" idx="7"/>
          </p:cNvCxnSpPr>
          <p:nvPr/>
        </p:nvCxnSpPr>
        <p:spPr>
          <a:xfrm flipH="1">
            <a:off x="4848582" y="3411898"/>
            <a:ext cx="244662" cy="204470"/>
          </a:xfrm>
          <a:prstGeom prst="line">
            <a:avLst/>
          </a:prstGeom>
          <a:ln w="19050">
            <a:solidFill>
              <a:srgbClr val="3E5E9F"/>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endCxn id="10" idx="1"/>
          </p:cNvCxnSpPr>
          <p:nvPr/>
        </p:nvCxnSpPr>
        <p:spPr>
          <a:xfrm>
            <a:off x="5727155" y="3405108"/>
            <a:ext cx="244663" cy="211260"/>
          </a:xfrm>
          <a:prstGeom prst="line">
            <a:avLst/>
          </a:prstGeom>
          <a:ln w="19050">
            <a:solidFill>
              <a:srgbClr val="3E5E9F"/>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6908400" y="3972750"/>
            <a:ext cx="360000" cy="0"/>
          </a:xfrm>
          <a:prstGeom prst="straightConnector1">
            <a:avLst/>
          </a:prstGeom>
          <a:ln w="19050">
            <a:solidFill>
              <a:srgbClr val="3E5E9F"/>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a:off x="3547351" y="3972750"/>
            <a:ext cx="360000" cy="0"/>
          </a:xfrm>
          <a:prstGeom prst="straightConnector1">
            <a:avLst/>
          </a:prstGeom>
          <a:ln w="19050">
            <a:solidFill>
              <a:srgbClr val="3E5E9F"/>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7391400" y="3664974"/>
            <a:ext cx="807913" cy="615553"/>
          </a:xfrm>
          <a:prstGeom prst="rect">
            <a:avLst/>
          </a:prstGeom>
        </p:spPr>
        <p:txBody>
          <a:bodyPr wrap="none" lIns="0" tIns="0" rIns="0" bIns="0">
            <a:spAutoFit/>
          </a:bodyPr>
          <a:lstStyle/>
          <a:p>
            <a:pPr fontAlgn="ctr">
              <a:spcAft>
                <a:spcPts val="600"/>
              </a:spcAft>
            </a:pPr>
            <a:r>
              <a:rPr lang="lv-LV" sz="1000" dirty="0" smtClean="0">
                <a:solidFill>
                  <a:srgbClr val="000000"/>
                </a:solidFill>
                <a:latin typeface="Verdana"/>
              </a:rPr>
              <a:t>Geolatvija.lv</a:t>
            </a:r>
          </a:p>
          <a:p>
            <a:pPr fontAlgn="ctr">
              <a:spcAft>
                <a:spcPts val="600"/>
              </a:spcAft>
            </a:pPr>
            <a:r>
              <a:rPr lang="lv-LV" sz="1000" dirty="0" smtClean="0">
                <a:solidFill>
                  <a:srgbClr val="000000"/>
                </a:solidFill>
                <a:latin typeface="Verdana"/>
              </a:rPr>
              <a:t>Latvija.lv</a:t>
            </a:r>
          </a:p>
          <a:p>
            <a:pPr fontAlgn="ctr">
              <a:spcAft>
                <a:spcPts val="600"/>
              </a:spcAft>
            </a:pPr>
            <a:r>
              <a:rPr lang="lv-LV" sz="1000" dirty="0" smtClean="0">
                <a:solidFill>
                  <a:srgbClr val="000000"/>
                </a:solidFill>
                <a:latin typeface="Verdana"/>
              </a:rPr>
              <a:t>VISS.gov.lv</a:t>
            </a:r>
            <a:endParaRPr lang="en-GB" sz="1000" dirty="0">
              <a:solidFill>
                <a:srgbClr val="000000"/>
              </a:solidFill>
              <a:latin typeface="Verdana"/>
            </a:endParaRPr>
          </a:p>
        </p:txBody>
      </p:sp>
      <p:sp>
        <p:nvSpPr>
          <p:cNvPr id="39" name="Rectangle 38"/>
          <p:cNvSpPr/>
          <p:nvPr/>
        </p:nvSpPr>
        <p:spPr>
          <a:xfrm>
            <a:off x="1667640" y="3588030"/>
            <a:ext cx="1768801" cy="923330"/>
          </a:xfrm>
          <a:prstGeom prst="rect">
            <a:avLst/>
          </a:prstGeom>
        </p:spPr>
        <p:txBody>
          <a:bodyPr wrap="square" lIns="0" tIns="0" rIns="0" bIns="0">
            <a:spAutoFit/>
          </a:bodyPr>
          <a:lstStyle/>
          <a:p>
            <a:pPr algn="r" fontAlgn="ctr">
              <a:spcAft>
                <a:spcPts val="600"/>
              </a:spcAft>
            </a:pPr>
            <a:r>
              <a:rPr lang="lv-LV" sz="1000" dirty="0" smtClean="0">
                <a:solidFill>
                  <a:srgbClr val="000000"/>
                </a:solidFill>
                <a:latin typeface="Verdana"/>
              </a:rPr>
              <a:t>Electronic auction portal</a:t>
            </a:r>
          </a:p>
          <a:p>
            <a:pPr algn="r" fontAlgn="ctr">
              <a:spcAft>
                <a:spcPts val="600"/>
              </a:spcAft>
            </a:pPr>
            <a:r>
              <a:rPr lang="lv-LV" sz="1000" dirty="0" smtClean="0">
                <a:solidFill>
                  <a:srgbClr val="000000"/>
                </a:solidFill>
                <a:latin typeface="Verdana"/>
              </a:rPr>
              <a:t>Tiesas.lv</a:t>
            </a:r>
          </a:p>
          <a:p>
            <a:pPr algn="r" fontAlgn="ctr">
              <a:spcAft>
                <a:spcPts val="600"/>
              </a:spcAft>
            </a:pPr>
            <a:r>
              <a:rPr lang="lv-LV" sz="1000" dirty="0" smtClean="0">
                <a:solidFill>
                  <a:srgbClr val="000000"/>
                </a:solidFill>
                <a:latin typeface="Verdana"/>
              </a:rPr>
              <a:t>Portal of the State Unified Computerised Land Register</a:t>
            </a:r>
            <a:endParaRPr lang="en-GB" sz="1000" dirty="0">
              <a:solidFill>
                <a:srgbClr val="000000"/>
              </a:solidFill>
              <a:latin typeface="Verdana"/>
            </a:endParaRPr>
          </a:p>
        </p:txBody>
      </p:sp>
      <p:sp>
        <p:nvSpPr>
          <p:cNvPr id="26" name="Slide Number Placeholder 5"/>
          <p:cNvSpPr>
            <a:spLocks noGrp="1"/>
          </p:cNvSpPr>
          <p:nvPr>
            <p:ph type="sldNum" sz="quarter" idx="13"/>
          </p:nvPr>
        </p:nvSpPr>
        <p:spPr bwMode="auto">
          <a:xfrm>
            <a:off x="8534400" y="47434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A35EBBE-1F32-4234-95E9-4D264E1965CC}" type="slidenum">
              <a:rPr lang="en-US" altLang="en-US" smtClean="0"/>
              <a:pPr/>
              <a:t>37</a:t>
            </a:fld>
            <a:endParaRPr lang="en-GB" altLang="en-US" dirty="0" smtClean="0"/>
          </a:p>
        </p:txBody>
      </p:sp>
    </p:spTree>
    <p:extLst>
      <p:ext uri="{BB962C8B-B14F-4D97-AF65-F5344CB8AC3E}">
        <p14:creationId xmlns:p14="http://schemas.microsoft.com/office/powerpoint/2010/main" val="1810608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553200" cy="777479"/>
          </a:xfrm>
        </p:spPr>
        <p:txBody>
          <a:bodyPr>
            <a:noAutofit/>
          </a:bodyPr>
          <a:lstStyle/>
          <a:p>
            <a:r>
              <a:rPr lang="lv-LV" altLang="en-US" sz="2400" dirty="0" smtClean="0"/>
              <a:t>Advantages of single login</a:t>
            </a:r>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38</a:t>
            </a:fld>
            <a:endParaRPr lang="en-GB" altLang="en-US" dirty="0" smtClean="0"/>
          </a:p>
        </p:txBody>
      </p:sp>
      <p:grpSp>
        <p:nvGrpSpPr>
          <p:cNvPr id="54" name="Group 53"/>
          <p:cNvGrpSpPr/>
          <p:nvPr/>
        </p:nvGrpSpPr>
        <p:grpSpPr>
          <a:xfrm>
            <a:off x="2667000" y="1213562"/>
            <a:ext cx="6172201" cy="3853738"/>
            <a:chOff x="2636100" y="1213562"/>
            <a:chExt cx="6172201" cy="3853738"/>
          </a:xfrm>
        </p:grpSpPr>
        <p:grpSp>
          <p:nvGrpSpPr>
            <p:cNvPr id="53" name="Group 52"/>
            <p:cNvGrpSpPr/>
            <p:nvPr/>
          </p:nvGrpSpPr>
          <p:grpSpPr>
            <a:xfrm>
              <a:off x="2636100" y="2724150"/>
              <a:ext cx="5760300" cy="2343150"/>
              <a:chOff x="2636100" y="2724150"/>
              <a:chExt cx="5760300" cy="2343150"/>
            </a:xfrm>
          </p:grpSpPr>
          <p:sp>
            <p:nvSpPr>
              <p:cNvPr id="6" name="Content Placeholder 2"/>
              <p:cNvSpPr txBox="1">
                <a:spLocks/>
              </p:cNvSpPr>
              <p:nvPr/>
            </p:nvSpPr>
            <p:spPr>
              <a:xfrm>
                <a:off x="2636100" y="2724150"/>
                <a:ext cx="3855300" cy="6096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lv-LV" sz="1400" dirty="0" smtClean="0"/>
                  <a:t>There are two ways available:</a:t>
                </a:r>
                <a:endParaRPr lang="en-GB" sz="1400" dirty="0"/>
              </a:p>
            </p:txBody>
          </p:sp>
          <p:sp>
            <p:nvSpPr>
              <p:cNvPr id="8" name="Content Placeholder 2"/>
              <p:cNvSpPr txBox="1">
                <a:spLocks/>
              </p:cNvSpPr>
              <p:nvPr/>
            </p:nvSpPr>
            <p:spPr>
              <a:xfrm>
                <a:off x="2636100" y="4076700"/>
                <a:ext cx="5638046" cy="9906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lv-LV" sz="1400" i="1" dirty="0" smtClean="0"/>
                  <a:t>Single sign-on</a:t>
                </a:r>
                <a:r>
                  <a:rPr lang="lv-LV" sz="1400" dirty="0" smtClean="0"/>
                  <a:t> — one-time authentication allows you to authenticate on all portals with the integrated solution at the </a:t>
                </a:r>
                <a:r>
                  <a:rPr lang="lv-LV" sz="1400" dirty="0" err="1" smtClean="0"/>
                  <a:t>same</a:t>
                </a:r>
                <a:r>
                  <a:rPr lang="lv-LV" sz="1400" dirty="0" smtClean="0"/>
                  <a:t> </a:t>
                </a:r>
                <a:r>
                  <a:rPr lang="lv-LV" sz="1400" dirty="0" err="1" smtClean="0"/>
                  <a:t>time</a:t>
                </a:r>
                <a:r>
                  <a:rPr lang="lv-LV" sz="1400" dirty="0" smtClean="0"/>
                  <a:t>.</a:t>
                </a:r>
                <a:endParaRPr lang="en-GB" altLang="en-US" sz="1400" dirty="0" smtClean="0"/>
              </a:p>
            </p:txBody>
          </p:sp>
          <p:sp>
            <p:nvSpPr>
              <p:cNvPr id="29" name="Rectangle 28"/>
              <p:cNvSpPr/>
              <p:nvPr/>
            </p:nvSpPr>
            <p:spPr>
              <a:xfrm>
                <a:off x="6668400" y="2724150"/>
                <a:ext cx="1728000" cy="276999"/>
              </a:xfrm>
              <a:prstGeom prst="rect">
                <a:avLst/>
              </a:prstGeom>
            </p:spPr>
            <p:txBody>
              <a:bodyPr wrap="square">
                <a:spAutoFit/>
              </a:bodyPr>
              <a:lstStyle/>
              <a:p>
                <a:pPr algn="ctr">
                  <a:spcBef>
                    <a:spcPts val="0"/>
                  </a:spcBef>
                  <a:spcAft>
                    <a:spcPts val="1800"/>
                  </a:spcAft>
                </a:pPr>
                <a:endParaRPr lang="lv-LV" altLang="en-US" sz="12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33" name="Rectangle 32"/>
              <p:cNvSpPr/>
              <p:nvPr/>
            </p:nvSpPr>
            <p:spPr>
              <a:xfrm>
                <a:off x="2636100" y="3028950"/>
                <a:ext cx="4953000" cy="954107"/>
              </a:xfrm>
              <a:prstGeom prst="rect">
                <a:avLst/>
              </a:prstGeom>
            </p:spPr>
            <p:txBody>
              <a:bodyPr wrap="square">
                <a:spAutoFit/>
              </a:bodyPr>
              <a:lstStyle/>
              <a:p>
                <a:pPr marL="171450" indent="-171450">
                  <a:spcBef>
                    <a:spcPts val="0"/>
                  </a:spcBef>
                  <a:buFont typeface="Arial" panose="020B0604020202020204" pitchFamily="34" charset="0"/>
                  <a:buChar char="•"/>
                </a:pPr>
                <a:r>
                  <a:rPr lang="lv-LV" sz="1400" dirty="0" smtClean="0">
                    <a:latin typeface="Verdana" panose="020B0604030504040204" pitchFamily="34" charset="0"/>
                  </a:rPr>
                  <a:t>With an eID card </a:t>
                </a:r>
                <a:r>
                  <a:rPr lang="lv-LV" sz="1400" dirty="0" err="1" smtClean="0">
                    <a:latin typeface="Verdana" panose="020B0604030504040204" pitchFamily="34" charset="0"/>
                  </a:rPr>
                  <a:t>and</a:t>
                </a:r>
                <a:r>
                  <a:rPr lang="lv-LV" sz="1400" dirty="0" smtClean="0">
                    <a:latin typeface="Verdana" panose="020B0604030504040204" pitchFamily="34" charset="0"/>
                  </a:rPr>
                  <a:t> e-</a:t>
                </a:r>
                <a:r>
                  <a:rPr lang="lv-LV" sz="1400" dirty="0" err="1" smtClean="0">
                    <a:latin typeface="Verdana" panose="020B0604030504040204" pitchFamily="34" charset="0"/>
                  </a:rPr>
                  <a:t>signature</a:t>
                </a:r>
                <a:r>
                  <a:rPr lang="lv-LV" sz="1400" dirty="0" smtClean="0">
                    <a:latin typeface="Verdana" panose="020B0604030504040204" pitchFamily="34" charset="0"/>
                  </a:rPr>
                  <a:t>;</a:t>
                </a:r>
              </a:p>
              <a:p>
                <a:pPr marL="171450" indent="-171450">
                  <a:buFont typeface="Arial" panose="020B0604020202020204" pitchFamily="34" charset="0"/>
                  <a:buChar char="•"/>
                </a:pPr>
                <a:r>
                  <a:rPr lang="lv-LV" sz="1400" dirty="0">
                    <a:latin typeface="Verdana" panose="020B0604030504040204" pitchFamily="34" charset="0"/>
                  </a:rPr>
                  <a:t>Via the Internet banking </a:t>
                </a:r>
                <a:r>
                  <a:rPr lang="lv-LV" sz="1400" dirty="0" smtClean="0">
                    <a:latin typeface="Verdana" panose="020B0604030504040204" pitchFamily="34" charset="0"/>
                  </a:rPr>
                  <a:t>system (currently 7 Internet banks </a:t>
                </a:r>
                <a:r>
                  <a:rPr lang="lv-LV" sz="1400" dirty="0" err="1" smtClean="0">
                    <a:latin typeface="Verdana" panose="020B0604030504040204" pitchFamily="34" charset="0"/>
                  </a:rPr>
                  <a:t>available</a:t>
                </a:r>
                <a:r>
                  <a:rPr lang="lv-LV" sz="1400" dirty="0" smtClean="0">
                    <a:latin typeface="Verdana" panose="020B0604030504040204" pitchFamily="34" charset="0"/>
                  </a:rPr>
                  <a:t>).</a:t>
                </a:r>
                <a:endParaRPr lang="en-GB" altLang="en-US" sz="1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171450" indent="-171450">
                  <a:spcBef>
                    <a:spcPts val="0"/>
                  </a:spcBef>
                  <a:buFont typeface="Arial" panose="020B0604020202020204" pitchFamily="34" charset="0"/>
                  <a:buChar char="•"/>
                </a:pPr>
                <a:endParaRPr lang="en-GB" sz="14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52" name="Group 51"/>
            <p:cNvGrpSpPr/>
            <p:nvPr/>
          </p:nvGrpSpPr>
          <p:grpSpPr>
            <a:xfrm>
              <a:off x="2636100" y="1213562"/>
              <a:ext cx="6172201" cy="3720388"/>
              <a:chOff x="2770500" y="1213562"/>
              <a:chExt cx="6172201" cy="3720388"/>
            </a:xfrm>
          </p:grpSpPr>
          <p:sp>
            <p:nvSpPr>
              <p:cNvPr id="5" name="Content Placeholder 2"/>
              <p:cNvSpPr txBox="1">
                <a:spLocks/>
              </p:cNvSpPr>
              <p:nvPr/>
            </p:nvSpPr>
            <p:spPr>
              <a:xfrm>
                <a:off x="2770500" y="1213562"/>
                <a:ext cx="6019800" cy="1434387"/>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GB" sz="1400" dirty="0" smtClean="0"/>
                  <a:t>Convenient and secure authentication of users:</a:t>
                </a:r>
              </a:p>
              <a:p>
                <a:pPr marL="171450" indent="-171450">
                  <a:spcBef>
                    <a:spcPts val="0"/>
                  </a:spcBef>
                  <a:buFont typeface="Arial" panose="020B0604020202020204" pitchFamily="34" charset="0"/>
                  <a:buChar char="•"/>
                </a:pPr>
                <a:r>
                  <a:rPr lang="en-GB" sz="1400" dirty="0" smtClean="0"/>
                  <a:t>Latvija.lv</a:t>
                </a:r>
                <a:r>
                  <a:rPr lang="lv-LV" sz="1400" dirty="0" smtClean="0"/>
                  <a:t>;</a:t>
                </a:r>
                <a:endParaRPr lang="en-GB" sz="1400" dirty="0" smtClean="0"/>
              </a:p>
              <a:p>
                <a:pPr marL="171450" indent="-171450">
                  <a:spcBef>
                    <a:spcPts val="0"/>
                  </a:spcBef>
                  <a:buFont typeface="Arial" panose="020B0604020202020204" pitchFamily="34" charset="0"/>
                  <a:buChar char="•"/>
                </a:pPr>
                <a:r>
                  <a:rPr lang="en-GB" sz="1400" dirty="0" smtClean="0"/>
                  <a:t>On other portals of institutions</a:t>
                </a:r>
                <a:r>
                  <a:rPr lang="lv-LV" sz="1400" dirty="0" smtClean="0"/>
                  <a:t>.</a:t>
                </a:r>
                <a:endParaRPr lang="en-GB" sz="1400" dirty="0" smtClean="0"/>
              </a:p>
              <a:p>
                <a:pPr>
                  <a:spcBef>
                    <a:spcPts val="0"/>
                  </a:spcBef>
                </a:pPr>
                <a:endParaRPr lang="lv-LV" sz="1400" dirty="0" smtClean="0"/>
              </a:p>
              <a:p>
                <a:pPr>
                  <a:spcBef>
                    <a:spcPts val="0"/>
                  </a:spcBef>
                </a:pPr>
                <a:r>
                  <a:rPr lang="en-US" sz="1400" dirty="0"/>
                  <a:t>There is no need to create new solutions and enter into cooperation agreements with other service providers.</a:t>
                </a:r>
              </a:p>
              <a:p>
                <a:pPr>
                  <a:spcBef>
                    <a:spcPts val="0"/>
                  </a:spcBef>
                </a:pPr>
                <a:endParaRPr lang="lv-LV" sz="1400" dirty="0" smtClean="0"/>
              </a:p>
            </p:txBody>
          </p:sp>
          <p:sp>
            <p:nvSpPr>
              <p:cNvPr id="7" name="Content Placeholder 2"/>
              <p:cNvSpPr txBox="1">
                <a:spLocks/>
              </p:cNvSpPr>
              <p:nvPr/>
            </p:nvSpPr>
            <p:spPr>
              <a:xfrm>
                <a:off x="2770501" y="3771900"/>
                <a:ext cx="6172200" cy="116205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1800"/>
                  </a:spcAft>
                </a:pPr>
                <a:endParaRPr lang="en-GB" altLang="en-US" sz="1200" dirty="0" smtClean="0">
                  <a:solidFill>
                    <a:srgbClr val="FF0000"/>
                  </a:solidFill>
                </a:endParaRPr>
              </a:p>
            </p:txBody>
          </p:sp>
        </p:grpSp>
      </p:grpSp>
    </p:spTree>
    <p:extLst>
      <p:ext uri="{BB962C8B-B14F-4D97-AF65-F5344CB8AC3E}">
        <p14:creationId xmlns:p14="http://schemas.microsoft.com/office/powerpoint/2010/main" val="2391820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90800" y="285750"/>
            <a:ext cx="6096000" cy="777482"/>
          </a:xfrm>
        </p:spPr>
        <p:txBody>
          <a:bodyPr>
            <a:noAutofit/>
          </a:bodyPr>
          <a:lstStyle/>
          <a:p>
            <a:r>
              <a:rPr lang="lv-LV" sz="2400" dirty="0" smtClean="0"/>
              <a:t>New single login solutions are planned for 2016</a:t>
            </a:r>
            <a:endParaRPr lang="en-GB" sz="2400" dirty="0"/>
          </a:p>
        </p:txBody>
      </p:sp>
      <p:sp>
        <p:nvSpPr>
          <p:cNvPr id="5" name="Content Placeholder 1"/>
          <p:cNvSpPr txBox="1">
            <a:spLocks/>
          </p:cNvSpPr>
          <p:nvPr/>
        </p:nvSpPr>
        <p:spPr>
          <a:xfrm>
            <a:off x="2590800" y="1238253"/>
            <a:ext cx="6094800" cy="647697"/>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Font typeface="Arial" pitchFamily="34" charset="0"/>
              <a:buNone/>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1400" dirty="0"/>
              <a:t>Right now only private persons can authenticate; however, a procedure for authorizing private persons to represent legal persons will be implemented in 2016</a:t>
            </a:r>
            <a:endParaRPr lang="en-GB" sz="1400" dirty="0"/>
          </a:p>
        </p:txBody>
      </p:sp>
      <p:sp>
        <p:nvSpPr>
          <p:cNvPr id="7" name="Rectangle 6"/>
          <p:cNvSpPr/>
          <p:nvPr/>
        </p:nvSpPr>
        <p:spPr>
          <a:xfrm>
            <a:off x="2590800" y="4095750"/>
            <a:ext cx="6248400" cy="307777"/>
          </a:xfrm>
          <a:prstGeom prst="rect">
            <a:avLst/>
          </a:prstGeom>
        </p:spPr>
        <p:txBody>
          <a:bodyPr wrap="square">
            <a:spAutoFit/>
          </a:bodyPr>
          <a:lstStyle/>
          <a:p>
            <a:pPr marL="171450" indent="-171450"/>
            <a:r>
              <a:rPr lang="lv-LV" sz="1400" dirty="0" smtClean="0">
                <a:latin typeface="Verdana" panose="020B0604030504040204" pitchFamily="34" charset="0"/>
              </a:rPr>
              <a:t>It is also planned to develop cross-border authentication</a:t>
            </a:r>
          </a:p>
        </p:txBody>
      </p:sp>
      <p:grpSp>
        <p:nvGrpSpPr>
          <p:cNvPr id="9" name="Group 8"/>
          <p:cNvGrpSpPr/>
          <p:nvPr/>
        </p:nvGrpSpPr>
        <p:grpSpPr>
          <a:xfrm>
            <a:off x="2590800" y="2046365"/>
            <a:ext cx="5590208" cy="1363585"/>
            <a:chOff x="2984995" y="1962150"/>
            <a:chExt cx="5590208" cy="1363585"/>
          </a:xfrm>
        </p:grpSpPr>
        <p:grpSp>
          <p:nvGrpSpPr>
            <p:cNvPr id="10" name="Group 9"/>
            <p:cNvGrpSpPr/>
            <p:nvPr/>
          </p:nvGrpSpPr>
          <p:grpSpPr>
            <a:xfrm>
              <a:off x="2984995" y="1962150"/>
              <a:ext cx="1800000" cy="1363585"/>
              <a:chOff x="2984995" y="1962150"/>
              <a:chExt cx="1800000" cy="1363585"/>
            </a:xfrm>
          </p:grpSpPr>
          <p:sp>
            <p:nvSpPr>
              <p:cNvPr id="17" name="Rectangle 16"/>
              <p:cNvSpPr/>
              <p:nvPr/>
            </p:nvSpPr>
            <p:spPr>
              <a:xfrm>
                <a:off x="2984995" y="2802515"/>
                <a:ext cx="1800000" cy="523220"/>
              </a:xfrm>
              <a:prstGeom prst="rect">
                <a:avLst/>
              </a:prstGeom>
            </p:spPr>
            <p:txBody>
              <a:bodyPr wrap="square">
                <a:spAutoFit/>
              </a:bodyPr>
              <a:lstStyle/>
              <a:p>
                <a:pPr algn="ctr"/>
                <a:r>
                  <a:rPr lang="lv-LV" sz="1400" dirty="0">
                    <a:latin typeface="Verdana" panose="020B0604030504040204" pitchFamily="34" charset="0"/>
                  </a:rPr>
                  <a:t>Signatory persons</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4995" y="1962150"/>
                <a:ext cx="1080000" cy="900000"/>
              </a:xfrm>
              <a:prstGeom prst="rect">
                <a:avLst/>
              </a:prstGeom>
            </p:spPr>
          </p:pic>
        </p:grpSp>
        <p:grpSp>
          <p:nvGrpSpPr>
            <p:cNvPr id="11" name="Group 10"/>
            <p:cNvGrpSpPr/>
            <p:nvPr/>
          </p:nvGrpSpPr>
          <p:grpSpPr>
            <a:xfrm>
              <a:off x="4880099" y="1962150"/>
              <a:ext cx="1800000" cy="1363585"/>
              <a:chOff x="5105400" y="1962150"/>
              <a:chExt cx="1800000" cy="1363585"/>
            </a:xfrm>
          </p:grpSpPr>
          <p:sp>
            <p:nvSpPr>
              <p:cNvPr id="15" name="Rectangle 14"/>
              <p:cNvSpPr/>
              <p:nvPr/>
            </p:nvSpPr>
            <p:spPr>
              <a:xfrm>
                <a:off x="5105400" y="2802515"/>
                <a:ext cx="1800000" cy="523220"/>
              </a:xfrm>
              <a:prstGeom prst="rect">
                <a:avLst/>
              </a:prstGeom>
            </p:spPr>
            <p:txBody>
              <a:bodyPr wrap="square">
                <a:spAutoFit/>
              </a:bodyPr>
              <a:lstStyle/>
              <a:p>
                <a:pPr algn="ctr"/>
                <a:r>
                  <a:rPr lang="lv-LV" sz="1400" dirty="0" err="1" smtClean="0">
                    <a:latin typeface="Verdana" panose="020B0604030504040204" pitchFamily="34" charset="0"/>
                  </a:rPr>
                  <a:t>Authorised</a:t>
                </a:r>
                <a:r>
                  <a:rPr lang="lv-LV" sz="1400" dirty="0" smtClean="0">
                    <a:latin typeface="Verdana" panose="020B0604030504040204" pitchFamily="34" charset="0"/>
                  </a:rPr>
                  <a:t> </a:t>
                </a:r>
                <a:r>
                  <a:rPr lang="lv-LV" sz="1400" dirty="0">
                    <a:latin typeface="Verdana" panose="020B0604030504040204" pitchFamily="34" charset="0"/>
                  </a:rPr>
                  <a:t>person</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5400" y="1962150"/>
                <a:ext cx="1080000" cy="900000"/>
              </a:xfrm>
              <a:prstGeom prst="rect">
                <a:avLst/>
              </a:prstGeom>
            </p:spPr>
          </p:pic>
        </p:grpSp>
        <p:grpSp>
          <p:nvGrpSpPr>
            <p:cNvPr id="12" name="Group 11"/>
            <p:cNvGrpSpPr/>
            <p:nvPr/>
          </p:nvGrpSpPr>
          <p:grpSpPr>
            <a:xfrm>
              <a:off x="6775203" y="1962150"/>
              <a:ext cx="1800000" cy="1363585"/>
              <a:chOff x="6934200" y="1962150"/>
              <a:chExt cx="1800000" cy="1363585"/>
            </a:xfrm>
          </p:grpSpPr>
          <p:sp>
            <p:nvSpPr>
              <p:cNvPr id="13" name="Rectangle 12"/>
              <p:cNvSpPr/>
              <p:nvPr/>
            </p:nvSpPr>
            <p:spPr>
              <a:xfrm>
                <a:off x="6934200" y="2802515"/>
                <a:ext cx="1800000" cy="523220"/>
              </a:xfrm>
              <a:prstGeom prst="rect">
                <a:avLst/>
              </a:prstGeom>
            </p:spPr>
            <p:txBody>
              <a:bodyPr wrap="square">
                <a:spAutoFit/>
              </a:bodyPr>
              <a:lstStyle/>
              <a:p>
                <a:pPr algn="ctr"/>
                <a:r>
                  <a:rPr lang="lv-LV" sz="1400" dirty="0">
                    <a:latin typeface="Verdana" panose="020B0604030504040204" pitchFamily="34" charset="0"/>
                  </a:rPr>
                  <a:t>Heads of institutions</a:t>
                </a: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94200" y="1962150"/>
                <a:ext cx="1080000" cy="900000"/>
              </a:xfrm>
              <a:prstGeom prst="rect">
                <a:avLst/>
              </a:prstGeom>
            </p:spPr>
          </p:pic>
        </p:grpSp>
      </p:grpSp>
      <p:sp>
        <p:nvSpPr>
          <p:cNvPr id="19" name="Slide Number Placeholder 5"/>
          <p:cNvSpPr>
            <a:spLocks noGrp="1"/>
          </p:cNvSpPr>
          <p:nvPr>
            <p:ph type="sldNum" sz="quarter" idx="13"/>
          </p:nvPr>
        </p:nvSpPr>
        <p:spPr bwMode="auto">
          <a:xfrm>
            <a:off x="8534400" y="47434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A35EBBE-1F32-4234-95E9-4D264E1965CC}" type="slidenum">
              <a:rPr lang="en-US" altLang="en-US" smtClean="0"/>
              <a:pPr/>
              <a:t>39</a:t>
            </a:fld>
            <a:endParaRPr lang="en-GB" altLang="en-US" dirty="0" smtClean="0"/>
          </a:p>
        </p:txBody>
      </p:sp>
    </p:spTree>
    <p:extLst>
      <p:ext uri="{BB962C8B-B14F-4D97-AF65-F5344CB8AC3E}">
        <p14:creationId xmlns:p14="http://schemas.microsoft.com/office/powerpoint/2010/main" val="1365176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a:xfrm>
            <a:off x="228600" y="2495550"/>
            <a:ext cx="86106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132573" y="1066800"/>
            <a:ext cx="5999973" cy="4095750"/>
            <a:chOff x="1191013" y="1047750"/>
            <a:chExt cx="5999973" cy="4095750"/>
          </a:xfrm>
        </p:grpSpPr>
        <p:pic>
          <p:nvPicPr>
            <p:cNvPr id="37" name="Picture 36"/>
            <p:cNvPicPr>
              <a:picLocks noChangeAspect="1"/>
            </p:cNvPicPr>
            <p:nvPr/>
          </p:nvPicPr>
          <p:blipFill rotWithShape="1">
            <a:blip r:embed="rId3" cstate="print">
              <a:extLst>
                <a:ext uri="{28A0092B-C50C-407E-A947-70E740481C1C}">
                  <a14:useLocalDpi xmlns:a14="http://schemas.microsoft.com/office/drawing/2010/main" val="0"/>
                </a:ext>
              </a:extLst>
            </a:blip>
            <a:srcRect l="7080" b="10789"/>
            <a:stretch/>
          </p:blipFill>
          <p:spPr>
            <a:xfrm>
              <a:off x="1191013" y="1047750"/>
              <a:ext cx="5999973" cy="4095750"/>
            </a:xfrm>
            <a:prstGeom prst="rect">
              <a:avLst/>
            </a:prstGeom>
          </p:spPr>
        </p:pic>
        <p:pic>
          <p:nvPicPr>
            <p:cNvPr id="38" name="Picture 11" descr="G:\VRAA_09102015\Vizuālie materiali\Prezentacijas\Ikonas\Latvija_logo_darks.png"/>
            <p:cNvPicPr>
              <a:picLocks noChangeAspect="1" noChangeArrowheads="1"/>
            </p:cNvPicPr>
            <p:nvPr/>
          </p:nvPicPr>
          <p:blipFill>
            <a:blip r:embed="rId4" cstate="print"/>
            <a:srcRect/>
            <a:stretch>
              <a:fillRect/>
            </a:stretch>
          </p:blipFill>
          <p:spPr bwMode="auto">
            <a:xfrm>
              <a:off x="3368549" y="1986645"/>
              <a:ext cx="1080000" cy="432705"/>
            </a:xfrm>
            <a:prstGeom prst="rect">
              <a:avLst/>
            </a:prstGeom>
            <a:noFill/>
          </p:spPr>
        </p:pic>
        <p:pic>
          <p:nvPicPr>
            <p:cNvPr id="39" name="Picture 13" descr="C:\Users\Linda\Desktop\viss-logo.png"/>
            <p:cNvPicPr>
              <a:picLocks noChangeAspect="1" noChangeArrowheads="1"/>
            </p:cNvPicPr>
            <p:nvPr/>
          </p:nvPicPr>
          <p:blipFill>
            <a:blip r:embed="rId5" cstate="print"/>
            <a:srcRect/>
            <a:stretch>
              <a:fillRect/>
            </a:stretch>
          </p:blipFill>
          <p:spPr bwMode="auto">
            <a:xfrm>
              <a:off x="3368549" y="3025950"/>
              <a:ext cx="1080000" cy="384000"/>
            </a:xfrm>
            <a:prstGeom prst="rect">
              <a:avLst/>
            </a:prstGeom>
            <a:noFill/>
          </p:spPr>
        </p:pic>
        <p:sp>
          <p:nvSpPr>
            <p:cNvPr id="40" name="TextBox 39"/>
            <p:cNvSpPr txBox="1"/>
            <p:nvPr/>
          </p:nvSpPr>
          <p:spPr>
            <a:xfrm>
              <a:off x="1714499" y="4291340"/>
              <a:ext cx="4495799" cy="261610"/>
            </a:xfrm>
            <a:prstGeom prst="rect">
              <a:avLst/>
            </a:prstGeom>
            <a:noFill/>
          </p:spPr>
          <p:txBody>
            <a:bodyPr wrap="square" rtlCol="0">
              <a:spAutoFit/>
            </a:bodyPr>
            <a:lstStyle/>
            <a:p>
              <a:pPr algn="ctr"/>
              <a:r>
                <a:rPr lang="lv-LV" sz="1100" dirty="0">
                  <a:latin typeface="Verdana" panose="020B0604030504040204" pitchFamily="34" charset="0"/>
                </a:rPr>
                <a:t>State registers and state information systems</a:t>
              </a:r>
              <a:endParaRPr lang="en-GB" sz="1100" dirty="0">
                <a:latin typeface="Verdana" panose="020B0604030504040204" pitchFamily="34" charset="0"/>
                <a:ea typeface="Verdana" panose="020B0604030504040204" pitchFamily="34" charset="0"/>
                <a:cs typeface="Verdana" panose="020B0604030504040204" pitchFamily="34" charset="0"/>
              </a:endParaRPr>
            </a:p>
          </p:txBody>
        </p:sp>
        <p:sp>
          <p:nvSpPr>
            <p:cNvPr id="41" name="TextBox 40"/>
            <p:cNvSpPr txBox="1"/>
            <p:nvPr/>
          </p:nvSpPr>
          <p:spPr>
            <a:xfrm>
              <a:off x="1981200" y="3714750"/>
              <a:ext cx="1257075" cy="430887"/>
            </a:xfrm>
            <a:prstGeom prst="rect">
              <a:avLst/>
            </a:prstGeom>
            <a:noFill/>
          </p:spPr>
          <p:txBody>
            <a:bodyPr wrap="none" rtlCol="0">
              <a:spAutoFit/>
            </a:bodyPr>
            <a:lstStyle/>
            <a:p>
              <a:pPr algn="ctr"/>
              <a:r>
                <a:rPr lang="lv-LV" sz="1100" dirty="0" smtClean="0">
                  <a:solidFill>
                    <a:schemeClr val="bg1"/>
                  </a:solidFill>
                  <a:latin typeface="Verdana" panose="020B0604030504040204" pitchFamily="34" charset="0"/>
                </a:rPr>
                <a:t>E-service</a:t>
              </a:r>
            </a:p>
            <a:p>
              <a:pPr algn="ctr"/>
              <a:r>
                <a:rPr lang="lv-LV" sz="1100" dirty="0" smtClean="0">
                  <a:solidFill>
                    <a:schemeClr val="bg1"/>
                  </a:solidFill>
                  <a:latin typeface="Verdana" panose="020B0604030504040204" pitchFamily="34" charset="0"/>
                </a:rPr>
                <a:t>environment</a:t>
              </a:r>
              <a:endParaRPr lang="en-GB"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2" name="TextBox 41"/>
            <p:cNvSpPr txBox="1"/>
            <p:nvPr/>
          </p:nvSpPr>
          <p:spPr>
            <a:xfrm>
              <a:off x="3221537" y="3714750"/>
              <a:ext cx="758541" cy="261610"/>
            </a:xfrm>
            <a:prstGeom prst="rect">
              <a:avLst/>
            </a:prstGeom>
            <a:noFill/>
          </p:spPr>
          <p:txBody>
            <a:bodyPr wrap="none" rtlCol="0">
              <a:spAutoFit/>
            </a:bodyPr>
            <a:lstStyle/>
            <a:p>
              <a:pPr algn="ctr"/>
              <a:r>
                <a:rPr lang="lv-LV" sz="1100" dirty="0" smtClean="0">
                  <a:solidFill>
                    <a:schemeClr val="bg1"/>
                  </a:solidFill>
                  <a:latin typeface="Verdana" panose="020B0604030504040204" pitchFamily="34" charset="0"/>
                </a:rPr>
                <a:t>Catalogues</a:t>
              </a:r>
              <a:endParaRPr lang="en-GB"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3" name="TextBox 42"/>
            <p:cNvSpPr txBox="1"/>
            <p:nvPr/>
          </p:nvSpPr>
          <p:spPr>
            <a:xfrm>
              <a:off x="3965726" y="3714750"/>
              <a:ext cx="643125" cy="261610"/>
            </a:xfrm>
            <a:prstGeom prst="rect">
              <a:avLst/>
            </a:prstGeom>
            <a:noFill/>
          </p:spPr>
          <p:txBody>
            <a:bodyPr wrap="none" rtlCol="0">
              <a:spAutoFit/>
            </a:bodyPr>
            <a:lstStyle/>
            <a:p>
              <a:pPr algn="ctr"/>
              <a:r>
                <a:rPr lang="lv-LV" sz="1100" dirty="0" smtClean="0">
                  <a:solidFill>
                    <a:schemeClr val="bg1"/>
                  </a:solidFill>
                  <a:latin typeface="Verdana" panose="020B0604030504040204" pitchFamily="34" charset="0"/>
                </a:rPr>
                <a:t>Modules</a:t>
              </a:r>
              <a:endParaRPr lang="en-GB"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4" name="TextBox 43"/>
            <p:cNvSpPr txBox="1"/>
            <p:nvPr/>
          </p:nvSpPr>
          <p:spPr>
            <a:xfrm>
              <a:off x="4620457" y="3714750"/>
              <a:ext cx="865943" cy="261610"/>
            </a:xfrm>
            <a:prstGeom prst="rect">
              <a:avLst/>
            </a:prstGeom>
            <a:noFill/>
          </p:spPr>
          <p:txBody>
            <a:bodyPr wrap="none" rtlCol="0">
              <a:spAutoFit/>
            </a:bodyPr>
            <a:lstStyle/>
            <a:p>
              <a:pPr algn="ctr"/>
              <a:r>
                <a:rPr lang="lv-LV" sz="1100" dirty="0" smtClean="0">
                  <a:solidFill>
                    <a:schemeClr val="bg1"/>
                  </a:solidFill>
                  <a:latin typeface="Verdana" panose="020B0604030504040204" pitchFamily="34" charset="0"/>
                </a:rPr>
                <a:t>Guidelines</a:t>
              </a:r>
              <a:endParaRPr lang="en-GB"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5" name="TextBox 44"/>
            <p:cNvSpPr txBox="1"/>
            <p:nvPr/>
          </p:nvSpPr>
          <p:spPr>
            <a:xfrm>
              <a:off x="2971800" y="2495550"/>
              <a:ext cx="1817641" cy="261610"/>
            </a:xfrm>
            <a:prstGeom prst="rect">
              <a:avLst/>
            </a:prstGeom>
            <a:noFill/>
          </p:spPr>
          <p:txBody>
            <a:bodyPr wrap="square" rtlCol="0">
              <a:spAutoFit/>
            </a:bodyPr>
            <a:lstStyle/>
            <a:p>
              <a:pPr algn="ctr"/>
              <a:r>
                <a:rPr lang="lv-LV" sz="1100" dirty="0">
                  <a:latin typeface="Verdana" pitchFamily="34" charset="0"/>
                </a:rPr>
                <a:t>Viss.gov.lv</a:t>
              </a:r>
              <a:endParaRPr lang="en-GB" sz="1100" dirty="0">
                <a:latin typeface="Verdana" pitchFamily="34" charset="0"/>
                <a:ea typeface="Verdana" pitchFamily="34" charset="0"/>
                <a:cs typeface="Verdana" pitchFamily="34" charset="0"/>
              </a:endParaRPr>
            </a:p>
          </p:txBody>
        </p:sp>
        <p:sp>
          <p:nvSpPr>
            <p:cNvPr id="46" name="TextBox 45"/>
            <p:cNvSpPr txBox="1"/>
            <p:nvPr/>
          </p:nvSpPr>
          <p:spPr>
            <a:xfrm>
              <a:off x="1219201" y="4655463"/>
              <a:ext cx="1981199" cy="430887"/>
            </a:xfrm>
            <a:prstGeom prst="rect">
              <a:avLst/>
            </a:prstGeom>
            <a:noFill/>
          </p:spPr>
          <p:txBody>
            <a:bodyPr wrap="square" rtlCol="0">
              <a:spAutoFit/>
            </a:bodyPr>
            <a:lstStyle/>
            <a:p>
              <a:pPr algn="ctr"/>
              <a:r>
                <a:rPr lang="lv-LV" sz="1050" dirty="0" smtClean="0">
                  <a:latin typeface="Verdana" panose="020B0604030504040204" pitchFamily="34" charset="0"/>
                </a:rPr>
                <a:t>Population </a:t>
              </a:r>
            </a:p>
            <a:p>
              <a:pPr algn="ctr"/>
              <a:r>
                <a:rPr lang="lv-LV" sz="1050" dirty="0" err="1">
                  <a:latin typeface="Verdana" panose="020B0604030504040204" pitchFamily="34" charset="0"/>
                </a:rPr>
                <a:t>R</a:t>
              </a:r>
              <a:r>
                <a:rPr lang="lv-LV" sz="1050" dirty="0" err="1" smtClean="0">
                  <a:latin typeface="Verdana" panose="020B0604030504040204" pitchFamily="34" charset="0"/>
                </a:rPr>
                <a:t>egister</a:t>
              </a:r>
              <a:endParaRPr lang="en-GB" sz="1050" dirty="0">
                <a:latin typeface="Verdana" panose="020B0604030504040204" pitchFamily="34" charset="0"/>
                <a:ea typeface="Verdana" panose="020B0604030504040204" pitchFamily="34" charset="0"/>
                <a:cs typeface="Verdana" panose="020B0604030504040204" pitchFamily="34" charset="0"/>
              </a:endParaRPr>
            </a:p>
          </p:txBody>
        </p:sp>
        <p:sp>
          <p:nvSpPr>
            <p:cNvPr id="48" name="TextBox 47"/>
            <p:cNvSpPr txBox="1"/>
            <p:nvPr/>
          </p:nvSpPr>
          <p:spPr>
            <a:xfrm>
              <a:off x="2938508" y="4670852"/>
              <a:ext cx="944489" cy="415498"/>
            </a:xfrm>
            <a:prstGeom prst="rect">
              <a:avLst/>
            </a:prstGeom>
            <a:noFill/>
          </p:spPr>
          <p:txBody>
            <a:bodyPr wrap="none" rtlCol="0">
              <a:spAutoFit/>
            </a:bodyPr>
            <a:lstStyle/>
            <a:p>
              <a:pPr algn="ctr"/>
              <a:r>
                <a:rPr lang="lv-LV" sz="1050" dirty="0" err="1" smtClean="0">
                  <a:latin typeface="Verdana" panose="020B0604030504040204" pitchFamily="34" charset="0"/>
                </a:rPr>
                <a:t>Register</a:t>
              </a:r>
              <a:r>
                <a:rPr lang="lv-LV" sz="1050" dirty="0" smtClean="0">
                  <a:latin typeface="Verdana" panose="020B0604030504040204" pitchFamily="34" charset="0"/>
                </a:rPr>
                <a:t> </a:t>
              </a:r>
              <a:r>
                <a:rPr lang="lv-LV" sz="1050" dirty="0" err="1" smtClean="0">
                  <a:latin typeface="Verdana" panose="020B0604030504040204" pitchFamily="34" charset="0"/>
                </a:rPr>
                <a:t>of</a:t>
              </a:r>
              <a:r>
                <a:rPr lang="lv-LV" sz="1050" dirty="0">
                  <a:latin typeface="Verdana" panose="020B0604030504040204" pitchFamily="34" charset="0"/>
                </a:rPr>
                <a:t/>
              </a:r>
              <a:br>
                <a:rPr lang="lv-LV" sz="1050" dirty="0">
                  <a:latin typeface="Verdana" panose="020B0604030504040204" pitchFamily="34" charset="0"/>
                </a:rPr>
              </a:br>
              <a:r>
                <a:rPr lang="lv-LV" sz="1050" dirty="0" err="1" smtClean="0">
                  <a:latin typeface="Verdana" panose="020B0604030504040204" pitchFamily="34" charset="0"/>
                </a:rPr>
                <a:t>Enterprises</a:t>
              </a:r>
              <a:endParaRPr lang="en-GB" sz="1050" dirty="0">
                <a:latin typeface="Verdana" panose="020B0604030504040204" pitchFamily="34" charset="0"/>
                <a:ea typeface="Verdana" panose="020B0604030504040204" pitchFamily="34" charset="0"/>
                <a:cs typeface="Verdana" panose="020B0604030504040204" pitchFamily="34" charset="0"/>
              </a:endParaRPr>
            </a:p>
          </p:txBody>
        </p:sp>
        <p:sp>
          <p:nvSpPr>
            <p:cNvPr id="50" name="TextBox 49"/>
            <p:cNvSpPr txBox="1"/>
            <p:nvPr/>
          </p:nvSpPr>
          <p:spPr>
            <a:xfrm>
              <a:off x="4139842" y="4670852"/>
              <a:ext cx="660758" cy="415498"/>
            </a:xfrm>
            <a:prstGeom prst="rect">
              <a:avLst/>
            </a:prstGeom>
            <a:noFill/>
          </p:spPr>
          <p:txBody>
            <a:bodyPr wrap="none" rtlCol="0">
              <a:spAutoFit/>
            </a:bodyPr>
            <a:lstStyle/>
            <a:p>
              <a:pPr algn="ctr"/>
              <a:r>
                <a:rPr lang="lv-LV" sz="1050" dirty="0" smtClean="0">
                  <a:latin typeface="Verdana" panose="020B0604030504040204" pitchFamily="34" charset="0"/>
                </a:rPr>
                <a:t>SSIA </a:t>
              </a:r>
            </a:p>
            <a:p>
              <a:pPr algn="ctr"/>
              <a:r>
                <a:rPr lang="lv-LV" sz="1050" dirty="0" smtClean="0">
                  <a:latin typeface="Verdana" panose="020B0604030504040204" pitchFamily="34" charset="0"/>
                </a:rPr>
                <a:t>registers</a:t>
              </a:r>
              <a:endParaRPr lang="en-GB" sz="1050" dirty="0">
                <a:latin typeface="Verdana" panose="020B0604030504040204" pitchFamily="34" charset="0"/>
                <a:ea typeface="Verdana" panose="020B0604030504040204" pitchFamily="34" charset="0"/>
                <a:cs typeface="Verdana" panose="020B0604030504040204" pitchFamily="34" charset="0"/>
              </a:endParaRPr>
            </a:p>
          </p:txBody>
        </p:sp>
        <p:sp>
          <p:nvSpPr>
            <p:cNvPr id="52" name="TextBox 51"/>
            <p:cNvSpPr txBox="1"/>
            <p:nvPr/>
          </p:nvSpPr>
          <p:spPr>
            <a:xfrm>
              <a:off x="5206643" y="4670852"/>
              <a:ext cx="660757" cy="415498"/>
            </a:xfrm>
            <a:prstGeom prst="rect">
              <a:avLst/>
            </a:prstGeom>
            <a:noFill/>
          </p:spPr>
          <p:txBody>
            <a:bodyPr wrap="none" rtlCol="0">
              <a:spAutoFit/>
            </a:bodyPr>
            <a:lstStyle/>
            <a:p>
              <a:pPr algn="ctr"/>
              <a:r>
                <a:rPr lang="lv-LV" sz="1050" dirty="0" smtClean="0">
                  <a:latin typeface="Verdana" panose="020B0604030504040204" pitchFamily="34" charset="0"/>
                </a:rPr>
                <a:t>Other </a:t>
              </a:r>
            </a:p>
            <a:p>
              <a:pPr algn="ctr"/>
              <a:r>
                <a:rPr lang="lv-LV" sz="1050" dirty="0" smtClean="0">
                  <a:latin typeface="Verdana" panose="020B0604030504040204" pitchFamily="34" charset="0"/>
                </a:rPr>
                <a:t>registers</a:t>
              </a:r>
              <a:endParaRPr lang="en-GB" sz="1050" dirty="0">
                <a:latin typeface="Verdana" panose="020B0604030504040204" pitchFamily="34" charset="0"/>
                <a:ea typeface="Verdana" panose="020B0604030504040204" pitchFamily="34" charset="0"/>
                <a:cs typeface="Verdana" panose="020B0604030504040204" pitchFamily="34" charset="0"/>
              </a:endParaRPr>
            </a:p>
          </p:txBody>
        </p:sp>
      </p:grpSp>
      <p:sp>
        <p:nvSpPr>
          <p:cNvPr id="17413" name="Slide Number Placeholder 4"/>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B92707C-5FFF-46A7-932C-3EE34F0D8F51}" type="slidenum">
              <a:rPr lang="en-US" altLang="en-US" smtClean="0"/>
              <a:pPr/>
              <a:t>4</a:t>
            </a:fld>
            <a:endParaRPr lang="en-GB" altLang="en-US" dirty="0" smtClean="0"/>
          </a:p>
        </p:txBody>
      </p:sp>
      <p:sp>
        <p:nvSpPr>
          <p:cNvPr id="28" name="TextBox 27"/>
          <p:cNvSpPr txBox="1"/>
          <p:nvPr/>
        </p:nvSpPr>
        <p:spPr>
          <a:xfrm>
            <a:off x="228600" y="1409240"/>
            <a:ext cx="338554" cy="933910"/>
          </a:xfrm>
          <a:prstGeom prst="rect">
            <a:avLst/>
          </a:prstGeom>
          <a:noFill/>
        </p:spPr>
        <p:txBody>
          <a:bodyPr vert="vert270" wrap="none" rtlCol="0">
            <a:spAutoFit/>
          </a:bodyPr>
          <a:lstStyle/>
          <a:p>
            <a:r>
              <a:rPr lang="lv-LV" sz="1000" dirty="0" smtClean="0">
                <a:latin typeface="Verdana" panose="020B0604030504040204" pitchFamily="34" charset="0"/>
              </a:rPr>
              <a:t>Public environment</a:t>
            </a:r>
            <a:endParaRPr lang="en-GB" sz="1000" dirty="0">
              <a:latin typeface="Verdana" panose="020B0604030504040204" pitchFamily="34" charset="0"/>
              <a:ea typeface="Verdana" panose="020B0604030504040204" pitchFamily="34" charset="0"/>
              <a:cs typeface="Verdana" panose="020B0604030504040204" pitchFamily="34" charset="0"/>
            </a:endParaRPr>
          </a:p>
        </p:txBody>
      </p:sp>
      <p:sp>
        <p:nvSpPr>
          <p:cNvPr id="29" name="TextBox 28"/>
          <p:cNvSpPr txBox="1"/>
          <p:nvPr/>
        </p:nvSpPr>
        <p:spPr>
          <a:xfrm>
            <a:off x="228600" y="2617104"/>
            <a:ext cx="338554" cy="792846"/>
          </a:xfrm>
          <a:prstGeom prst="rect">
            <a:avLst/>
          </a:prstGeom>
          <a:noFill/>
        </p:spPr>
        <p:txBody>
          <a:bodyPr vert="vert270" wrap="none" rtlCol="0">
            <a:spAutoFit/>
          </a:bodyPr>
          <a:lstStyle/>
          <a:p>
            <a:pPr algn="r"/>
            <a:r>
              <a:rPr lang="lv-LV" sz="1000" dirty="0" smtClean="0">
                <a:latin typeface="Verdana" panose="020B0604030504040204" pitchFamily="34" charset="0"/>
              </a:rPr>
              <a:t>Working environment</a:t>
            </a:r>
            <a:endParaRPr lang="en-GB" sz="1000" dirty="0">
              <a:latin typeface="Verdana" panose="020B0604030504040204" pitchFamily="34" charset="0"/>
              <a:ea typeface="Verdana" panose="020B0604030504040204" pitchFamily="34" charset="0"/>
              <a:cs typeface="Verdana" panose="020B0604030504040204" pitchFamily="34" charset="0"/>
            </a:endParaRPr>
          </a:p>
        </p:txBody>
      </p:sp>
      <p:sp>
        <p:nvSpPr>
          <p:cNvPr id="30" name="TextBox 29"/>
          <p:cNvSpPr txBox="1"/>
          <p:nvPr/>
        </p:nvSpPr>
        <p:spPr>
          <a:xfrm>
            <a:off x="7308150" y="1960437"/>
            <a:ext cx="2362200" cy="261610"/>
          </a:xfrm>
          <a:prstGeom prst="rect">
            <a:avLst/>
          </a:prstGeom>
          <a:noFill/>
        </p:spPr>
        <p:txBody>
          <a:bodyPr wrap="square" rtlCol="0">
            <a:spAutoFit/>
          </a:bodyPr>
          <a:lstStyle/>
          <a:p>
            <a:r>
              <a:rPr lang="lv-LV" sz="1100" dirty="0" smtClean="0">
                <a:latin typeface="Verdana" pitchFamily="34" charset="0"/>
              </a:rPr>
              <a:t>Public Service Directory</a:t>
            </a:r>
            <a:endParaRPr lang="en-GB" sz="1100" dirty="0">
              <a:latin typeface="Verdana" pitchFamily="34" charset="0"/>
              <a:ea typeface="Verdana" pitchFamily="34" charset="0"/>
              <a:cs typeface="Verdana" pitchFamily="34" charset="0"/>
            </a:endParaRPr>
          </a:p>
        </p:txBody>
      </p:sp>
      <p:sp>
        <p:nvSpPr>
          <p:cNvPr id="31" name="TextBox 30"/>
          <p:cNvSpPr txBox="1"/>
          <p:nvPr/>
        </p:nvSpPr>
        <p:spPr>
          <a:xfrm>
            <a:off x="5343525" y="1969130"/>
            <a:ext cx="2362200" cy="261610"/>
          </a:xfrm>
          <a:prstGeom prst="rect">
            <a:avLst/>
          </a:prstGeom>
          <a:noFill/>
        </p:spPr>
        <p:txBody>
          <a:bodyPr wrap="square" rtlCol="0">
            <a:spAutoFit/>
          </a:bodyPr>
          <a:lstStyle/>
          <a:p>
            <a:r>
              <a:rPr lang="lv-LV" sz="1100" dirty="0" smtClean="0">
                <a:latin typeface="Verdana" pitchFamily="34" charset="0"/>
              </a:rPr>
              <a:t>E-services</a:t>
            </a:r>
            <a:endParaRPr lang="en-GB" sz="1100" dirty="0">
              <a:latin typeface="Verdana" pitchFamily="34" charset="0"/>
              <a:ea typeface="Verdana" pitchFamily="34" charset="0"/>
              <a:cs typeface="Verdana" pitchFamily="34" charset="0"/>
            </a:endParaRPr>
          </a:p>
        </p:txBody>
      </p:sp>
      <p:sp>
        <p:nvSpPr>
          <p:cNvPr id="32" name="TextBox 31"/>
          <p:cNvSpPr txBox="1"/>
          <p:nvPr/>
        </p:nvSpPr>
        <p:spPr>
          <a:xfrm>
            <a:off x="7308150" y="3160487"/>
            <a:ext cx="1714500" cy="430887"/>
          </a:xfrm>
          <a:prstGeom prst="rect">
            <a:avLst/>
          </a:prstGeom>
          <a:noFill/>
        </p:spPr>
        <p:txBody>
          <a:bodyPr wrap="square" rtlCol="0">
            <a:spAutoFit/>
          </a:bodyPr>
          <a:lstStyle/>
          <a:p>
            <a:r>
              <a:rPr lang="lv-LV" sz="1100" dirty="0" smtClean="0">
                <a:latin typeface="Verdana" pitchFamily="34" charset="0"/>
              </a:rPr>
              <a:t>Single login module</a:t>
            </a:r>
            <a:endParaRPr lang="en-GB" sz="1100" dirty="0">
              <a:latin typeface="Verdana" pitchFamily="34" charset="0"/>
              <a:ea typeface="Verdana" pitchFamily="34" charset="0"/>
              <a:cs typeface="Verdana" pitchFamily="34" charset="0"/>
            </a:endParaRPr>
          </a:p>
        </p:txBody>
      </p:sp>
      <p:sp>
        <p:nvSpPr>
          <p:cNvPr id="33" name="TextBox 32"/>
          <p:cNvSpPr txBox="1"/>
          <p:nvPr/>
        </p:nvSpPr>
        <p:spPr>
          <a:xfrm>
            <a:off x="7325312" y="3603714"/>
            <a:ext cx="1615200" cy="261610"/>
          </a:xfrm>
          <a:prstGeom prst="rect">
            <a:avLst/>
          </a:prstGeom>
          <a:noFill/>
        </p:spPr>
        <p:txBody>
          <a:bodyPr wrap="square" rtlCol="0">
            <a:spAutoFit/>
          </a:bodyPr>
          <a:lstStyle/>
          <a:p>
            <a:r>
              <a:rPr lang="lv-LV" sz="1100" dirty="0" smtClean="0">
                <a:latin typeface="Verdana" pitchFamily="34" charset="0"/>
              </a:rPr>
              <a:t>Payment module</a:t>
            </a:r>
            <a:endParaRPr lang="en-GB" sz="1100" dirty="0">
              <a:latin typeface="Verdana" pitchFamily="34" charset="0"/>
              <a:ea typeface="Verdana" pitchFamily="34" charset="0"/>
              <a:cs typeface="Verdana" pitchFamily="34" charset="0"/>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2336" y="1844307"/>
            <a:ext cx="571500" cy="476250"/>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00600" y="1861810"/>
            <a:ext cx="571500" cy="476250"/>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70000" y="3008653"/>
            <a:ext cx="457200" cy="381000"/>
          </a:xfrm>
          <a:prstGeom prst="rect">
            <a:avLst/>
          </a:prstGeom>
        </p:spPr>
      </p:pic>
      <p:pic>
        <p:nvPicPr>
          <p:cNvPr id="34" name="Picture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32336" y="3517011"/>
            <a:ext cx="457200" cy="381000"/>
          </a:xfrm>
          <a:prstGeom prst="rect">
            <a:avLst/>
          </a:prstGeom>
        </p:spPr>
      </p:pic>
      <p:sp>
        <p:nvSpPr>
          <p:cNvPr id="22" name="Title 1"/>
          <p:cNvSpPr txBox="1">
            <a:spLocks/>
          </p:cNvSpPr>
          <p:nvPr/>
        </p:nvSpPr>
        <p:spPr>
          <a:xfrm>
            <a:off x="3201600" y="133350"/>
            <a:ext cx="6094800" cy="777479"/>
          </a:xfrm>
          <a:prstGeom prst="rect">
            <a:avLst/>
          </a:prstGeom>
        </p:spPr>
        <p:txBody>
          <a:bodyPr vert="horz" lIns="91440" tIns="45720" rIns="91440" bIns="45720" rtlCol="0" anchor="t">
            <a:noAutofit/>
          </a:bodyPr>
          <a:lstStyle>
            <a:lvl1pPr algn="l" defTabSz="914400" rtl="0" eaLnBrk="1" latinLnBrk="0" hangingPunct="1">
              <a:spcBef>
                <a:spcPct val="0"/>
              </a:spcBef>
              <a:buNone/>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GB" altLang="en-US" sz="2400" dirty="0" smtClean="0"/>
              <a:t>What is VISS?</a:t>
            </a:r>
            <a:endParaRPr lang="en-GB" altLang="en-US" dirty="0" smtClean="0"/>
          </a:p>
        </p:txBody>
      </p:sp>
      <p:sp>
        <p:nvSpPr>
          <p:cNvPr id="35" name="TextBox 34"/>
          <p:cNvSpPr txBox="1"/>
          <p:nvPr/>
        </p:nvSpPr>
        <p:spPr>
          <a:xfrm>
            <a:off x="5294022" y="2456937"/>
            <a:ext cx="1524000" cy="430887"/>
          </a:xfrm>
          <a:prstGeom prst="rect">
            <a:avLst/>
          </a:prstGeom>
          <a:noFill/>
        </p:spPr>
        <p:txBody>
          <a:bodyPr wrap="square" rtlCol="0">
            <a:spAutoFit/>
          </a:bodyPr>
          <a:lstStyle/>
          <a:p>
            <a:r>
              <a:rPr lang="lv-LV" sz="1100" dirty="0" smtClean="0">
                <a:latin typeface="Verdana" pitchFamily="34" charset="0"/>
              </a:rPr>
              <a:t>Data exchange environment</a:t>
            </a:r>
            <a:endParaRPr lang="en-GB" sz="1100" dirty="0">
              <a:latin typeface="Verdana" pitchFamily="34" charset="0"/>
              <a:ea typeface="Verdana" pitchFamily="34" charset="0"/>
              <a:cs typeface="Verdana" pitchFamily="34" charset="0"/>
            </a:endParaRPr>
          </a:p>
        </p:txBody>
      </p:sp>
      <p:sp>
        <p:nvSpPr>
          <p:cNvPr id="47" name="TextBox 46"/>
          <p:cNvSpPr txBox="1"/>
          <p:nvPr/>
        </p:nvSpPr>
        <p:spPr>
          <a:xfrm>
            <a:off x="5304600" y="3535401"/>
            <a:ext cx="1447800" cy="430887"/>
          </a:xfrm>
          <a:prstGeom prst="rect">
            <a:avLst/>
          </a:prstGeom>
          <a:noFill/>
        </p:spPr>
        <p:txBody>
          <a:bodyPr wrap="square" rtlCol="0">
            <a:spAutoFit/>
          </a:bodyPr>
          <a:lstStyle/>
          <a:p>
            <a:r>
              <a:rPr lang="lv-LV" sz="1100" dirty="0" smtClean="0">
                <a:latin typeface="Verdana" pitchFamily="34" charset="0"/>
              </a:rPr>
              <a:t>Document integration environment</a:t>
            </a:r>
            <a:endParaRPr lang="en-GB" sz="1100" dirty="0">
              <a:latin typeface="Verdana" pitchFamily="34" charset="0"/>
              <a:ea typeface="Verdana" pitchFamily="34" charset="0"/>
              <a:cs typeface="Verdana" pitchFamily="34" charset="0"/>
            </a:endParaRPr>
          </a:p>
        </p:txBody>
      </p:sp>
      <p:sp>
        <p:nvSpPr>
          <p:cNvPr id="49" name="TextBox 48"/>
          <p:cNvSpPr txBox="1"/>
          <p:nvPr/>
        </p:nvSpPr>
        <p:spPr>
          <a:xfrm>
            <a:off x="7382971" y="2294119"/>
            <a:ext cx="1513800" cy="600164"/>
          </a:xfrm>
          <a:prstGeom prst="rect">
            <a:avLst/>
          </a:prstGeom>
          <a:noFill/>
        </p:spPr>
        <p:txBody>
          <a:bodyPr wrap="square" rtlCol="0">
            <a:spAutoFit/>
          </a:bodyPr>
          <a:lstStyle/>
          <a:p>
            <a:r>
              <a:rPr lang="lv-LV" sz="1100" dirty="0" smtClean="0">
                <a:latin typeface="Verdana" pitchFamily="34" charset="0"/>
              </a:rPr>
              <a:t>Environment of accommodation and operation of e-services</a:t>
            </a:r>
            <a:endParaRPr lang="en-GB" sz="1100" dirty="0">
              <a:latin typeface="Verdana" pitchFamily="34" charset="0"/>
              <a:ea typeface="Verdana" pitchFamily="34" charset="0"/>
              <a:cs typeface="Verdana" pitchFamily="34" charset="0"/>
            </a:endParaRPr>
          </a:p>
        </p:txBody>
      </p:sp>
      <p:sp>
        <p:nvSpPr>
          <p:cNvPr id="51" name="TextBox 50"/>
          <p:cNvSpPr txBox="1"/>
          <p:nvPr/>
        </p:nvSpPr>
        <p:spPr>
          <a:xfrm>
            <a:off x="5350253" y="2922716"/>
            <a:ext cx="1371600" cy="430887"/>
          </a:xfrm>
          <a:prstGeom prst="rect">
            <a:avLst/>
          </a:prstGeom>
          <a:noFill/>
        </p:spPr>
        <p:txBody>
          <a:bodyPr wrap="square" rtlCol="0">
            <a:spAutoFit/>
          </a:bodyPr>
          <a:lstStyle/>
          <a:p>
            <a:r>
              <a:rPr lang="lv-LV" sz="1100" dirty="0" smtClean="0">
                <a:latin typeface="Verdana" pitchFamily="34" charset="0"/>
              </a:rPr>
              <a:t>Data distribution network</a:t>
            </a:r>
            <a:endParaRPr lang="en-GB" sz="1100" dirty="0">
              <a:latin typeface="Verdana" pitchFamily="34" charset="0"/>
              <a:ea typeface="Verdana" pitchFamily="34" charset="0"/>
              <a:cs typeface="Verdana" pitchFamily="34" charset="0"/>
            </a:endParaRPr>
          </a:p>
        </p:txBody>
      </p:sp>
      <p:sp>
        <p:nvSpPr>
          <p:cNvPr id="53" name="TextBox 52"/>
          <p:cNvSpPr txBox="1"/>
          <p:nvPr/>
        </p:nvSpPr>
        <p:spPr>
          <a:xfrm>
            <a:off x="7557000" y="3969663"/>
            <a:ext cx="1502400" cy="430887"/>
          </a:xfrm>
          <a:prstGeom prst="rect">
            <a:avLst/>
          </a:prstGeom>
          <a:noFill/>
        </p:spPr>
        <p:txBody>
          <a:bodyPr wrap="square" rtlCol="0">
            <a:spAutoFit/>
          </a:bodyPr>
          <a:lstStyle/>
          <a:p>
            <a:r>
              <a:rPr lang="en-GB" sz="1100" dirty="0" smtClean="0">
                <a:latin typeface="Verdana" pitchFamily="34" charset="0"/>
              </a:rPr>
              <a:t>Geospatial data integrator</a:t>
            </a:r>
            <a:endParaRPr lang="en-GB" sz="1100" dirty="0">
              <a:latin typeface="Verdana" pitchFamily="34" charset="0"/>
              <a:ea typeface="Verdana" pitchFamily="34" charset="0"/>
              <a:cs typeface="Verdana" pitchFamily="34" charset="0"/>
            </a:endParaRPr>
          </a:p>
        </p:txBody>
      </p:sp>
      <p:pic>
        <p:nvPicPr>
          <p:cNvPr id="56" name="Picture 5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93200" y="3990106"/>
            <a:ext cx="468000" cy="390000"/>
          </a:xfrm>
          <a:prstGeom prst="rect">
            <a:avLst/>
          </a:prstGeom>
        </p:spPr>
      </p:pic>
      <p:pic>
        <p:nvPicPr>
          <p:cNvPr id="58" name="Picture 5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25125" y="2429494"/>
            <a:ext cx="518400" cy="432000"/>
          </a:xfrm>
          <a:prstGeom prst="rect">
            <a:avLst/>
          </a:prstGeom>
        </p:spPr>
      </p:pic>
      <p:pic>
        <p:nvPicPr>
          <p:cNvPr id="60" name="Picture 5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00600" y="2928505"/>
            <a:ext cx="504000" cy="420000"/>
          </a:xfrm>
          <a:prstGeom prst="rect">
            <a:avLst/>
          </a:prstGeom>
        </p:spPr>
      </p:pic>
      <p:pic>
        <p:nvPicPr>
          <p:cNvPr id="62" name="Picture 6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809867" y="3535401"/>
            <a:ext cx="518400" cy="432000"/>
          </a:xfrm>
          <a:prstGeom prst="rect">
            <a:avLst/>
          </a:prstGeom>
        </p:spPr>
      </p:pic>
      <p:pic>
        <p:nvPicPr>
          <p:cNvPr id="64" name="Picture 6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75593" y="2399201"/>
            <a:ext cx="468000" cy="390000"/>
          </a:xfrm>
          <a:prstGeom prst="rect">
            <a:avLst/>
          </a:prstGeom>
        </p:spPr>
      </p:pic>
      <p:sp>
        <p:nvSpPr>
          <p:cNvPr id="2" name="TextBox 1"/>
          <p:cNvSpPr txBox="1"/>
          <p:nvPr/>
        </p:nvSpPr>
        <p:spPr>
          <a:xfrm>
            <a:off x="3200399" y="650805"/>
            <a:ext cx="5822251" cy="1277273"/>
          </a:xfrm>
          <a:prstGeom prst="rect">
            <a:avLst/>
          </a:prstGeom>
          <a:noFill/>
        </p:spPr>
        <p:txBody>
          <a:bodyPr wrap="square" rtlCol="0">
            <a:spAutoFit/>
          </a:bodyPr>
          <a:lstStyle/>
          <a:p>
            <a:pPr algn="just"/>
            <a:r>
              <a:rPr lang="en-GB" sz="1100" b="1" dirty="0">
                <a:latin typeface="Verdana" panose="020B0604030504040204" pitchFamily="34" charset="0"/>
                <a:ea typeface="Verdana" panose="020B0604030504040204" pitchFamily="34" charset="0"/>
                <a:cs typeface="Verdana" panose="020B0604030504040204" pitchFamily="34" charset="0"/>
              </a:rPr>
              <a:t>It is a package of solutions that ensures the following capabilities to State Institutions:</a:t>
            </a:r>
            <a:endParaRPr lang="lv-LV" sz="1100" b="1" dirty="0">
              <a:latin typeface="Verdana" panose="020B0604030504040204" pitchFamily="34" charset="0"/>
              <a:ea typeface="Verdana" panose="020B0604030504040204" pitchFamily="34" charset="0"/>
              <a:cs typeface="Verdana" panose="020B0604030504040204" pitchFamily="34" charset="0"/>
            </a:endParaRPr>
          </a:p>
          <a:p>
            <a:pPr marL="228600" lvl="0" indent="-228600" algn="just">
              <a:buFont typeface="+mj-lt"/>
              <a:buAutoNum type="arabicPeriod"/>
            </a:pPr>
            <a:r>
              <a:rPr lang="en-GB" sz="1100" b="1" dirty="0" smtClean="0">
                <a:latin typeface="Verdana" panose="020B0604030504040204" pitchFamily="34" charset="0"/>
                <a:ea typeface="Verdana" panose="020B0604030504040204" pitchFamily="34" charset="0"/>
                <a:cs typeface="Verdana" panose="020B0604030504040204" pitchFamily="34" charset="0"/>
              </a:rPr>
              <a:t>Capability </a:t>
            </a:r>
            <a:r>
              <a:rPr lang="en-GB" sz="1100" b="1" dirty="0">
                <a:latin typeface="Verdana" panose="020B0604030504040204" pitchFamily="34" charset="0"/>
                <a:ea typeface="Verdana" panose="020B0604030504040204" pitchFamily="34" charset="0"/>
                <a:cs typeface="Verdana" panose="020B0604030504040204" pitchFamily="34" charset="0"/>
              </a:rPr>
              <a:t>to exchange with information over various systems in a standardised way</a:t>
            </a:r>
            <a:endParaRPr lang="lv-LV" sz="1100" b="1" dirty="0">
              <a:latin typeface="Verdana" panose="020B0604030504040204" pitchFamily="34" charset="0"/>
              <a:ea typeface="Verdana" panose="020B0604030504040204" pitchFamily="34" charset="0"/>
              <a:cs typeface="Verdana" panose="020B0604030504040204" pitchFamily="34" charset="0"/>
            </a:endParaRPr>
          </a:p>
          <a:p>
            <a:pPr marL="228600" lvl="0" indent="-228600" algn="just">
              <a:buFont typeface="+mj-lt"/>
              <a:buAutoNum type="arabicPeriod"/>
            </a:pPr>
            <a:r>
              <a:rPr lang="en-GB" sz="1100" b="1" dirty="0" smtClean="0">
                <a:latin typeface="Verdana" panose="020B0604030504040204" pitchFamily="34" charset="0"/>
                <a:ea typeface="Verdana" panose="020B0604030504040204" pitchFamily="34" charset="0"/>
                <a:cs typeface="Verdana" panose="020B0604030504040204" pitchFamily="34" charset="0"/>
              </a:rPr>
              <a:t>The </a:t>
            </a:r>
            <a:r>
              <a:rPr lang="en-GB" sz="1100" b="1" dirty="0">
                <a:latin typeface="Verdana" panose="020B0604030504040204" pitchFamily="34" charset="0"/>
                <a:ea typeface="Verdana" panose="020B0604030504040204" pitchFamily="34" charset="0"/>
                <a:cs typeface="Verdana" panose="020B0604030504040204" pitchFamily="34" charset="0"/>
              </a:rPr>
              <a:t>infrastructure support necessary for functioning of the E-services as well as access to various common use components for the development of e-services, for </a:t>
            </a:r>
            <a:r>
              <a:rPr lang="en-GB" sz="1100" b="1" dirty="0" smtClean="0">
                <a:latin typeface="Verdana" panose="020B0604030504040204" pitchFamily="34" charset="0"/>
                <a:ea typeface="Verdana" panose="020B0604030504040204" pitchFamily="34" charset="0"/>
                <a:cs typeface="Verdana" panose="020B0604030504040204" pitchFamily="34" charset="0"/>
              </a:rPr>
              <a:t>example</a:t>
            </a:r>
            <a:r>
              <a:rPr lang="lv-LV" sz="1100" b="1" dirty="0" smtClean="0">
                <a:latin typeface="Verdana" panose="020B0604030504040204" pitchFamily="34" charset="0"/>
                <a:ea typeface="Verdana" panose="020B0604030504040204" pitchFamily="34" charset="0"/>
                <a:cs typeface="Verdana" panose="020B0604030504040204" pitchFamily="34" charset="0"/>
              </a:rPr>
              <a:t>:</a:t>
            </a:r>
            <a:endParaRPr lang="lv-LV" sz="1100" b="1" dirty="0">
              <a:latin typeface="Verdana" panose="020B0604030504040204" pitchFamily="34" charset="0"/>
              <a:ea typeface="Verdana" panose="020B0604030504040204" pitchFamily="34" charset="0"/>
              <a:cs typeface="Verdana" panose="020B0604030504040204" pitchFamily="34" charset="0"/>
            </a:endParaRPr>
          </a:p>
        </p:txBody>
      </p:sp>
      <p:pic>
        <p:nvPicPr>
          <p:cNvPr id="54" name="Picture 5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529000" y="590550"/>
            <a:ext cx="900000" cy="750000"/>
          </a:xfrm>
          <a:prstGeom prst="rect">
            <a:avLst/>
          </a:prstGeom>
        </p:spPr>
      </p:pic>
    </p:spTree>
    <p:extLst>
      <p:ext uri="{BB962C8B-B14F-4D97-AF65-F5344CB8AC3E}">
        <p14:creationId xmlns:p14="http://schemas.microsoft.com/office/powerpoint/2010/main" val="2073974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B66B3D4-3C80-4773-AD8A-D43C7F12A1EA}" type="slidenum">
              <a:rPr lang="en-US" altLang="en-US" smtClean="0"/>
              <a:pPr/>
              <a:t>40</a:t>
            </a:fld>
            <a:endParaRPr lang="en-GB" altLang="en-US" dirty="0"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1657350"/>
            <a:ext cx="1296000" cy="1080000"/>
          </a:xfrm>
          <a:prstGeom prst="rect">
            <a:avLst/>
          </a:prstGeom>
        </p:spPr>
      </p:pic>
      <p:sp>
        <p:nvSpPr>
          <p:cNvPr id="5" name="Title 1"/>
          <p:cNvSpPr txBox="1">
            <a:spLocks/>
          </p:cNvSpPr>
          <p:nvPr/>
        </p:nvSpPr>
        <p:spPr>
          <a:xfrm>
            <a:off x="2590800" y="2743203"/>
            <a:ext cx="6096000" cy="1038221"/>
          </a:xfrm>
          <a:prstGeom prst="rect">
            <a:avLst/>
          </a:prstGeom>
        </p:spPr>
        <p:txBody>
          <a:bodyPr vert="horz" lIns="91440" tIns="45720" rIns="91440" bIns="45720" rtlCol="0" anchor="t">
            <a:normAutofit/>
          </a:bodyPr>
          <a:lstStyle>
            <a:lvl1pPr algn="l" defTabSz="914400" rtl="0" eaLnBrk="1" latinLnBrk="0" hangingPunct="1">
              <a:spcBef>
                <a:spcPct val="0"/>
              </a:spcBef>
              <a:buNone/>
              <a:defRPr sz="1800" b="1" kern="120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lv-LV" altLang="en-US" sz="2400" dirty="0"/>
              <a:t>Payment module</a:t>
            </a:r>
            <a:endParaRPr lang="en-GB" sz="2400" dirty="0"/>
          </a:p>
        </p:txBody>
      </p:sp>
    </p:spTree>
    <p:extLst>
      <p:ext uri="{BB962C8B-B14F-4D97-AF65-F5344CB8AC3E}">
        <p14:creationId xmlns:p14="http://schemas.microsoft.com/office/powerpoint/2010/main" val="1223837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41</a:t>
            </a:fld>
            <a:endParaRPr lang="en-GB" altLang="en-US" dirty="0" smtClean="0"/>
          </a:p>
        </p:txBody>
      </p:sp>
      <p:sp>
        <p:nvSpPr>
          <p:cNvPr id="9" name="Rectangle 8"/>
          <p:cNvSpPr/>
          <p:nvPr/>
        </p:nvSpPr>
        <p:spPr>
          <a:xfrm>
            <a:off x="3989402" y="1428750"/>
            <a:ext cx="2879698" cy="461665"/>
          </a:xfrm>
          <a:prstGeom prst="rect">
            <a:avLst/>
          </a:prstGeom>
        </p:spPr>
        <p:txBody>
          <a:bodyPr wrap="none">
            <a:spAutoFit/>
          </a:bodyPr>
          <a:lstStyle/>
          <a:p>
            <a:pPr algn="ctr"/>
            <a:r>
              <a:rPr lang="lv-LV" sz="1200" b="1" dirty="0">
                <a:latin typeface="Verdana" panose="020B0604030504040204" pitchFamily="34" charset="0"/>
              </a:rPr>
              <a:t>Payment </a:t>
            </a:r>
            <a:r>
              <a:rPr lang="lv-LV" sz="1200" b="1" dirty="0" smtClean="0">
                <a:latin typeface="Verdana" panose="020B0604030504040204" pitchFamily="34" charset="0"/>
              </a:rPr>
              <a:t>module</a:t>
            </a:r>
          </a:p>
          <a:p>
            <a:pPr algn="ctr"/>
            <a:r>
              <a:rPr lang="lv-LV" sz="1200" dirty="0">
                <a:latin typeface="Verdana" panose="020B0604030504040204" pitchFamily="34" charset="0"/>
              </a:rPr>
              <a:t>s</a:t>
            </a:r>
            <a:r>
              <a:rPr lang="lv-LV" sz="1200" dirty="0" smtClean="0">
                <a:latin typeface="Verdana" panose="020B0604030504040204" pitchFamily="34" charset="0"/>
              </a:rPr>
              <a:t>upports service payment process </a:t>
            </a:r>
            <a:endParaRPr lang="en-GB" sz="12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p:cNvSpPr/>
          <p:nvPr/>
        </p:nvSpPr>
        <p:spPr>
          <a:xfrm>
            <a:off x="4512973" y="2038950"/>
            <a:ext cx="1832553" cy="276999"/>
          </a:xfrm>
          <a:prstGeom prst="rect">
            <a:avLst/>
          </a:prstGeom>
        </p:spPr>
        <p:txBody>
          <a:bodyPr wrap="none">
            <a:spAutoFit/>
          </a:bodyPr>
          <a:lstStyle/>
          <a:p>
            <a:pPr algn="ctr">
              <a:spcAft>
                <a:spcPts val="600"/>
              </a:spcAft>
            </a:pPr>
            <a:r>
              <a:rPr lang="lv-LV" sz="1200" b="1" dirty="0" smtClean="0">
                <a:latin typeface="Verdana" panose="020B0604030504040204" pitchFamily="34" charset="0"/>
              </a:rPr>
              <a:t>Payment possibilities</a:t>
            </a:r>
            <a:endParaRPr lang="en-GB" sz="1200" b="1" dirty="0">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p:cNvSpPr/>
          <p:nvPr/>
        </p:nvSpPr>
        <p:spPr>
          <a:xfrm>
            <a:off x="4342253" y="3562950"/>
            <a:ext cx="2173993" cy="276999"/>
          </a:xfrm>
          <a:prstGeom prst="rect">
            <a:avLst/>
          </a:prstGeom>
        </p:spPr>
        <p:txBody>
          <a:bodyPr wrap="none">
            <a:spAutoFit/>
          </a:bodyPr>
          <a:lstStyle/>
          <a:p>
            <a:pPr algn="ctr">
              <a:spcAft>
                <a:spcPts val="600"/>
              </a:spcAft>
            </a:pPr>
            <a:r>
              <a:rPr lang="lv-LV" sz="1200" b="1" dirty="0" smtClean="0">
                <a:latin typeface="Verdana" panose="020B0604030504040204" pitchFamily="34" charset="0"/>
              </a:rPr>
              <a:t>Usage possibilities</a:t>
            </a:r>
            <a:endParaRPr lang="en-GB" sz="1200" b="1" dirty="0">
              <a:latin typeface="Verdana" panose="020B0604030504040204" pitchFamily="34" charset="0"/>
              <a:ea typeface="Verdana" panose="020B0604030504040204" pitchFamily="34" charset="0"/>
              <a:cs typeface="Verdana" panose="020B0604030504040204" pitchFamily="34" charset="0"/>
            </a:endParaRPr>
          </a:p>
        </p:txBody>
      </p:sp>
      <p:grpSp>
        <p:nvGrpSpPr>
          <p:cNvPr id="12" name="Group 11"/>
          <p:cNvGrpSpPr/>
          <p:nvPr/>
        </p:nvGrpSpPr>
        <p:grpSpPr>
          <a:xfrm>
            <a:off x="3650850" y="2356767"/>
            <a:ext cx="3556800" cy="990600"/>
            <a:chOff x="3657600" y="2038350"/>
            <a:chExt cx="3556800" cy="990600"/>
          </a:xfrm>
        </p:grpSpPr>
        <p:grpSp>
          <p:nvGrpSpPr>
            <p:cNvPr id="28" name="Group 27"/>
            <p:cNvGrpSpPr/>
            <p:nvPr/>
          </p:nvGrpSpPr>
          <p:grpSpPr>
            <a:xfrm>
              <a:off x="3657600" y="2038350"/>
              <a:ext cx="1728000" cy="990600"/>
              <a:chOff x="3657600" y="2038350"/>
              <a:chExt cx="1728000" cy="990600"/>
            </a:xfrm>
          </p:grpSpPr>
          <p:sp>
            <p:nvSpPr>
              <p:cNvPr id="37" name="Rounded Rectangle 36"/>
              <p:cNvSpPr/>
              <p:nvPr/>
            </p:nvSpPr>
            <p:spPr>
              <a:xfrm>
                <a:off x="3657600" y="2038350"/>
                <a:ext cx="1728000" cy="990600"/>
              </a:xfrm>
              <a:prstGeom prst="roundRect">
                <a:avLst>
                  <a:gd name="adj" fmla="val 8673"/>
                </a:avLst>
              </a:prstGeom>
              <a:noFill/>
              <a:ln w="19050">
                <a:solidFill>
                  <a:srgbClr val="3E5E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600"/>
                  </a:spcAft>
                </a:pPr>
                <a:endParaRPr lang="lv-LV" sz="1300" b="1" dirty="0">
                  <a:solidFill>
                    <a:srgbClr val="3E5E9F"/>
                  </a:solidFill>
                  <a:latin typeface="Verdana" panose="020B0604030504040204" pitchFamily="34" charset="0"/>
                  <a:ea typeface="Verdana" panose="020B0604030504040204" pitchFamily="34" charset="0"/>
                  <a:cs typeface="Verdana" panose="020B0604030504040204" pitchFamily="34" charset="0"/>
                </a:endParaRPr>
              </a:p>
            </p:txBody>
          </p:sp>
          <p:sp>
            <p:nvSpPr>
              <p:cNvPr id="38" name="TextBox 37"/>
              <p:cNvSpPr txBox="1"/>
              <p:nvPr/>
            </p:nvSpPr>
            <p:spPr>
              <a:xfrm>
                <a:off x="3838560" y="2691140"/>
                <a:ext cx="1366080" cy="276999"/>
              </a:xfrm>
              <a:prstGeom prst="rect">
                <a:avLst/>
              </a:prstGeom>
              <a:noFill/>
            </p:spPr>
            <p:txBody>
              <a:bodyPr wrap="none" rtlCol="0">
                <a:spAutoFit/>
              </a:bodyPr>
              <a:lstStyle/>
              <a:p>
                <a:pPr algn="ctr"/>
                <a:r>
                  <a:rPr lang="lv-LV" sz="1200" dirty="0" smtClean="0">
                    <a:latin typeface="Verdana" panose="020B0604030504040204" pitchFamily="34" charset="0"/>
                  </a:rPr>
                  <a:t>Internet banking</a:t>
                </a:r>
                <a:endParaRPr lang="en-GB" sz="1050" dirty="0">
                  <a:latin typeface="Verdana" panose="020B0604030504040204" pitchFamily="34" charset="0"/>
                  <a:ea typeface="Verdana" panose="020B0604030504040204" pitchFamily="34" charset="0"/>
                  <a:cs typeface="Verdana" panose="020B0604030504040204" pitchFamily="34" charset="0"/>
                </a:endParaRPr>
              </a:p>
            </p:txBody>
          </p:sp>
          <p:grpSp>
            <p:nvGrpSpPr>
              <p:cNvPr id="39" name="Group 38"/>
              <p:cNvGrpSpPr/>
              <p:nvPr/>
            </p:nvGrpSpPr>
            <p:grpSpPr>
              <a:xfrm>
                <a:off x="3748954" y="2190750"/>
                <a:ext cx="1545292" cy="466633"/>
                <a:chOff x="938213" y="2419350"/>
                <a:chExt cx="2209785" cy="667290"/>
              </a:xfrm>
            </p:grpSpPr>
            <p:pic>
              <p:nvPicPr>
                <p:cNvPr id="40" name="Picture 2" descr="C:\Users\Linda\Downloads\Internetbankas_eID_eparaksts_png\Internetbankas_eID_eparaksts_png\Citadele.png"/>
                <p:cNvPicPr>
                  <a:picLocks noChangeAspect="1" noChangeArrowheads="1"/>
                </p:cNvPicPr>
                <p:nvPr/>
              </p:nvPicPr>
              <p:blipFill>
                <a:blip r:embed="rId3" cstate="print"/>
                <a:srcRect/>
                <a:stretch>
                  <a:fillRect/>
                </a:stretch>
              </p:blipFill>
              <p:spPr bwMode="auto">
                <a:xfrm>
                  <a:off x="2071677" y="2419350"/>
                  <a:ext cx="509587" cy="307976"/>
                </a:xfrm>
                <a:prstGeom prst="rect">
                  <a:avLst/>
                </a:prstGeom>
                <a:noFill/>
              </p:spPr>
            </p:pic>
            <p:pic>
              <p:nvPicPr>
                <p:cNvPr id="41" name="Picture 3" descr="C:\Users\Linda\Downloads\Internetbankas_eID_eparaksts_png\Internetbankas_eID_eparaksts_png\DNB.png"/>
                <p:cNvPicPr>
                  <a:picLocks noChangeAspect="1" noChangeArrowheads="1"/>
                </p:cNvPicPr>
                <p:nvPr/>
              </p:nvPicPr>
              <p:blipFill>
                <a:blip r:embed="rId4" cstate="print"/>
                <a:srcRect/>
                <a:stretch>
                  <a:fillRect/>
                </a:stretch>
              </p:blipFill>
              <p:spPr bwMode="auto">
                <a:xfrm>
                  <a:off x="1788312" y="2778664"/>
                  <a:ext cx="509587" cy="307976"/>
                </a:xfrm>
                <a:prstGeom prst="rect">
                  <a:avLst/>
                </a:prstGeom>
                <a:noFill/>
              </p:spPr>
            </p:pic>
            <p:pic>
              <p:nvPicPr>
                <p:cNvPr id="42" name="Picture 6" descr="C:\Users\Linda\Downloads\Internetbankas_eID_eparaksts_png\Internetbankas_eID_eparaksts_png\MTB.png"/>
                <p:cNvPicPr>
                  <a:picLocks noChangeAspect="1" noChangeArrowheads="1"/>
                </p:cNvPicPr>
                <p:nvPr/>
              </p:nvPicPr>
              <p:blipFill>
                <a:blip r:embed="rId5" cstate="print"/>
                <a:srcRect/>
                <a:stretch>
                  <a:fillRect/>
                </a:stretch>
              </p:blipFill>
              <p:spPr bwMode="auto">
                <a:xfrm>
                  <a:off x="2355044" y="2778664"/>
                  <a:ext cx="509587" cy="307976"/>
                </a:xfrm>
                <a:prstGeom prst="rect">
                  <a:avLst/>
                </a:prstGeom>
                <a:noFill/>
              </p:spPr>
            </p:pic>
            <p:pic>
              <p:nvPicPr>
                <p:cNvPr id="43" name="Picture 7" descr="C:\Users\Linda\Downloads\Internetbankas_eID_eparaksts_png\Internetbankas_eID_eparaksts_png\Nordea.png"/>
                <p:cNvPicPr>
                  <a:picLocks noChangeAspect="1" noChangeArrowheads="1"/>
                </p:cNvPicPr>
                <p:nvPr/>
              </p:nvPicPr>
              <p:blipFill>
                <a:blip r:embed="rId6" cstate="print"/>
                <a:srcRect/>
                <a:stretch>
                  <a:fillRect/>
                </a:stretch>
              </p:blipFill>
              <p:spPr bwMode="auto">
                <a:xfrm>
                  <a:off x="1221580" y="2778664"/>
                  <a:ext cx="509587" cy="307976"/>
                </a:xfrm>
                <a:prstGeom prst="rect">
                  <a:avLst/>
                </a:prstGeom>
                <a:noFill/>
              </p:spPr>
            </p:pic>
            <p:pic>
              <p:nvPicPr>
                <p:cNvPr id="44" name="Picture 8" descr="C:\Users\Linda\Downloads\Internetbankas_eID_eparaksts_png\Internetbankas_eID_eparaksts_png\Norvik_banka.png"/>
                <p:cNvPicPr>
                  <a:picLocks noChangeAspect="1" noChangeArrowheads="1"/>
                </p:cNvPicPr>
                <p:nvPr/>
              </p:nvPicPr>
              <p:blipFill>
                <a:blip r:embed="rId7" cstate="print"/>
                <a:srcRect/>
                <a:stretch>
                  <a:fillRect/>
                </a:stretch>
              </p:blipFill>
              <p:spPr bwMode="auto">
                <a:xfrm>
                  <a:off x="2638411" y="2419350"/>
                  <a:ext cx="509587" cy="307976"/>
                </a:xfrm>
                <a:prstGeom prst="rect">
                  <a:avLst/>
                </a:prstGeom>
                <a:noFill/>
              </p:spPr>
            </p:pic>
            <p:pic>
              <p:nvPicPr>
                <p:cNvPr id="45" name="Picture 9" descr="C:\Users\Linda\Downloads\Internetbankas_eID_eparaksts_png\Internetbankas_eID_eparaksts_png\SEB.png"/>
                <p:cNvPicPr>
                  <a:picLocks noChangeAspect="1" noChangeArrowheads="1"/>
                </p:cNvPicPr>
                <p:nvPr/>
              </p:nvPicPr>
              <p:blipFill>
                <a:blip r:embed="rId8" cstate="print"/>
                <a:srcRect/>
                <a:stretch>
                  <a:fillRect/>
                </a:stretch>
              </p:blipFill>
              <p:spPr bwMode="auto">
                <a:xfrm>
                  <a:off x="1504945" y="2419350"/>
                  <a:ext cx="509587" cy="307976"/>
                </a:xfrm>
                <a:prstGeom prst="rect">
                  <a:avLst/>
                </a:prstGeom>
                <a:noFill/>
              </p:spPr>
            </p:pic>
            <p:pic>
              <p:nvPicPr>
                <p:cNvPr id="46" name="Picture 10" descr="C:\Users\Linda\Downloads\Internetbankas_eID_eparaksts_png\Internetbankas_eID_eparaksts_png\Swedbank.png"/>
                <p:cNvPicPr>
                  <a:picLocks noChangeAspect="1" noChangeArrowheads="1"/>
                </p:cNvPicPr>
                <p:nvPr/>
              </p:nvPicPr>
              <p:blipFill>
                <a:blip r:embed="rId9" cstate="print"/>
                <a:srcRect/>
                <a:stretch>
                  <a:fillRect/>
                </a:stretch>
              </p:blipFill>
              <p:spPr bwMode="auto">
                <a:xfrm>
                  <a:off x="938213" y="2419350"/>
                  <a:ext cx="509587" cy="307975"/>
                </a:xfrm>
                <a:prstGeom prst="rect">
                  <a:avLst/>
                </a:prstGeom>
                <a:noFill/>
              </p:spPr>
            </p:pic>
          </p:grpSp>
        </p:grpSp>
        <p:grpSp>
          <p:nvGrpSpPr>
            <p:cNvPr id="29" name="Group 28"/>
            <p:cNvGrpSpPr/>
            <p:nvPr/>
          </p:nvGrpSpPr>
          <p:grpSpPr>
            <a:xfrm>
              <a:off x="5486400" y="2038350"/>
              <a:ext cx="1728000" cy="990600"/>
              <a:chOff x="5486400" y="2038350"/>
              <a:chExt cx="1728000" cy="990600"/>
            </a:xfrm>
          </p:grpSpPr>
          <p:sp>
            <p:nvSpPr>
              <p:cNvPr id="30" name="TextBox 29"/>
              <p:cNvSpPr txBox="1"/>
              <p:nvPr/>
            </p:nvSpPr>
            <p:spPr>
              <a:xfrm>
                <a:off x="5642514" y="2691140"/>
                <a:ext cx="1415772" cy="276999"/>
              </a:xfrm>
              <a:prstGeom prst="rect">
                <a:avLst/>
              </a:prstGeom>
              <a:noFill/>
            </p:spPr>
            <p:txBody>
              <a:bodyPr wrap="none" rtlCol="0">
                <a:spAutoFit/>
              </a:bodyPr>
              <a:lstStyle/>
              <a:p>
                <a:pPr algn="ctr"/>
                <a:r>
                  <a:rPr lang="lv-LV" sz="1200" dirty="0" err="1" smtClean="0">
                    <a:latin typeface="Verdana" panose="020B0604030504040204" pitchFamily="34" charset="0"/>
                  </a:rPr>
                  <a:t>Payment</a:t>
                </a:r>
                <a:r>
                  <a:rPr lang="lv-LV" sz="1200" dirty="0" smtClean="0">
                    <a:latin typeface="Verdana" panose="020B0604030504040204" pitchFamily="34" charset="0"/>
                  </a:rPr>
                  <a:t> </a:t>
                </a:r>
                <a:r>
                  <a:rPr lang="lv-LV" sz="1200" dirty="0" err="1" smtClean="0">
                    <a:latin typeface="Verdana" panose="020B0604030504040204" pitchFamily="34" charset="0"/>
                  </a:rPr>
                  <a:t>cards</a:t>
                </a:r>
                <a:r>
                  <a:rPr lang="lv-LV" sz="1200" dirty="0" smtClean="0">
                    <a:latin typeface="Verdana" panose="020B0604030504040204" pitchFamily="34" charset="0"/>
                  </a:rPr>
                  <a:t>*</a:t>
                </a:r>
                <a:endParaRPr lang="en-GB" sz="1050" dirty="0">
                  <a:latin typeface="Verdana" panose="020B0604030504040204" pitchFamily="34" charset="0"/>
                  <a:ea typeface="Verdana" panose="020B0604030504040204" pitchFamily="34" charset="0"/>
                  <a:cs typeface="Verdana" panose="020B0604030504040204" pitchFamily="34" charset="0"/>
                </a:endParaRPr>
              </a:p>
            </p:txBody>
          </p:sp>
          <p:grpSp>
            <p:nvGrpSpPr>
              <p:cNvPr id="31" name="Group 30"/>
              <p:cNvGrpSpPr/>
              <p:nvPr/>
            </p:nvGrpSpPr>
            <p:grpSpPr>
              <a:xfrm>
                <a:off x="5594087" y="2314289"/>
                <a:ext cx="1512626" cy="219555"/>
                <a:chOff x="5603158" y="2583362"/>
                <a:chExt cx="1512626" cy="219555"/>
              </a:xfrm>
            </p:grpSpPr>
            <p:pic>
              <p:nvPicPr>
                <p:cNvPr id="33" name="Picture 3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03158" y="2583362"/>
                  <a:ext cx="360000" cy="219555"/>
                </a:xfrm>
                <a:prstGeom prst="rect">
                  <a:avLst/>
                </a:prstGeom>
              </p:spPr>
            </p:pic>
            <p:pic>
              <p:nvPicPr>
                <p:cNvPr id="34" name="Picture 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87367" y="2583362"/>
                  <a:ext cx="360000" cy="219555"/>
                </a:xfrm>
                <a:prstGeom prst="rect">
                  <a:avLst/>
                </a:prstGeom>
              </p:spPr>
            </p:pic>
            <p:pic>
              <p:nvPicPr>
                <p:cNvPr id="35" name="Picture 3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371576" y="2583362"/>
                  <a:ext cx="360000" cy="219555"/>
                </a:xfrm>
                <a:prstGeom prst="rect">
                  <a:avLst/>
                </a:prstGeom>
              </p:spPr>
            </p:pic>
            <p:pic>
              <p:nvPicPr>
                <p:cNvPr id="36" name="Picture 3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755784" y="2583362"/>
                  <a:ext cx="360000" cy="219555"/>
                </a:xfrm>
                <a:prstGeom prst="rect">
                  <a:avLst/>
                </a:prstGeom>
              </p:spPr>
            </p:pic>
          </p:grpSp>
          <p:sp>
            <p:nvSpPr>
              <p:cNvPr id="32" name="Rounded Rectangle 31"/>
              <p:cNvSpPr/>
              <p:nvPr/>
            </p:nvSpPr>
            <p:spPr>
              <a:xfrm>
                <a:off x="5486400" y="2038350"/>
                <a:ext cx="1728000" cy="990600"/>
              </a:xfrm>
              <a:prstGeom prst="roundRect">
                <a:avLst>
                  <a:gd name="adj" fmla="val 8673"/>
                </a:avLst>
              </a:prstGeom>
              <a:noFill/>
              <a:ln w="19050">
                <a:solidFill>
                  <a:srgbClr val="3E5E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600"/>
                  </a:spcAft>
                </a:pPr>
                <a:endParaRPr lang="lv-LV" sz="1300" b="1" dirty="0">
                  <a:solidFill>
                    <a:srgbClr val="3E5E9F"/>
                  </a:solidFill>
                  <a:latin typeface="Verdana" panose="020B0604030504040204" pitchFamily="34" charset="0"/>
                  <a:ea typeface="Verdana" panose="020B0604030504040204" pitchFamily="34" charset="0"/>
                  <a:cs typeface="Verdana" panose="020B0604030504040204" pitchFamily="34" charset="0"/>
                </a:endParaRPr>
              </a:p>
            </p:txBody>
          </p:sp>
        </p:grpSp>
      </p:grpSp>
      <p:grpSp>
        <p:nvGrpSpPr>
          <p:cNvPr id="13" name="Group 12"/>
          <p:cNvGrpSpPr/>
          <p:nvPr/>
        </p:nvGrpSpPr>
        <p:grpSpPr>
          <a:xfrm>
            <a:off x="2590800" y="3867750"/>
            <a:ext cx="5676900" cy="990000"/>
            <a:chOff x="2362200" y="3638550"/>
            <a:chExt cx="5676900" cy="990000"/>
          </a:xfrm>
        </p:grpSpPr>
        <p:grpSp>
          <p:nvGrpSpPr>
            <p:cNvPr id="16" name="Group 15"/>
            <p:cNvGrpSpPr/>
            <p:nvPr/>
          </p:nvGrpSpPr>
          <p:grpSpPr>
            <a:xfrm>
              <a:off x="2362200" y="3638550"/>
              <a:ext cx="1828800" cy="990000"/>
              <a:chOff x="2590800" y="3409350"/>
              <a:chExt cx="1828800" cy="990000"/>
            </a:xfrm>
          </p:grpSpPr>
          <p:sp>
            <p:nvSpPr>
              <p:cNvPr id="25" name="Rounded Rectangle 24"/>
              <p:cNvSpPr/>
              <p:nvPr/>
            </p:nvSpPr>
            <p:spPr>
              <a:xfrm>
                <a:off x="2590800" y="3409350"/>
                <a:ext cx="1828800" cy="990000"/>
              </a:xfrm>
              <a:prstGeom prst="roundRect">
                <a:avLst>
                  <a:gd name="adj" fmla="val 8673"/>
                </a:avLst>
              </a:prstGeom>
              <a:noFill/>
              <a:ln w="19050">
                <a:solidFill>
                  <a:srgbClr val="3E5E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600"/>
                  </a:spcAft>
                </a:pPr>
                <a:endParaRPr lang="lv-LV" sz="1300" b="1" dirty="0">
                  <a:solidFill>
                    <a:srgbClr val="3E5E9F"/>
                  </a:solidFill>
                  <a:latin typeface="Verdana" panose="020B0604030504040204" pitchFamily="34" charset="0"/>
                  <a:ea typeface="Verdana" panose="020B0604030504040204" pitchFamily="34" charset="0"/>
                  <a:cs typeface="Verdana" panose="020B0604030504040204" pitchFamily="34" charset="0"/>
                </a:endParaRPr>
              </a:p>
            </p:txBody>
          </p:sp>
          <p:pic>
            <p:nvPicPr>
              <p:cNvPr id="26" name="Picture 11" descr="G:\VRAA_09102015\Vizuālie materiali\Prezentacijas\Ikonas\Latvija_logo_darks.png"/>
              <p:cNvPicPr>
                <a:picLocks noChangeAspect="1" noChangeArrowheads="1"/>
              </p:cNvPicPr>
              <p:nvPr/>
            </p:nvPicPr>
            <p:blipFill>
              <a:blip r:embed="rId14" cstate="print"/>
              <a:srcRect/>
              <a:stretch>
                <a:fillRect/>
              </a:stretch>
            </p:blipFill>
            <p:spPr bwMode="auto">
              <a:xfrm>
                <a:off x="2965201" y="3597398"/>
                <a:ext cx="1080000" cy="432705"/>
              </a:xfrm>
              <a:prstGeom prst="rect">
                <a:avLst/>
              </a:prstGeom>
              <a:noFill/>
            </p:spPr>
          </p:pic>
          <p:sp>
            <p:nvSpPr>
              <p:cNvPr id="27" name="TextBox 26"/>
              <p:cNvSpPr txBox="1"/>
              <p:nvPr/>
            </p:nvSpPr>
            <p:spPr>
              <a:xfrm>
                <a:off x="2855824" y="4062140"/>
                <a:ext cx="1298753" cy="276999"/>
              </a:xfrm>
              <a:prstGeom prst="rect">
                <a:avLst/>
              </a:prstGeom>
              <a:noFill/>
            </p:spPr>
            <p:txBody>
              <a:bodyPr wrap="none" rtlCol="0">
                <a:spAutoFit/>
              </a:bodyPr>
              <a:lstStyle/>
              <a:p>
                <a:pPr algn="ctr"/>
                <a:r>
                  <a:rPr lang="lv-LV" sz="1200" dirty="0" smtClean="0">
                    <a:latin typeface="Verdana" panose="020B0604030504040204" pitchFamily="34" charset="0"/>
                  </a:rPr>
                  <a:t>E-services</a:t>
                </a:r>
                <a:endParaRPr lang="en-GB" sz="105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17" name="Group 16"/>
            <p:cNvGrpSpPr/>
            <p:nvPr/>
          </p:nvGrpSpPr>
          <p:grpSpPr>
            <a:xfrm>
              <a:off x="4270748" y="3638550"/>
              <a:ext cx="1859805" cy="990000"/>
              <a:chOff x="4556498" y="3409350"/>
              <a:chExt cx="1859805" cy="990000"/>
            </a:xfrm>
          </p:grpSpPr>
          <p:pic>
            <p:nvPicPr>
              <p:cNvPr id="22" name="Picture 11" descr="G:\VRAA_09102015\Vizuālie materiali\Prezentacijas\Ikonas\Latvija_logo_darks.png"/>
              <p:cNvPicPr>
                <a:picLocks noChangeAspect="1" noChangeArrowheads="1"/>
              </p:cNvPicPr>
              <p:nvPr/>
            </p:nvPicPr>
            <p:blipFill>
              <a:blip r:embed="rId14" cstate="print"/>
              <a:srcRect/>
              <a:stretch>
                <a:fillRect/>
              </a:stretch>
            </p:blipFill>
            <p:spPr bwMode="auto">
              <a:xfrm>
                <a:off x="4946400" y="3597398"/>
                <a:ext cx="1080000" cy="432705"/>
              </a:xfrm>
              <a:prstGeom prst="rect">
                <a:avLst/>
              </a:prstGeom>
              <a:noFill/>
            </p:spPr>
          </p:pic>
          <p:sp>
            <p:nvSpPr>
              <p:cNvPr id="23" name="TextBox 22"/>
              <p:cNvSpPr txBox="1"/>
              <p:nvPr/>
            </p:nvSpPr>
            <p:spPr>
              <a:xfrm>
                <a:off x="4556498" y="4062140"/>
                <a:ext cx="1859805" cy="276999"/>
              </a:xfrm>
              <a:prstGeom prst="rect">
                <a:avLst/>
              </a:prstGeom>
              <a:noFill/>
            </p:spPr>
            <p:txBody>
              <a:bodyPr wrap="none" rtlCol="0">
                <a:spAutoFit/>
              </a:bodyPr>
              <a:lstStyle/>
              <a:p>
                <a:pPr algn="ctr"/>
                <a:r>
                  <a:rPr lang="lv-LV" sz="1200" dirty="0" smtClean="0">
                    <a:latin typeface="Verdana" panose="020B0604030504040204" pitchFamily="34" charset="0"/>
                  </a:rPr>
                  <a:t>Public services</a:t>
                </a:r>
                <a:endParaRPr lang="en-GB" sz="1050" dirty="0">
                  <a:latin typeface="Verdana" panose="020B0604030504040204" pitchFamily="34" charset="0"/>
                  <a:ea typeface="Verdana" panose="020B0604030504040204" pitchFamily="34" charset="0"/>
                  <a:cs typeface="Verdana" panose="020B0604030504040204" pitchFamily="34" charset="0"/>
                </a:endParaRPr>
              </a:p>
            </p:txBody>
          </p:sp>
          <p:sp>
            <p:nvSpPr>
              <p:cNvPr id="24" name="Rounded Rectangle 23"/>
              <p:cNvSpPr/>
              <p:nvPr/>
            </p:nvSpPr>
            <p:spPr>
              <a:xfrm>
                <a:off x="4572000" y="3409350"/>
                <a:ext cx="1828800" cy="990000"/>
              </a:xfrm>
              <a:prstGeom prst="roundRect">
                <a:avLst>
                  <a:gd name="adj" fmla="val 8673"/>
                </a:avLst>
              </a:prstGeom>
              <a:noFill/>
              <a:ln w="19050">
                <a:solidFill>
                  <a:srgbClr val="3E5E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600"/>
                  </a:spcAft>
                </a:pPr>
                <a:endParaRPr lang="lv-LV" sz="1300" b="1" dirty="0">
                  <a:solidFill>
                    <a:srgbClr val="3E5E9F"/>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8" name="Group 17"/>
            <p:cNvGrpSpPr/>
            <p:nvPr/>
          </p:nvGrpSpPr>
          <p:grpSpPr>
            <a:xfrm>
              <a:off x="6210300" y="3638550"/>
              <a:ext cx="1828800" cy="990000"/>
              <a:chOff x="6553200" y="3409350"/>
              <a:chExt cx="1828800" cy="990000"/>
            </a:xfrm>
          </p:grpSpPr>
          <p:sp>
            <p:nvSpPr>
              <p:cNvPr id="19" name="TextBox 18"/>
              <p:cNvSpPr txBox="1"/>
              <p:nvPr/>
            </p:nvSpPr>
            <p:spPr>
              <a:xfrm>
                <a:off x="6877535" y="4062140"/>
                <a:ext cx="1180131" cy="276999"/>
              </a:xfrm>
              <a:prstGeom prst="rect">
                <a:avLst/>
              </a:prstGeom>
              <a:noFill/>
            </p:spPr>
            <p:txBody>
              <a:bodyPr wrap="none" rtlCol="0">
                <a:spAutoFit/>
              </a:bodyPr>
              <a:lstStyle/>
              <a:p>
                <a:pPr algn="ctr"/>
                <a:r>
                  <a:rPr lang="lv-LV" sz="1200" dirty="0" smtClean="0">
                    <a:latin typeface="Verdana" panose="020B0604030504040204" pitchFamily="34" charset="0"/>
                  </a:rPr>
                  <a:t>External portals</a:t>
                </a:r>
                <a:endParaRPr lang="en-GB" sz="1050" dirty="0">
                  <a:latin typeface="Verdana" panose="020B0604030504040204" pitchFamily="34" charset="0"/>
                  <a:ea typeface="Verdana" panose="020B0604030504040204" pitchFamily="34" charset="0"/>
                  <a:cs typeface="Verdana" panose="020B0604030504040204" pitchFamily="34" charset="0"/>
                </a:endParaRPr>
              </a:p>
            </p:txBody>
          </p:sp>
          <p:pic>
            <p:nvPicPr>
              <p:cNvPr id="20" name="Picture 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165201" y="3561750"/>
                <a:ext cx="604799" cy="504000"/>
              </a:xfrm>
              <a:prstGeom prst="rect">
                <a:avLst/>
              </a:prstGeom>
            </p:spPr>
          </p:pic>
          <p:sp>
            <p:nvSpPr>
              <p:cNvPr id="21" name="Rounded Rectangle 20"/>
              <p:cNvSpPr/>
              <p:nvPr/>
            </p:nvSpPr>
            <p:spPr>
              <a:xfrm>
                <a:off x="6553200" y="3409350"/>
                <a:ext cx="1828800" cy="990000"/>
              </a:xfrm>
              <a:prstGeom prst="roundRect">
                <a:avLst>
                  <a:gd name="adj" fmla="val 8673"/>
                </a:avLst>
              </a:prstGeom>
              <a:noFill/>
              <a:ln w="19050">
                <a:solidFill>
                  <a:srgbClr val="3E5E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600"/>
                  </a:spcAft>
                </a:pPr>
                <a:endParaRPr lang="lv-LV" sz="1300" b="1" dirty="0">
                  <a:solidFill>
                    <a:srgbClr val="3E5E9F"/>
                  </a:solidFill>
                  <a:latin typeface="Verdana" panose="020B0604030504040204" pitchFamily="34" charset="0"/>
                  <a:ea typeface="Verdana" panose="020B0604030504040204" pitchFamily="34" charset="0"/>
                  <a:cs typeface="Verdana" panose="020B0604030504040204" pitchFamily="34" charset="0"/>
                </a:endParaRPr>
              </a:p>
            </p:txBody>
          </p:sp>
        </p:grpSp>
      </p:grpSp>
      <p:cxnSp>
        <p:nvCxnSpPr>
          <p:cNvPr id="14" name="Straight Arrow Connector 13"/>
          <p:cNvCxnSpPr/>
          <p:nvPr/>
        </p:nvCxnSpPr>
        <p:spPr>
          <a:xfrm>
            <a:off x="5429250" y="1903350"/>
            <a:ext cx="0" cy="180000"/>
          </a:xfrm>
          <a:prstGeom prst="straightConnector1">
            <a:avLst/>
          </a:prstGeom>
          <a:ln w="28575">
            <a:solidFill>
              <a:srgbClr val="3E5E9F"/>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429250" y="3423150"/>
            <a:ext cx="0" cy="180000"/>
          </a:xfrm>
          <a:prstGeom prst="straightConnector1">
            <a:avLst/>
          </a:prstGeom>
          <a:ln w="28575">
            <a:solidFill>
              <a:srgbClr val="3E5E9F"/>
            </a:solidFill>
            <a:tailEnd type="triangle"/>
          </a:ln>
        </p:spPr>
        <p:style>
          <a:lnRef idx="1">
            <a:schemeClr val="accent1"/>
          </a:lnRef>
          <a:fillRef idx="0">
            <a:schemeClr val="accent1"/>
          </a:fillRef>
          <a:effectRef idx="0">
            <a:schemeClr val="accent1"/>
          </a:effectRef>
          <a:fontRef idx="minor">
            <a:schemeClr val="tx1"/>
          </a:fontRef>
        </p:style>
      </p:cxnSp>
      <p:sp>
        <p:nvSpPr>
          <p:cNvPr id="48" name="Title 22"/>
          <p:cNvSpPr txBox="1">
            <a:spLocks/>
          </p:cNvSpPr>
          <p:nvPr/>
        </p:nvSpPr>
        <p:spPr>
          <a:xfrm>
            <a:off x="2667000" y="209550"/>
            <a:ext cx="6096000" cy="800099"/>
          </a:xfrm>
          <a:prstGeom prst="rect">
            <a:avLst/>
          </a:prstGeom>
        </p:spPr>
        <p:txBody>
          <a:bodyPr vert="horz" lIns="91440" tIns="45720" rIns="91440" bIns="45720" rtlCol="0" anchor="t">
            <a:noAutofit/>
          </a:bodyPr>
          <a:lstStyle>
            <a:lvl1pPr algn="l" defTabSz="914400" rtl="0" eaLnBrk="1" latinLnBrk="0" hangingPunct="1">
              <a:spcBef>
                <a:spcPct val="0"/>
              </a:spcBef>
              <a:buNone/>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lv-LV" altLang="en-US" sz="2400" dirty="0" smtClean="0"/>
              <a:t>What is a payment module?</a:t>
            </a:r>
            <a:endParaRPr lang="en-GB" sz="2400" dirty="0"/>
          </a:p>
        </p:txBody>
      </p:sp>
      <p:sp>
        <p:nvSpPr>
          <p:cNvPr id="49" name="Rectangle 48"/>
          <p:cNvSpPr/>
          <p:nvPr/>
        </p:nvSpPr>
        <p:spPr>
          <a:xfrm>
            <a:off x="2667000" y="666750"/>
            <a:ext cx="6172200" cy="738664"/>
          </a:xfrm>
          <a:prstGeom prst="rect">
            <a:avLst/>
          </a:prstGeom>
        </p:spPr>
        <p:txBody>
          <a:bodyPr wrap="square">
            <a:spAutoFit/>
          </a:bodyPr>
          <a:lstStyle/>
          <a:p>
            <a:pPr algn="just"/>
            <a:r>
              <a:rPr lang="lv-LV" sz="1400" dirty="0" smtClean="0">
                <a:latin typeface="Verdana" panose="020B0604030504040204" pitchFamily="34" charset="0"/>
              </a:rPr>
              <a:t>Maximally integrated tool for institutions which ensures service payment process and guarantees safe link with bank information systems as well as a convenient payment status.</a:t>
            </a:r>
          </a:p>
        </p:txBody>
      </p:sp>
      <p:pic>
        <p:nvPicPr>
          <p:cNvPr id="50" name="Picture 4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981200" y="742950"/>
            <a:ext cx="712800" cy="594000"/>
          </a:xfrm>
          <a:prstGeom prst="rect">
            <a:avLst/>
          </a:prstGeom>
        </p:spPr>
      </p:pic>
      <p:sp>
        <p:nvSpPr>
          <p:cNvPr id="51" name="TextBox 50"/>
          <p:cNvSpPr txBox="1"/>
          <p:nvPr/>
        </p:nvSpPr>
        <p:spPr>
          <a:xfrm>
            <a:off x="457200" y="4842539"/>
            <a:ext cx="7467600" cy="246221"/>
          </a:xfrm>
          <a:prstGeom prst="rect">
            <a:avLst/>
          </a:prstGeom>
          <a:noFill/>
        </p:spPr>
        <p:txBody>
          <a:bodyPr wrap="square" rtlCol="0">
            <a:spAutoFit/>
          </a:bodyPr>
          <a:lstStyle/>
          <a:p>
            <a:r>
              <a:rPr lang="lv-LV" sz="1000" dirty="0" smtClean="0">
                <a:latin typeface="Verdana" panose="020B0604030504040204" pitchFamily="34" charset="0"/>
                <a:ea typeface="Verdana" panose="020B0604030504040204" pitchFamily="34" charset="0"/>
                <a:cs typeface="Verdana" panose="020B0604030504040204" pitchFamily="34" charset="0"/>
              </a:rPr>
              <a:t>*from 2016</a:t>
            </a:r>
            <a:endParaRPr lang="lv-LV" sz="1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76105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094800" cy="777479"/>
          </a:xfrm>
        </p:spPr>
        <p:txBody>
          <a:bodyPr>
            <a:noAutofit/>
          </a:bodyPr>
          <a:lstStyle/>
          <a:p>
            <a:r>
              <a:rPr lang="lv-LV" altLang="en-US" sz="2400" dirty="0" smtClean="0"/>
              <a:t>Available payment services</a:t>
            </a:r>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42</a:t>
            </a:fld>
            <a:endParaRPr lang="en-US" altLang="en-US" dirty="0" smtClean="0"/>
          </a:p>
        </p:txBody>
      </p:sp>
      <p:sp>
        <p:nvSpPr>
          <p:cNvPr id="24" name="Content Placeholder 6"/>
          <p:cNvSpPr>
            <a:spLocks noGrp="1"/>
          </p:cNvSpPr>
          <p:nvPr>
            <p:ph idx="1"/>
          </p:nvPr>
        </p:nvSpPr>
        <p:spPr>
          <a:xfrm>
            <a:off x="4876800" y="1390653"/>
            <a:ext cx="3600000" cy="342897"/>
          </a:xfrm>
        </p:spPr>
        <p:txBody>
          <a:bodyPr>
            <a:normAutofit/>
          </a:bodyPr>
          <a:lstStyle/>
          <a:p>
            <a:pPr algn="ctr"/>
            <a:r>
              <a:rPr lang="lv-LV" altLang="lv-LV" b="1" dirty="0" smtClean="0">
                <a:solidFill>
                  <a:srgbClr val="3E5E9F"/>
                </a:solidFill>
              </a:rPr>
              <a:t>With payment cards</a:t>
            </a:r>
          </a:p>
        </p:txBody>
      </p:sp>
      <p:sp>
        <p:nvSpPr>
          <p:cNvPr id="25" name="Content Placeholder 6"/>
          <p:cNvSpPr txBox="1">
            <a:spLocks/>
          </p:cNvSpPr>
          <p:nvPr/>
        </p:nvSpPr>
        <p:spPr>
          <a:xfrm>
            <a:off x="914416" y="1390653"/>
            <a:ext cx="3600000" cy="419097"/>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lv-LV" altLang="lv-LV" sz="1500" b="1" i="0" u="none" strike="noStrike" kern="1200" cap="none" spc="0" normalizeH="0" baseline="0" noProof="0" dirty="0" err="1" smtClean="0">
                <a:ln>
                  <a:noFill/>
                </a:ln>
                <a:solidFill>
                  <a:srgbClr val="3E5E9F"/>
                </a:solidFill>
                <a:effectLst/>
                <a:uLnTx/>
                <a:uFillTx/>
                <a:latin typeface="Verdana" panose="020B0604030504040204" pitchFamily="34" charset="0"/>
                <a:ea typeface="Verdana" panose="020B0604030504040204" pitchFamily="34" charset="0"/>
                <a:cs typeface="Verdana" panose="020B0604030504040204" pitchFamily="34" charset="0"/>
              </a:rPr>
              <a:t>Using</a:t>
            </a:r>
            <a:r>
              <a:rPr kumimoji="0" lang="lv-LV" altLang="lv-LV" sz="1500" b="1" i="0" u="none" strike="noStrike" kern="1200" cap="none" spc="0" normalizeH="0" baseline="0" noProof="0" dirty="0" smtClean="0">
                <a:ln>
                  <a:noFill/>
                </a:ln>
                <a:solidFill>
                  <a:srgbClr val="3E5E9F"/>
                </a:solidFill>
                <a:effectLst/>
                <a:uLnTx/>
                <a:uFillTx/>
                <a:latin typeface="Verdana" panose="020B0604030504040204" pitchFamily="34" charset="0"/>
                <a:ea typeface="Verdana" panose="020B0604030504040204" pitchFamily="34" charset="0"/>
                <a:cs typeface="Verdana" panose="020B0604030504040204" pitchFamily="34" charset="0"/>
              </a:rPr>
              <a:t> Internet banking</a:t>
            </a:r>
          </a:p>
        </p:txBody>
      </p:sp>
      <p:sp>
        <p:nvSpPr>
          <p:cNvPr id="26" name="Rectangle 25"/>
          <p:cNvSpPr/>
          <p:nvPr/>
        </p:nvSpPr>
        <p:spPr>
          <a:xfrm>
            <a:off x="4819216" y="1812526"/>
            <a:ext cx="4019984" cy="523220"/>
          </a:xfrm>
          <a:prstGeom prst="rect">
            <a:avLst/>
          </a:prstGeom>
        </p:spPr>
        <p:txBody>
          <a:bodyPr wrap="square" lIns="0" rIns="0">
            <a:spAutoFit/>
          </a:bodyPr>
          <a:lstStyle/>
          <a:p>
            <a:pPr algn="ctr"/>
            <a:r>
              <a:rPr lang="lv-LV" altLang="lv-LV" sz="1400" dirty="0" smtClean="0">
                <a:latin typeface="Verdana" pitchFamily="34" charset="0"/>
                <a:ea typeface="Verdana" pitchFamily="34" charset="0"/>
                <a:cs typeface="Verdana" pitchFamily="34" charset="0"/>
              </a:rPr>
              <a:t>Starting from 2016 it will be possible to make payments with  VISA and MasterCard</a:t>
            </a:r>
          </a:p>
        </p:txBody>
      </p:sp>
      <p:sp>
        <p:nvSpPr>
          <p:cNvPr id="27" name="Rectangle 26"/>
          <p:cNvSpPr/>
          <p:nvPr/>
        </p:nvSpPr>
        <p:spPr>
          <a:xfrm>
            <a:off x="762000" y="1812526"/>
            <a:ext cx="3752416" cy="307777"/>
          </a:xfrm>
          <a:prstGeom prst="rect">
            <a:avLst/>
          </a:prstGeom>
        </p:spPr>
        <p:txBody>
          <a:bodyPr wrap="square">
            <a:spAutoFit/>
          </a:bodyPr>
          <a:lstStyle/>
          <a:p>
            <a:pPr marL="285750" lvl="0" indent="-285750" algn="ctr">
              <a:spcBef>
                <a:spcPct val="20000"/>
              </a:spcBef>
              <a:defRPr/>
            </a:pPr>
            <a:r>
              <a:rPr lang="lv-LV" altLang="lv-LV" sz="1400" dirty="0" smtClean="0">
                <a:latin typeface="Verdana" panose="020B0604030504040204" pitchFamily="34" charset="0"/>
                <a:ea typeface="Verdana" panose="020B0604030504040204" pitchFamily="34" charset="0"/>
                <a:cs typeface="Verdana" panose="020B0604030504040204" pitchFamily="34" charset="0"/>
              </a:rPr>
              <a:t>Payments can be made with 7 banks</a:t>
            </a:r>
          </a:p>
        </p:txBody>
      </p:sp>
      <p:sp>
        <p:nvSpPr>
          <p:cNvPr id="31" name="Rectangle 30"/>
          <p:cNvSpPr/>
          <p:nvPr/>
        </p:nvSpPr>
        <p:spPr>
          <a:xfrm>
            <a:off x="4876800" y="3525619"/>
            <a:ext cx="3886200" cy="646331"/>
          </a:xfrm>
          <a:prstGeom prst="rect">
            <a:avLst/>
          </a:prstGeom>
        </p:spPr>
        <p:txBody>
          <a:bodyPr wrap="square">
            <a:spAutoFit/>
          </a:bodyPr>
          <a:lstStyle/>
          <a:p>
            <a:pPr marL="3175" algn="just"/>
            <a:r>
              <a:rPr lang="en-GB" altLang="lv-LV" sz="1200" dirty="0" smtClean="0">
                <a:latin typeface="Verdana" pitchFamily="34" charset="0"/>
                <a:ea typeface="Verdana" pitchFamily="34" charset="0"/>
                <a:cs typeface="Verdana" pitchFamily="34" charset="0"/>
              </a:rPr>
              <a:t>This solution allows to make payments using the payment cards of any credit institution that have been i</a:t>
            </a:r>
            <a:r>
              <a:rPr lang="lv-LV" altLang="lv-LV" sz="1200" dirty="0" smtClean="0">
                <a:latin typeface="Verdana" pitchFamily="34" charset="0"/>
                <a:ea typeface="Verdana" pitchFamily="34" charset="0"/>
                <a:cs typeface="Verdana" pitchFamily="34" charset="0"/>
              </a:rPr>
              <a:t>n</a:t>
            </a:r>
            <a:r>
              <a:rPr lang="en-GB" altLang="lv-LV" sz="1200" dirty="0" smtClean="0">
                <a:latin typeface="Verdana" pitchFamily="34" charset="0"/>
                <a:ea typeface="Verdana" pitchFamily="34" charset="0"/>
                <a:cs typeface="Verdana" pitchFamily="34" charset="0"/>
              </a:rPr>
              <a:t>cluded in the payment systems.</a:t>
            </a:r>
          </a:p>
        </p:txBody>
      </p:sp>
      <p:grpSp>
        <p:nvGrpSpPr>
          <p:cNvPr id="35" name="Group 34"/>
          <p:cNvGrpSpPr/>
          <p:nvPr/>
        </p:nvGrpSpPr>
        <p:grpSpPr>
          <a:xfrm>
            <a:off x="5646600" y="2514928"/>
            <a:ext cx="2202000" cy="285422"/>
            <a:chOff x="6102742" y="2419350"/>
            <a:chExt cx="2202000" cy="285422"/>
          </a:xfrm>
        </p:grpSpPr>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2742" y="2419350"/>
              <a:ext cx="468000" cy="285422"/>
            </a:xfrm>
            <a:prstGeom prst="rect">
              <a:avLst/>
            </a:prstGeom>
          </p:spPr>
        </p:pic>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0742" y="2419350"/>
              <a:ext cx="468000" cy="285422"/>
            </a:xfrm>
            <a:prstGeom prst="rect">
              <a:avLst/>
            </a:prstGeom>
          </p:spPr>
        </p:pic>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58742" y="2419350"/>
              <a:ext cx="468000" cy="285422"/>
            </a:xfrm>
            <a:prstGeom prst="rect">
              <a:avLst/>
            </a:prstGeom>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36742" y="2419350"/>
              <a:ext cx="468000" cy="285422"/>
            </a:xfrm>
            <a:prstGeom prst="rect">
              <a:avLst/>
            </a:prstGeom>
          </p:spPr>
        </p:pic>
      </p:grpSp>
      <p:grpSp>
        <p:nvGrpSpPr>
          <p:cNvPr id="40" name="Group 39"/>
          <p:cNvGrpSpPr/>
          <p:nvPr/>
        </p:nvGrpSpPr>
        <p:grpSpPr>
          <a:xfrm>
            <a:off x="1600823" y="2269726"/>
            <a:ext cx="2227187" cy="683024"/>
            <a:chOff x="1025030" y="2769814"/>
            <a:chExt cx="2227187" cy="683024"/>
          </a:xfrm>
        </p:grpSpPr>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70476" y="2769814"/>
              <a:ext cx="509017" cy="307849"/>
            </a:xfrm>
            <a:prstGeom prst="rect">
              <a:avLst/>
            </a:prstGeom>
          </p:spPr>
        </p:pic>
        <p:pic>
          <p:nvPicPr>
            <p:cNvPr id="42" name="Picture 4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84115" y="3144989"/>
              <a:ext cx="509017" cy="307849"/>
            </a:xfrm>
            <a:prstGeom prst="rect">
              <a:avLst/>
            </a:prstGeom>
          </p:spPr>
        </p:pic>
        <p:pic>
          <p:nvPicPr>
            <p:cNvPr id="43" name="Picture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56838" y="3144989"/>
              <a:ext cx="509017" cy="307849"/>
            </a:xfrm>
            <a:prstGeom prst="rect">
              <a:avLst/>
            </a:prstGeom>
          </p:spPr>
        </p:pic>
        <p:pic>
          <p:nvPicPr>
            <p:cNvPr id="44" name="Picture 4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11392" y="3144989"/>
              <a:ext cx="509017" cy="307849"/>
            </a:xfrm>
            <a:prstGeom prst="rect">
              <a:avLst/>
            </a:prstGeom>
          </p:spPr>
        </p:pic>
        <p:pic>
          <p:nvPicPr>
            <p:cNvPr id="45" name="Picture 4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43200" y="2769814"/>
              <a:ext cx="509017" cy="307849"/>
            </a:xfrm>
            <a:prstGeom prst="rect">
              <a:avLst/>
            </a:prstGeom>
          </p:spPr>
        </p:pic>
        <p:pic>
          <p:nvPicPr>
            <p:cNvPr id="46" name="Picture 4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97753" y="2769814"/>
              <a:ext cx="509017" cy="307849"/>
            </a:xfrm>
            <a:prstGeom prst="rect">
              <a:avLst/>
            </a:prstGeom>
          </p:spPr>
        </p:pic>
        <p:pic>
          <p:nvPicPr>
            <p:cNvPr id="47" name="Picture 4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25030" y="2769814"/>
              <a:ext cx="509017" cy="307849"/>
            </a:xfrm>
            <a:prstGeom prst="rect">
              <a:avLst/>
            </a:prstGeom>
          </p:spPr>
        </p:pic>
      </p:grpSp>
      <p:sp>
        <p:nvSpPr>
          <p:cNvPr id="49" name="Rectangle 48"/>
          <p:cNvSpPr/>
          <p:nvPr/>
        </p:nvSpPr>
        <p:spPr>
          <a:xfrm>
            <a:off x="1571319" y="3529196"/>
            <a:ext cx="2286203" cy="307777"/>
          </a:xfrm>
          <a:prstGeom prst="rect">
            <a:avLst/>
          </a:prstGeom>
        </p:spPr>
        <p:txBody>
          <a:bodyPr wrap="none">
            <a:spAutoFit/>
          </a:bodyPr>
          <a:lstStyle/>
          <a:p>
            <a:pPr marL="285750" lvl="0" indent="-285750" algn="ctr">
              <a:spcBef>
                <a:spcPct val="20000"/>
              </a:spcBef>
              <a:defRPr/>
            </a:pPr>
            <a:r>
              <a:rPr lang="lv-LV" altLang="lv-LV" sz="1400" dirty="0" smtClean="0">
                <a:solidFill>
                  <a:srgbClr val="3E5E9F"/>
                </a:solidFill>
                <a:latin typeface="Verdana" panose="020B0604030504040204" pitchFamily="34" charset="0"/>
                <a:ea typeface="Verdana" panose="020B0604030504040204" pitchFamily="34" charset="0"/>
                <a:cs typeface="Verdana" panose="020B0604030504040204" pitchFamily="34" charset="0"/>
              </a:rPr>
              <a:t>Implemetation planned</a:t>
            </a:r>
            <a:endParaRPr lang="lv-LV" altLang="lv-LV" sz="1400" dirty="0">
              <a:solidFill>
                <a:srgbClr val="3E5E9F"/>
              </a:solidFill>
              <a:latin typeface="Verdana" panose="020B0604030504040204" pitchFamily="34" charset="0"/>
              <a:ea typeface="Verdana" panose="020B0604030504040204" pitchFamily="34" charset="0"/>
              <a:cs typeface="Verdana" panose="020B0604030504040204" pitchFamily="34" charset="0"/>
            </a:endParaRPr>
          </a:p>
        </p:txBody>
      </p:sp>
      <p:pic>
        <p:nvPicPr>
          <p:cNvPr id="51" name="Picture 5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797194" y="3822335"/>
            <a:ext cx="1030816" cy="237880"/>
          </a:xfrm>
          <a:prstGeom prst="rect">
            <a:avLst/>
          </a:prstGeom>
        </p:spPr>
      </p:pic>
      <p:pic>
        <p:nvPicPr>
          <p:cNvPr id="52" name="Picture 5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600824" y="3822335"/>
            <a:ext cx="1030816" cy="237880"/>
          </a:xfrm>
          <a:prstGeom prst="rect">
            <a:avLst/>
          </a:prstGeom>
        </p:spPr>
      </p:pic>
    </p:spTree>
    <p:extLst>
      <p:ext uri="{BB962C8B-B14F-4D97-AF65-F5344CB8AC3E}">
        <p14:creationId xmlns:p14="http://schemas.microsoft.com/office/powerpoint/2010/main" val="1709858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276"/>
          <a:stretch/>
        </p:blipFill>
        <p:spPr bwMode="auto">
          <a:xfrm>
            <a:off x="0" y="1200150"/>
            <a:ext cx="4342200" cy="2223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983" t="14814" b="8182"/>
          <a:stretch/>
        </p:blipFill>
        <p:spPr bwMode="auto">
          <a:xfrm>
            <a:off x="2576689" y="2029403"/>
            <a:ext cx="3211689" cy="1738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5800" y="2998865"/>
            <a:ext cx="4648200" cy="2122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43</a:t>
            </a:fld>
            <a:endParaRPr lang="en-US" altLang="en-US" dirty="0" smtClean="0"/>
          </a:p>
        </p:txBody>
      </p:sp>
      <p:sp>
        <p:nvSpPr>
          <p:cNvPr id="8" name="Title 1"/>
          <p:cNvSpPr txBox="1">
            <a:spLocks/>
          </p:cNvSpPr>
          <p:nvPr/>
        </p:nvSpPr>
        <p:spPr>
          <a:xfrm>
            <a:off x="2590800" y="285750"/>
            <a:ext cx="5943600" cy="777479"/>
          </a:xfrm>
          <a:prstGeom prst="rect">
            <a:avLst/>
          </a:prstGeom>
        </p:spPr>
        <p:txBody>
          <a:bodyPr vert="horz" lIns="91440" tIns="45720" rIns="91440" bIns="45720" rtlCol="0" anchor="t">
            <a:noAutofit/>
          </a:bodyPr>
          <a:lstStyle>
            <a:lvl1pPr algn="l" defTabSz="914400" rtl="0" eaLnBrk="1" latinLnBrk="0" hangingPunct="1">
              <a:spcBef>
                <a:spcPct val="0"/>
              </a:spcBef>
              <a:buNone/>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just"/>
            <a:r>
              <a:rPr lang="lv-LV" altLang="en-US" sz="2400" dirty="0" smtClean="0"/>
              <a:t>Example of the payment module </a:t>
            </a:r>
          </a:p>
        </p:txBody>
      </p:sp>
    </p:spTree>
    <p:extLst>
      <p:ext uri="{BB962C8B-B14F-4D97-AF65-F5344CB8AC3E}">
        <p14:creationId xmlns:p14="http://schemas.microsoft.com/office/powerpoint/2010/main" val="4010258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44</a:t>
            </a:fld>
            <a:endParaRPr lang="en-GB" altLang="en-US" dirty="0" smtClean="0"/>
          </a:p>
        </p:txBody>
      </p:sp>
      <p:sp>
        <p:nvSpPr>
          <p:cNvPr id="2" name="Content Placeholder 1"/>
          <p:cNvSpPr>
            <a:spLocks noGrp="1"/>
          </p:cNvSpPr>
          <p:nvPr>
            <p:ph idx="1"/>
          </p:nvPr>
        </p:nvSpPr>
        <p:spPr>
          <a:xfrm>
            <a:off x="2590800" y="1123950"/>
            <a:ext cx="6094800" cy="3505199"/>
          </a:xfrm>
        </p:spPr>
        <p:txBody>
          <a:bodyPr>
            <a:normAutofit lnSpcReduction="10000"/>
          </a:bodyPr>
          <a:lstStyle/>
          <a:p>
            <a:pPr marL="285750" indent="-285750">
              <a:spcBef>
                <a:spcPts val="0"/>
              </a:spcBef>
              <a:spcAft>
                <a:spcPts val="600"/>
              </a:spcAft>
              <a:buFont typeface="+mj-lt"/>
              <a:buAutoNum type="arabicPeriod"/>
            </a:pPr>
            <a:r>
              <a:rPr lang="lv-LV" sz="1200" dirty="0" smtClean="0"/>
              <a:t>Construction IS of the Ministry of Economics, </a:t>
            </a:r>
            <a:r>
              <a:rPr lang="lv-LV" sz="1200" b="1" dirty="0">
                <a:solidFill>
                  <a:srgbClr val="3E5E9F"/>
                </a:solidFill>
              </a:rPr>
              <a:t>bis.gov.lv</a:t>
            </a:r>
          </a:p>
          <a:p>
            <a:pPr marL="285750" indent="-285750">
              <a:spcBef>
                <a:spcPts val="0"/>
              </a:spcBef>
              <a:spcAft>
                <a:spcPts val="600"/>
              </a:spcAft>
              <a:buFont typeface="+mj-lt"/>
              <a:buAutoNum type="arabicPeriod"/>
            </a:pPr>
            <a:r>
              <a:rPr lang="lv-LV" sz="1200" dirty="0"/>
              <a:t>Latvian National Library Digital Library portal, </a:t>
            </a:r>
            <a:r>
              <a:rPr lang="lv-LV" sz="1200" b="1" dirty="0">
                <a:solidFill>
                  <a:srgbClr val="3E5E9F"/>
                </a:solidFill>
              </a:rPr>
              <a:t>digi.lndb.lv</a:t>
            </a:r>
          </a:p>
          <a:p>
            <a:pPr marL="285750" indent="-285750">
              <a:spcBef>
                <a:spcPts val="0"/>
              </a:spcBef>
              <a:spcAft>
                <a:spcPts val="600"/>
              </a:spcAft>
              <a:buFont typeface="+mj-lt"/>
              <a:buAutoNum type="arabicPeriod"/>
            </a:pPr>
            <a:r>
              <a:rPr lang="lv-LV" sz="1200" dirty="0"/>
              <a:t>E-service system of the Ministry of Agriculture, </a:t>
            </a:r>
            <a:r>
              <a:rPr lang="lv-LV" sz="1200" b="1" dirty="0">
                <a:solidFill>
                  <a:srgbClr val="3E5E9F"/>
                </a:solidFill>
              </a:rPr>
              <a:t>eps.zm.gov.lv</a:t>
            </a:r>
          </a:p>
          <a:p>
            <a:pPr marL="285750" indent="-285750">
              <a:spcBef>
                <a:spcPts val="0"/>
              </a:spcBef>
              <a:spcAft>
                <a:spcPts val="600"/>
              </a:spcAft>
              <a:buFont typeface="+mj-lt"/>
              <a:buAutoNum type="arabicPeriod"/>
            </a:pPr>
            <a:r>
              <a:rPr lang="lv-LV" sz="1200" dirty="0"/>
              <a:t>E-service portal of the Patent Office, </a:t>
            </a:r>
            <a:r>
              <a:rPr lang="lv-LV" sz="1200" b="1" dirty="0">
                <a:solidFill>
                  <a:srgbClr val="3E5E9F"/>
                </a:solidFill>
              </a:rPr>
              <a:t>eservices.lrpv.gov.lv</a:t>
            </a:r>
          </a:p>
          <a:p>
            <a:pPr marL="285750" indent="-285750">
              <a:spcBef>
                <a:spcPts val="0"/>
              </a:spcBef>
              <a:spcAft>
                <a:spcPts val="600"/>
              </a:spcAft>
              <a:buFont typeface="+mj-lt"/>
              <a:buAutoNum type="arabicPeriod"/>
            </a:pPr>
            <a:r>
              <a:rPr lang="lv-LV" sz="1200" dirty="0"/>
              <a:t>Geolatvija.lv portal, </a:t>
            </a:r>
            <a:r>
              <a:rPr lang="lv-LV" sz="1200" b="1" dirty="0">
                <a:solidFill>
                  <a:srgbClr val="3E5E9F"/>
                </a:solidFill>
              </a:rPr>
              <a:t>geolatvija.lv</a:t>
            </a:r>
          </a:p>
          <a:p>
            <a:pPr marL="285750" indent="-285750">
              <a:spcBef>
                <a:spcPts val="0"/>
              </a:spcBef>
              <a:spcAft>
                <a:spcPts val="600"/>
              </a:spcAft>
              <a:buFont typeface="+mj-lt"/>
              <a:buAutoNum type="arabicPeriod"/>
            </a:pPr>
            <a:r>
              <a:rPr lang="lv-LV" sz="1200" dirty="0"/>
              <a:t>Electronic auction portal (Court Administration), </a:t>
            </a:r>
            <a:r>
              <a:rPr lang="lv-LV" sz="1200" b="1" dirty="0">
                <a:solidFill>
                  <a:srgbClr val="3E5E9F"/>
                </a:solidFill>
              </a:rPr>
              <a:t>izsoles.ta.gov.lv</a:t>
            </a:r>
          </a:p>
          <a:p>
            <a:pPr marL="285750" indent="-285750">
              <a:spcBef>
                <a:spcPts val="0"/>
              </a:spcBef>
              <a:spcAft>
                <a:spcPts val="600"/>
              </a:spcAft>
              <a:buFont typeface="+mj-lt"/>
              <a:buAutoNum type="arabicPeriod"/>
            </a:pPr>
            <a:r>
              <a:rPr lang="lv-LV" sz="1200" dirty="0"/>
              <a:t>Portal of the National Archives, </a:t>
            </a:r>
            <a:r>
              <a:rPr lang="lv-LV" sz="1200" b="1" dirty="0" smtClean="0">
                <a:solidFill>
                  <a:srgbClr val="3E5E9F"/>
                </a:solidFill>
              </a:rPr>
              <a:t>arhivi.gov.lv</a:t>
            </a:r>
            <a:endParaRPr lang="en-GB" sz="1200" b="1" dirty="0" smtClean="0">
              <a:solidFill>
                <a:srgbClr val="3E5E9F"/>
              </a:solidFill>
            </a:endParaRPr>
          </a:p>
          <a:p>
            <a:pPr marL="285750" indent="-285750">
              <a:spcBef>
                <a:spcPts val="0"/>
              </a:spcBef>
              <a:spcAft>
                <a:spcPts val="600"/>
              </a:spcAft>
              <a:buFont typeface="+mj-lt"/>
              <a:buAutoNum type="arabicPeriod"/>
            </a:pPr>
            <a:r>
              <a:rPr lang="lv-LV" sz="1200" dirty="0" smtClean="0"/>
              <a:t>SLS portal </a:t>
            </a:r>
            <a:r>
              <a:rPr lang="lv-LV" sz="1200" b="1" dirty="0" smtClean="0">
                <a:solidFill>
                  <a:srgbClr val="3E5E9F"/>
                </a:solidFill>
              </a:rPr>
              <a:t>kadastrs.lv</a:t>
            </a:r>
          </a:p>
          <a:p>
            <a:pPr marL="285750" indent="-285750">
              <a:spcBef>
                <a:spcPts val="0"/>
              </a:spcBef>
              <a:spcAft>
                <a:spcPts val="600"/>
              </a:spcAft>
              <a:buFont typeface="+mj-lt"/>
              <a:buAutoNum type="arabicPeriod"/>
            </a:pPr>
            <a:r>
              <a:rPr lang="lv-LV" sz="1200" dirty="0" smtClean="0"/>
              <a:t>Portal </a:t>
            </a:r>
            <a:r>
              <a:rPr lang="lv-LV" sz="1200" b="1" dirty="0" smtClean="0">
                <a:solidFill>
                  <a:srgbClr val="3E5E9F"/>
                </a:solidFill>
              </a:rPr>
              <a:t>krajobligacijas.lv</a:t>
            </a:r>
            <a:endParaRPr lang="en-GB" sz="1200" b="1" dirty="0">
              <a:solidFill>
                <a:srgbClr val="3E5E9F"/>
              </a:solidFill>
            </a:endParaRPr>
          </a:p>
          <a:p>
            <a:pPr marL="285750" indent="-285750">
              <a:spcBef>
                <a:spcPts val="0"/>
              </a:spcBef>
              <a:spcAft>
                <a:spcPts val="600"/>
              </a:spcAft>
              <a:buFont typeface="+mj-lt"/>
              <a:buAutoNum type="arabicPeriod"/>
            </a:pPr>
            <a:r>
              <a:rPr lang="lv-LV" sz="1200" dirty="0" smtClean="0"/>
              <a:t>Portal </a:t>
            </a:r>
            <a:r>
              <a:rPr lang="lv-LV" sz="1200" b="1" dirty="0">
                <a:solidFill>
                  <a:srgbClr val="3E5E9F"/>
                </a:solidFill>
              </a:rPr>
              <a:t>Latvija.lv</a:t>
            </a:r>
            <a:endParaRPr lang="en-GB" sz="1200" b="1" dirty="0">
              <a:solidFill>
                <a:srgbClr val="3E5E9F"/>
              </a:solidFill>
            </a:endParaRPr>
          </a:p>
          <a:p>
            <a:pPr marL="285750" indent="-285750">
              <a:spcBef>
                <a:spcPts val="0"/>
              </a:spcBef>
              <a:spcAft>
                <a:spcPts val="600"/>
              </a:spcAft>
              <a:buFont typeface="+mj-lt"/>
              <a:buAutoNum type="arabicPeriod"/>
            </a:pPr>
            <a:r>
              <a:rPr lang="lv-LV" sz="1200" dirty="0"/>
              <a:t>Joint catalogue of national museum collection, </a:t>
            </a:r>
            <a:r>
              <a:rPr lang="lv-LV" sz="1200" b="1" dirty="0">
                <a:solidFill>
                  <a:srgbClr val="3E5E9F"/>
                </a:solidFill>
              </a:rPr>
              <a:t>nmkk.lv</a:t>
            </a:r>
            <a:endParaRPr lang="en-GB" sz="1200" b="1" dirty="0">
              <a:solidFill>
                <a:srgbClr val="3E5E9F"/>
              </a:solidFill>
            </a:endParaRPr>
          </a:p>
          <a:p>
            <a:pPr marL="285750" indent="-285750">
              <a:spcBef>
                <a:spcPts val="0"/>
              </a:spcBef>
              <a:spcAft>
                <a:spcPts val="600"/>
              </a:spcAft>
              <a:buFont typeface="+mj-lt"/>
              <a:buAutoNum type="arabicPeriod"/>
            </a:pPr>
            <a:r>
              <a:rPr lang="lv-LV" sz="1200" dirty="0" smtClean="0"/>
              <a:t>Business register portal, </a:t>
            </a:r>
            <a:r>
              <a:rPr lang="lv-LV" sz="1200" b="1" dirty="0" smtClean="0">
                <a:solidFill>
                  <a:srgbClr val="3E5E9F"/>
                </a:solidFill>
              </a:rPr>
              <a:t>ur.gov.lv </a:t>
            </a:r>
            <a:endParaRPr lang="en-GB" sz="1200" b="1" dirty="0">
              <a:solidFill>
                <a:srgbClr val="3E5E9F"/>
              </a:solidFill>
            </a:endParaRPr>
          </a:p>
          <a:p>
            <a:pPr marL="285750" indent="-285750">
              <a:spcBef>
                <a:spcPts val="0"/>
              </a:spcBef>
              <a:spcAft>
                <a:spcPts val="600"/>
              </a:spcAft>
              <a:buFont typeface="+mj-lt"/>
              <a:buAutoNum type="arabicPeriod"/>
            </a:pPr>
            <a:r>
              <a:rPr lang="lv-LV" sz="1200" dirty="0"/>
              <a:t>Portal of the State Unified Computerised Land Register, </a:t>
            </a:r>
            <a:r>
              <a:rPr lang="lv-LV" sz="1200" b="1" dirty="0" smtClean="0">
                <a:solidFill>
                  <a:srgbClr val="3E5E9F"/>
                </a:solidFill>
              </a:rPr>
              <a:t>zemesgramata.lv</a:t>
            </a:r>
            <a:endParaRPr lang="en-GB" sz="1200" b="1" dirty="0">
              <a:solidFill>
                <a:srgbClr val="3E5E9F"/>
              </a:solidFill>
            </a:endParaRPr>
          </a:p>
          <a:p>
            <a:pPr>
              <a:spcBef>
                <a:spcPts val="0"/>
              </a:spcBef>
              <a:spcAft>
                <a:spcPts val="600"/>
              </a:spcAft>
            </a:pPr>
            <a:endParaRPr lang="en-GB" sz="1200" b="1" dirty="0" smtClean="0">
              <a:solidFill>
                <a:srgbClr val="ADDE61"/>
              </a:solidFill>
            </a:endParaRPr>
          </a:p>
          <a:p>
            <a:pPr>
              <a:spcBef>
                <a:spcPts val="0"/>
              </a:spcBef>
              <a:spcAft>
                <a:spcPts val="600"/>
              </a:spcAft>
            </a:pPr>
            <a:endParaRPr lang="en-GB" sz="1200" b="1" dirty="0">
              <a:solidFill>
                <a:srgbClr val="ADDE61"/>
              </a:solidFill>
            </a:endParaRPr>
          </a:p>
          <a:p>
            <a:pPr>
              <a:spcBef>
                <a:spcPts val="0"/>
              </a:spcBef>
              <a:spcAft>
                <a:spcPts val="600"/>
              </a:spcAft>
            </a:pPr>
            <a:endParaRPr lang="en-GB" sz="1200" b="1" dirty="0" smtClean="0">
              <a:solidFill>
                <a:srgbClr val="ADDE61"/>
              </a:solidFill>
            </a:endParaRPr>
          </a:p>
        </p:txBody>
      </p:sp>
      <p:sp>
        <p:nvSpPr>
          <p:cNvPr id="10" name="Title 1"/>
          <p:cNvSpPr txBox="1">
            <a:spLocks/>
          </p:cNvSpPr>
          <p:nvPr/>
        </p:nvSpPr>
        <p:spPr>
          <a:xfrm>
            <a:off x="2590800" y="285750"/>
            <a:ext cx="6553200" cy="777479"/>
          </a:xfrm>
          <a:prstGeom prst="rect">
            <a:avLst/>
          </a:prstGeom>
        </p:spPr>
        <p:txBody>
          <a:bodyPr vert="horz" lIns="91440" tIns="45720" rIns="91440" bIns="45720" rtlCol="0" anchor="t">
            <a:noAutofit/>
          </a:bodyPr>
          <a:lstStyle>
            <a:lvl1pPr algn="l" defTabSz="914400" rtl="0" eaLnBrk="1" latinLnBrk="0" hangingPunct="1">
              <a:spcBef>
                <a:spcPct val="0"/>
              </a:spcBef>
              <a:buNone/>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GB" altLang="en-US" sz="2400" dirty="0" smtClean="0"/>
              <a:t>The payment module on 13 portals</a:t>
            </a:r>
          </a:p>
        </p:txBody>
      </p:sp>
    </p:spTree>
    <p:extLst>
      <p:ext uri="{BB962C8B-B14F-4D97-AF65-F5344CB8AC3E}">
        <p14:creationId xmlns:p14="http://schemas.microsoft.com/office/powerpoint/2010/main" val="1643040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6500" y="2038350"/>
            <a:ext cx="2330400" cy="830997"/>
          </a:xfrm>
          <a:prstGeom prst="rect">
            <a:avLst/>
          </a:prstGeom>
        </p:spPr>
        <p:txBody>
          <a:bodyPr wrap="square">
            <a:spAutoFit/>
          </a:bodyPr>
          <a:lstStyle/>
          <a:p>
            <a:r>
              <a:rPr lang="lv-LV" sz="1200" dirty="0">
                <a:latin typeface="Verdana" panose="020B0604030504040204" pitchFamily="34" charset="0"/>
              </a:rPr>
              <a:t>More than </a:t>
            </a:r>
            <a:r>
              <a:rPr lang="lv-LV" sz="1200" b="1" dirty="0">
                <a:latin typeface="Verdana" panose="020B0604030504040204" pitchFamily="34" charset="0"/>
              </a:rPr>
              <a:t>20 thousand </a:t>
            </a:r>
            <a:r>
              <a:rPr lang="lv-LV" sz="1200" dirty="0">
                <a:latin typeface="Verdana" panose="020B0604030504040204" pitchFamily="34" charset="0"/>
              </a:rPr>
              <a:t>processed payments</a:t>
            </a:r>
            <a:r>
              <a:rPr dirty="0"/>
              <a:t/>
            </a:r>
            <a:br>
              <a:rPr dirty="0"/>
            </a:br>
            <a:r>
              <a:rPr lang="lv-LV" sz="1200" dirty="0">
                <a:latin typeface="Verdana" panose="020B0604030504040204" pitchFamily="34" charset="0"/>
              </a:rPr>
              <a:t>in 2015 (+5 thousand compared to 2014)</a:t>
            </a:r>
          </a:p>
        </p:txBody>
      </p:sp>
      <p:sp>
        <p:nvSpPr>
          <p:cNvPr id="8" name="Title 1"/>
          <p:cNvSpPr txBox="1">
            <a:spLocks/>
          </p:cNvSpPr>
          <p:nvPr/>
        </p:nvSpPr>
        <p:spPr>
          <a:xfrm>
            <a:off x="2590800" y="209550"/>
            <a:ext cx="6094800" cy="777600"/>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lv-LV" altLang="en-US" sz="2400" b="1" i="0" u="none" strike="noStrike" kern="1200" cap="none" spc="0" normalizeH="0" baseline="0" noProof="0" dirty="0" smtClean="0">
                <a:ln>
                  <a:noFill/>
                </a:ln>
                <a:solidFill>
                  <a:schemeClr val="tx1"/>
                </a:solidFill>
                <a:effectLst/>
                <a:uLnTx/>
                <a:uFillTx/>
                <a:latin typeface="Verdana" panose="020B0604030504040204" pitchFamily="34" charset="0"/>
              </a:rPr>
              <a:t>Payment module</a:t>
            </a:r>
            <a:r>
              <a:rPr kumimoji="0" lang="lv-LV" altLang="en-US" sz="2400" b="1" i="0" u="none" strike="noStrike" kern="1200" cap="none" spc="0" normalizeH="0" noProof="0" dirty="0" smtClean="0">
                <a:ln>
                  <a:noFill/>
                </a:ln>
                <a:solidFill>
                  <a:schemeClr val="tx1"/>
                </a:solidFill>
                <a:effectLst/>
                <a:uLnTx/>
                <a:uFillTx/>
                <a:latin typeface="Verdana" panose="020B0604030504040204" pitchFamily="34" charset="0"/>
              </a:rPr>
              <a:t> is used ever more often </a:t>
            </a:r>
            <a:endParaRPr kumimoji="0" lang="en-GB" altLang="en-US" sz="2400" b="1" i="0" u="none" strike="noStrike" kern="1200" cap="none" spc="0" normalizeH="0" baseline="0" noProof="0" dirty="0" smtClean="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nvGrpSpPr>
          <p:cNvPr id="28" name="Group 27"/>
          <p:cNvGrpSpPr/>
          <p:nvPr/>
        </p:nvGrpSpPr>
        <p:grpSpPr>
          <a:xfrm>
            <a:off x="767100" y="1123950"/>
            <a:ext cx="7609800" cy="3364200"/>
            <a:chOff x="381000" y="1123950"/>
            <a:chExt cx="7609800" cy="3364200"/>
          </a:xfrm>
        </p:grpSpPr>
        <p:pic>
          <p:nvPicPr>
            <p:cNvPr id="2052" name="Picture 4" descr="C:\Users\Linda\Desktop\vraa_maksajumi_grafiks_v4.png"/>
            <p:cNvPicPr>
              <a:picLocks noChangeAspect="1" noChangeArrowheads="1"/>
            </p:cNvPicPr>
            <p:nvPr/>
          </p:nvPicPr>
          <p:blipFill>
            <a:blip r:embed="rId3" cstate="print"/>
            <a:srcRect/>
            <a:stretch>
              <a:fillRect/>
            </a:stretch>
          </p:blipFill>
          <p:spPr bwMode="auto">
            <a:xfrm>
              <a:off x="2590800" y="1123950"/>
              <a:ext cx="5400000" cy="3364200"/>
            </a:xfrm>
            <a:prstGeom prst="rect">
              <a:avLst/>
            </a:prstGeom>
            <a:noFill/>
          </p:spPr>
        </p:pic>
        <p:grpSp>
          <p:nvGrpSpPr>
            <p:cNvPr id="27" name="Group 26"/>
            <p:cNvGrpSpPr/>
            <p:nvPr/>
          </p:nvGrpSpPr>
          <p:grpSpPr>
            <a:xfrm>
              <a:off x="381000" y="3575478"/>
              <a:ext cx="2438400" cy="901272"/>
              <a:chOff x="304800" y="3182870"/>
              <a:chExt cx="2438400" cy="901272"/>
            </a:xfrm>
          </p:grpSpPr>
          <p:grpSp>
            <p:nvGrpSpPr>
              <p:cNvPr id="22" name="Group 21"/>
              <p:cNvGrpSpPr/>
              <p:nvPr/>
            </p:nvGrpSpPr>
            <p:grpSpPr>
              <a:xfrm>
                <a:off x="304800" y="3182870"/>
                <a:ext cx="1981200" cy="246221"/>
                <a:chOff x="304800" y="3182870"/>
                <a:chExt cx="1981200" cy="246221"/>
              </a:xfrm>
            </p:grpSpPr>
            <p:sp>
              <p:nvSpPr>
                <p:cNvPr id="11" name="Rectangle 10"/>
                <p:cNvSpPr/>
                <p:nvPr/>
              </p:nvSpPr>
              <p:spPr>
                <a:xfrm>
                  <a:off x="457200" y="3182870"/>
                  <a:ext cx="1828800" cy="246221"/>
                </a:xfrm>
                <a:prstGeom prst="rect">
                  <a:avLst/>
                </a:prstGeom>
              </p:spPr>
              <p:txBody>
                <a:bodyPr wrap="square">
                  <a:spAutoFit/>
                </a:bodyPr>
                <a:lstStyle/>
                <a:p>
                  <a:pPr marL="285750" indent="-285750"/>
                  <a:r>
                    <a:rPr lang="lv-LV" sz="1000" dirty="0" smtClean="0">
                      <a:latin typeface="Verdana" panose="020B0604030504040204" pitchFamily="34" charset="0"/>
                    </a:rPr>
                    <a:t>Latvija.lv portal</a:t>
                  </a:r>
                </a:p>
              </p:txBody>
            </p:sp>
            <p:sp>
              <p:nvSpPr>
                <p:cNvPr id="16" name="Oval 15"/>
                <p:cNvSpPr/>
                <p:nvPr/>
              </p:nvSpPr>
              <p:spPr>
                <a:xfrm>
                  <a:off x="304800" y="3251980"/>
                  <a:ext cx="108000" cy="108000"/>
                </a:xfrm>
                <a:prstGeom prst="ellipse">
                  <a:avLst/>
                </a:prstGeom>
                <a:solidFill>
                  <a:srgbClr val="ADD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grpSp>
            <p:nvGrpSpPr>
              <p:cNvPr id="23" name="Group 22"/>
              <p:cNvGrpSpPr/>
              <p:nvPr/>
            </p:nvGrpSpPr>
            <p:grpSpPr>
              <a:xfrm>
                <a:off x="304800" y="3425757"/>
                <a:ext cx="1981200" cy="246221"/>
                <a:chOff x="304800" y="3487670"/>
                <a:chExt cx="1981200" cy="246221"/>
              </a:xfrm>
            </p:grpSpPr>
            <p:sp>
              <p:nvSpPr>
                <p:cNvPr id="12" name="Rectangle 11"/>
                <p:cNvSpPr/>
                <p:nvPr/>
              </p:nvSpPr>
              <p:spPr>
                <a:xfrm>
                  <a:off x="457200" y="3487670"/>
                  <a:ext cx="1828800" cy="246221"/>
                </a:xfrm>
                <a:prstGeom prst="rect">
                  <a:avLst/>
                </a:prstGeom>
              </p:spPr>
              <p:txBody>
                <a:bodyPr wrap="square">
                  <a:spAutoFit/>
                </a:bodyPr>
                <a:lstStyle/>
                <a:p>
                  <a:pPr marL="285750" indent="-285750"/>
                  <a:r>
                    <a:rPr lang="lv-LV" sz="1000" dirty="0" smtClean="0">
                      <a:latin typeface="Verdana" panose="020B0604030504040204" pitchFamily="34" charset="0"/>
                    </a:rPr>
                    <a:t>SLS kadastrs.lv</a:t>
                  </a:r>
                  <a:endParaRPr lang="en-GB" sz="10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17" name="Oval 16"/>
                <p:cNvSpPr/>
                <p:nvPr/>
              </p:nvSpPr>
              <p:spPr>
                <a:xfrm>
                  <a:off x="304800" y="3556780"/>
                  <a:ext cx="108000" cy="108000"/>
                </a:xfrm>
                <a:prstGeom prst="ellipse">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grpSp>
            <p:nvGrpSpPr>
              <p:cNvPr id="24" name="Group 23"/>
              <p:cNvGrpSpPr/>
              <p:nvPr/>
            </p:nvGrpSpPr>
            <p:grpSpPr>
              <a:xfrm>
                <a:off x="304800" y="3668644"/>
                <a:ext cx="2438400" cy="415498"/>
                <a:chOff x="304800" y="3790982"/>
                <a:chExt cx="2438400" cy="415498"/>
              </a:xfrm>
            </p:grpSpPr>
            <p:sp>
              <p:nvSpPr>
                <p:cNvPr id="13" name="Rectangle 12"/>
                <p:cNvSpPr/>
                <p:nvPr/>
              </p:nvSpPr>
              <p:spPr>
                <a:xfrm>
                  <a:off x="457200" y="3790982"/>
                  <a:ext cx="2286000" cy="415498"/>
                </a:xfrm>
                <a:prstGeom prst="rect">
                  <a:avLst/>
                </a:prstGeom>
              </p:spPr>
              <p:txBody>
                <a:bodyPr wrap="square">
                  <a:spAutoFit/>
                </a:bodyPr>
                <a:lstStyle/>
                <a:p>
                  <a:r>
                    <a:rPr lang="lv-LV" sz="1000" dirty="0" smtClean="0">
                      <a:latin typeface="Verdana" panose="020B0604030504040204" pitchFamily="34" charset="0"/>
                    </a:rPr>
                    <a:t>Electronic auction portal </a:t>
                  </a:r>
                </a:p>
                <a:p>
                  <a:r>
                    <a:rPr lang="lv-LV" sz="1000" dirty="0" smtClean="0">
                      <a:latin typeface="Verdana" panose="020B0604030504040204" pitchFamily="34" charset="0"/>
                    </a:rPr>
                    <a:t>(Court Administration) </a:t>
                  </a:r>
                </a:p>
              </p:txBody>
            </p:sp>
            <p:sp>
              <p:nvSpPr>
                <p:cNvPr id="18" name="Oval 17"/>
                <p:cNvSpPr/>
                <p:nvPr/>
              </p:nvSpPr>
              <p:spPr>
                <a:xfrm>
                  <a:off x="304800" y="3944731"/>
                  <a:ext cx="108000" cy="108000"/>
                </a:xfrm>
                <a:prstGeom prst="ellipse">
                  <a:avLst/>
                </a:prstGeom>
                <a:solidFill>
                  <a:srgbClr val="A9B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grpSp>
      </p:grpSp>
      <p:sp>
        <p:nvSpPr>
          <p:cNvPr id="29" name="Slide Number Placeholder 5"/>
          <p:cNvSpPr>
            <a:spLocks noGrp="1"/>
          </p:cNvSpPr>
          <p:nvPr>
            <p:ph type="sldNum" sz="quarter" idx="13"/>
          </p:nvPr>
        </p:nvSpPr>
        <p:spPr bwMode="auto">
          <a:xfrm>
            <a:off x="8534400" y="47434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45</a:t>
            </a:fld>
            <a:endParaRPr lang="en-GB" altLang="en-US" dirty="0" smtClean="0"/>
          </a:p>
        </p:txBody>
      </p:sp>
      <p:sp>
        <p:nvSpPr>
          <p:cNvPr id="19" name="TextBox 18"/>
          <p:cNvSpPr txBox="1"/>
          <p:nvPr/>
        </p:nvSpPr>
        <p:spPr>
          <a:xfrm>
            <a:off x="3101311" y="4171950"/>
            <a:ext cx="861089" cy="276999"/>
          </a:xfrm>
          <a:prstGeom prst="rect">
            <a:avLst/>
          </a:prstGeom>
          <a:solidFill>
            <a:schemeClr val="bg1"/>
          </a:solidFill>
        </p:spPr>
        <p:txBody>
          <a:bodyPr wrap="square" rtlCol="0">
            <a:spAutoFit/>
          </a:bodyPr>
          <a:lstStyle/>
          <a:p>
            <a:pPr rtl="0"/>
            <a:r>
              <a:rPr lang="lv-LV" sz="1200" dirty="0" smtClean="0"/>
              <a:t>Month</a:t>
            </a:r>
            <a:endParaRPr lang="ru" sz="1200" dirty="0"/>
          </a:p>
        </p:txBody>
      </p:sp>
      <p:sp>
        <p:nvSpPr>
          <p:cNvPr id="20" name="TextBox 19"/>
          <p:cNvSpPr txBox="1"/>
          <p:nvPr/>
        </p:nvSpPr>
        <p:spPr>
          <a:xfrm>
            <a:off x="2667000" y="1123950"/>
            <a:ext cx="1089689" cy="461665"/>
          </a:xfrm>
          <a:prstGeom prst="rect">
            <a:avLst/>
          </a:prstGeom>
          <a:solidFill>
            <a:schemeClr val="bg1"/>
          </a:solidFill>
        </p:spPr>
        <p:txBody>
          <a:bodyPr wrap="square" rtlCol="0">
            <a:spAutoFit/>
          </a:bodyPr>
          <a:lstStyle/>
          <a:p>
            <a:pPr algn="r" rtl="0"/>
            <a:r>
              <a:rPr lang="lv-LV" sz="1200" b="0" i="0" u="none" dirty="0" smtClean="0"/>
              <a:t>Number of payments</a:t>
            </a:r>
            <a:endParaRPr lang="ru" sz="1200" dirty="0"/>
          </a:p>
        </p:txBody>
      </p:sp>
    </p:spTree>
    <p:extLst>
      <p:ext uri="{BB962C8B-B14F-4D97-AF65-F5344CB8AC3E}">
        <p14:creationId xmlns:p14="http://schemas.microsoft.com/office/powerpoint/2010/main" val="3254777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094800" cy="777479"/>
          </a:xfrm>
        </p:spPr>
        <p:txBody>
          <a:bodyPr>
            <a:normAutofit fontScale="90000"/>
          </a:bodyPr>
          <a:lstStyle/>
          <a:p>
            <a:r>
              <a:rPr lang="lv-LV" altLang="en-US" sz="2400" dirty="0" smtClean="0"/>
              <a:t>Advantages of the payment module</a:t>
            </a:r>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46</a:t>
            </a:fld>
            <a:endParaRPr lang="en-GB" altLang="en-US" dirty="0" smtClean="0"/>
          </a:p>
        </p:txBody>
      </p:sp>
      <p:pic>
        <p:nvPicPr>
          <p:cNvPr id="8" name="Picture 3" descr="G:\VRAA_09102015\Vizuālie materiali\Prezentacijas\Ikonas\Maksajumu_modulis_02.png"/>
          <p:cNvPicPr>
            <a:picLocks noChangeAspect="1" noChangeArrowheads="1"/>
          </p:cNvPicPr>
          <p:nvPr/>
        </p:nvPicPr>
        <p:blipFill>
          <a:blip r:embed="rId3" cstate="print"/>
          <a:srcRect/>
          <a:stretch>
            <a:fillRect/>
          </a:stretch>
        </p:blipFill>
        <p:spPr bwMode="auto">
          <a:xfrm>
            <a:off x="1295400" y="1905000"/>
            <a:ext cx="685800" cy="571500"/>
          </a:xfrm>
          <a:prstGeom prst="rect">
            <a:avLst/>
          </a:prstGeom>
          <a:noFill/>
        </p:spPr>
      </p:pic>
      <p:grpSp>
        <p:nvGrpSpPr>
          <p:cNvPr id="13313" name="Group 13312"/>
          <p:cNvGrpSpPr/>
          <p:nvPr/>
        </p:nvGrpSpPr>
        <p:grpSpPr>
          <a:xfrm>
            <a:off x="2438400" y="1459950"/>
            <a:ext cx="6248400" cy="2407200"/>
            <a:chOff x="2286000" y="1170150"/>
            <a:chExt cx="6248400" cy="2407200"/>
          </a:xfrm>
        </p:grpSpPr>
        <p:grpSp>
          <p:nvGrpSpPr>
            <p:cNvPr id="41" name="Group 40"/>
            <p:cNvGrpSpPr/>
            <p:nvPr/>
          </p:nvGrpSpPr>
          <p:grpSpPr>
            <a:xfrm>
              <a:off x="7468082" y="2190750"/>
              <a:ext cx="1066318" cy="1054354"/>
              <a:chOff x="7766486" y="865350"/>
              <a:chExt cx="1066318" cy="1054354"/>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4445" y="865350"/>
                <a:ext cx="950400" cy="792000"/>
              </a:xfrm>
              <a:prstGeom prst="rect">
                <a:avLst/>
              </a:prstGeom>
            </p:spPr>
          </p:pic>
          <p:sp>
            <p:nvSpPr>
              <p:cNvPr id="5" name="TextBox 4"/>
              <p:cNvSpPr txBox="1"/>
              <p:nvPr/>
            </p:nvSpPr>
            <p:spPr>
              <a:xfrm>
                <a:off x="7766486" y="1581150"/>
                <a:ext cx="1066318" cy="338554"/>
              </a:xfrm>
              <a:prstGeom prst="rect">
                <a:avLst/>
              </a:prstGeom>
              <a:noFill/>
            </p:spPr>
            <p:txBody>
              <a:bodyPr wrap="none" rtlCol="0">
                <a:spAutoFit/>
              </a:bodyPr>
              <a:lstStyle/>
              <a:p>
                <a:pPr algn="ctr"/>
                <a:r>
                  <a:rPr lang="lv-LV" sz="1600" b="1" dirty="0" smtClean="0">
                    <a:solidFill>
                      <a:srgbClr val="3E5E9F"/>
                    </a:solidFill>
                    <a:latin typeface="Verdana" panose="020B0604030504040204" pitchFamily="34" charset="0"/>
                  </a:rPr>
                  <a:t>Institution</a:t>
                </a:r>
                <a:endParaRPr lang="en-GB" sz="1600" b="1" dirty="0">
                  <a:solidFill>
                    <a:srgbClr val="3E5E9F"/>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40" name="Group 39"/>
            <p:cNvGrpSpPr/>
            <p:nvPr/>
          </p:nvGrpSpPr>
          <p:grpSpPr>
            <a:xfrm>
              <a:off x="2286000" y="2190750"/>
              <a:ext cx="981359" cy="1054354"/>
              <a:chOff x="2589202" y="1136396"/>
              <a:chExt cx="981359" cy="1054354"/>
            </a:xfrm>
          </p:grpSpPr>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04681" y="1136396"/>
                <a:ext cx="950400" cy="792000"/>
              </a:xfrm>
              <a:prstGeom prst="rect">
                <a:avLst/>
              </a:prstGeom>
            </p:spPr>
          </p:pic>
          <p:sp>
            <p:nvSpPr>
              <p:cNvPr id="16" name="TextBox 15"/>
              <p:cNvSpPr txBox="1"/>
              <p:nvPr/>
            </p:nvSpPr>
            <p:spPr>
              <a:xfrm>
                <a:off x="2589202" y="1852196"/>
                <a:ext cx="981359" cy="338554"/>
              </a:xfrm>
              <a:prstGeom prst="rect">
                <a:avLst/>
              </a:prstGeom>
              <a:noFill/>
            </p:spPr>
            <p:txBody>
              <a:bodyPr wrap="none" rtlCol="0">
                <a:spAutoFit/>
              </a:bodyPr>
              <a:lstStyle/>
              <a:p>
                <a:r>
                  <a:rPr lang="lv-LV" sz="1600" b="1" dirty="0" smtClean="0">
                    <a:solidFill>
                      <a:srgbClr val="3E5E9F"/>
                    </a:solidFill>
                    <a:latin typeface="Verdana" panose="020B0604030504040204" pitchFamily="34" charset="0"/>
                  </a:rPr>
                  <a:t>Client</a:t>
                </a:r>
                <a:endParaRPr lang="en-GB" sz="1600" b="1" dirty="0">
                  <a:solidFill>
                    <a:srgbClr val="3E5E9F"/>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3312" name="Group 13311"/>
            <p:cNvGrpSpPr/>
            <p:nvPr/>
          </p:nvGrpSpPr>
          <p:grpSpPr>
            <a:xfrm>
              <a:off x="3346200" y="1170150"/>
              <a:ext cx="4054241" cy="2407200"/>
              <a:chOff x="3276600" y="1032750"/>
              <a:chExt cx="4054241" cy="2407200"/>
            </a:xfrm>
          </p:grpSpPr>
          <p:grpSp>
            <p:nvGrpSpPr>
              <p:cNvPr id="62" name="Group 61"/>
              <p:cNvGrpSpPr/>
              <p:nvPr/>
            </p:nvGrpSpPr>
            <p:grpSpPr>
              <a:xfrm>
                <a:off x="3877200" y="1530550"/>
                <a:ext cx="3444600" cy="396000"/>
                <a:chOff x="3877200" y="1541316"/>
                <a:chExt cx="3444600" cy="396000"/>
              </a:xfrm>
            </p:grpSpPr>
            <p:cxnSp>
              <p:nvCxnSpPr>
                <p:cNvPr id="25" name="Straight Arrow Connector 24"/>
                <p:cNvCxnSpPr/>
                <p:nvPr/>
              </p:nvCxnSpPr>
              <p:spPr>
                <a:xfrm>
                  <a:off x="6817800" y="1739316"/>
                  <a:ext cx="504000" cy="0"/>
                </a:xfrm>
                <a:prstGeom prst="straightConnector1">
                  <a:avLst/>
                </a:prstGeom>
                <a:ln w="31750">
                  <a:solidFill>
                    <a:srgbClr val="3E5E9F"/>
                  </a:solidFill>
                  <a:tailEnd type="triangle"/>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3877200" y="1541316"/>
                  <a:ext cx="2844000" cy="396000"/>
                  <a:chOff x="3955800" y="1489950"/>
                  <a:chExt cx="2844000" cy="396000"/>
                </a:xfrm>
              </p:grpSpPr>
              <p:sp>
                <p:nvSpPr>
                  <p:cNvPr id="39" name="Rectangle 38"/>
                  <p:cNvSpPr/>
                  <p:nvPr/>
                </p:nvSpPr>
                <p:spPr>
                  <a:xfrm>
                    <a:off x="3973800" y="1603312"/>
                    <a:ext cx="2808000" cy="169277"/>
                  </a:xfrm>
                  <a:prstGeom prst="rect">
                    <a:avLst/>
                  </a:prstGeom>
                  <a:ln>
                    <a:noFill/>
                  </a:ln>
                </p:spPr>
                <p:txBody>
                  <a:bodyPr wrap="square" lIns="0" tIns="0" rIns="0" bIns="0">
                    <a:spAutoFit/>
                  </a:bodyPr>
                  <a:lstStyle/>
                  <a:p>
                    <a:pPr algn="ctr"/>
                    <a:r>
                      <a:rPr lang="lv-LV" sz="1100" dirty="0" smtClean="0">
                        <a:latin typeface="Verdana" panose="020B0604030504040204" pitchFamily="34" charset="0"/>
                      </a:rPr>
                      <a:t>Ensured cooperation with banks</a:t>
                    </a:r>
                    <a:endParaRPr lang="en-GB" sz="1100" dirty="0">
                      <a:latin typeface="Verdana" panose="020B0604030504040204" pitchFamily="34" charset="0"/>
                      <a:ea typeface="Verdana" panose="020B0604030504040204" pitchFamily="34" charset="0"/>
                      <a:cs typeface="Verdana" panose="020B0604030504040204" pitchFamily="34" charset="0"/>
                    </a:endParaRPr>
                  </a:p>
                </p:txBody>
              </p:sp>
              <p:sp>
                <p:nvSpPr>
                  <p:cNvPr id="18" name="Rounded Rectangle 17"/>
                  <p:cNvSpPr/>
                  <p:nvPr/>
                </p:nvSpPr>
                <p:spPr>
                  <a:xfrm>
                    <a:off x="3955800" y="1489950"/>
                    <a:ext cx="2844000" cy="396000"/>
                  </a:xfrm>
                  <a:prstGeom prst="roundRect">
                    <a:avLst/>
                  </a:prstGeom>
                  <a:noFill/>
                  <a:ln w="19050">
                    <a:solidFill>
                      <a:srgbClr val="A9B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grpSp>
          <p:grpSp>
            <p:nvGrpSpPr>
              <p:cNvPr id="61" name="Group 60"/>
              <p:cNvGrpSpPr/>
              <p:nvPr/>
            </p:nvGrpSpPr>
            <p:grpSpPr>
              <a:xfrm>
                <a:off x="3877200" y="2028350"/>
                <a:ext cx="3444600" cy="396000"/>
                <a:chOff x="3877200" y="2049882"/>
                <a:chExt cx="3444600" cy="396000"/>
              </a:xfrm>
            </p:grpSpPr>
            <p:cxnSp>
              <p:nvCxnSpPr>
                <p:cNvPr id="31" name="Straight Arrow Connector 30"/>
                <p:cNvCxnSpPr/>
                <p:nvPr/>
              </p:nvCxnSpPr>
              <p:spPr>
                <a:xfrm>
                  <a:off x="6817800" y="2247882"/>
                  <a:ext cx="504000" cy="0"/>
                </a:xfrm>
                <a:prstGeom prst="straightConnector1">
                  <a:avLst/>
                </a:prstGeom>
                <a:ln w="31750">
                  <a:solidFill>
                    <a:srgbClr val="3E5E9F"/>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3877200" y="2049882"/>
                  <a:ext cx="2844000" cy="396000"/>
                  <a:chOff x="3955800" y="1972955"/>
                  <a:chExt cx="2844000" cy="396000"/>
                </a:xfrm>
              </p:grpSpPr>
              <p:sp>
                <p:nvSpPr>
                  <p:cNvPr id="30" name="Rectangle 29"/>
                  <p:cNvSpPr/>
                  <p:nvPr/>
                </p:nvSpPr>
                <p:spPr>
                  <a:xfrm>
                    <a:off x="3973800" y="2086317"/>
                    <a:ext cx="2808000" cy="169277"/>
                  </a:xfrm>
                  <a:prstGeom prst="rect">
                    <a:avLst/>
                  </a:prstGeom>
                </p:spPr>
                <p:txBody>
                  <a:bodyPr lIns="0" tIns="0" rIns="0" bIns="0">
                    <a:spAutoFit/>
                  </a:bodyPr>
                  <a:lstStyle/>
                  <a:p>
                    <a:pPr algn="ctr">
                      <a:spcBef>
                        <a:spcPts val="0"/>
                      </a:spcBef>
                      <a:spcAft>
                        <a:spcPts val="600"/>
                      </a:spcAft>
                    </a:pPr>
                    <a:r>
                      <a:rPr lang="lv-LV" altLang="en-US" sz="1100" dirty="0">
                        <a:latin typeface="Verdana" panose="020B0604030504040204" pitchFamily="34" charset="0"/>
                      </a:rPr>
                      <a:t>Secure link to banking systems</a:t>
                    </a:r>
                    <a:endParaRPr lang="en-GB" altLang="en-US" sz="1100" dirty="0">
                      <a:latin typeface="Verdana" panose="020B0604030504040204" pitchFamily="34" charset="0"/>
                      <a:ea typeface="Verdana" panose="020B0604030504040204" pitchFamily="34" charset="0"/>
                      <a:cs typeface="Verdana" panose="020B0604030504040204" pitchFamily="34" charset="0"/>
                    </a:endParaRPr>
                  </a:p>
                </p:txBody>
              </p:sp>
              <p:sp>
                <p:nvSpPr>
                  <p:cNvPr id="47" name="Rounded Rectangle 46"/>
                  <p:cNvSpPr/>
                  <p:nvPr/>
                </p:nvSpPr>
                <p:spPr>
                  <a:xfrm>
                    <a:off x="3955800" y="1972955"/>
                    <a:ext cx="2844000" cy="396000"/>
                  </a:xfrm>
                  <a:prstGeom prst="roundRect">
                    <a:avLst/>
                  </a:prstGeom>
                  <a:noFill/>
                  <a:ln w="19050">
                    <a:solidFill>
                      <a:srgbClr val="A9B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grpSp>
          <p:grpSp>
            <p:nvGrpSpPr>
              <p:cNvPr id="60" name="Group 59"/>
              <p:cNvGrpSpPr/>
              <p:nvPr/>
            </p:nvGrpSpPr>
            <p:grpSpPr>
              <a:xfrm>
                <a:off x="3276600" y="2476796"/>
                <a:ext cx="3444600" cy="445354"/>
                <a:chOff x="3276600" y="2509094"/>
                <a:chExt cx="3444600" cy="445354"/>
              </a:xfrm>
            </p:grpSpPr>
            <p:cxnSp>
              <p:nvCxnSpPr>
                <p:cNvPr id="23" name="Straight Arrow Connector 22"/>
                <p:cNvCxnSpPr/>
                <p:nvPr/>
              </p:nvCxnSpPr>
              <p:spPr>
                <a:xfrm flipH="1">
                  <a:off x="3276600" y="2756448"/>
                  <a:ext cx="504000" cy="0"/>
                </a:xfrm>
                <a:prstGeom prst="straightConnector1">
                  <a:avLst/>
                </a:prstGeom>
                <a:ln w="31750">
                  <a:solidFill>
                    <a:srgbClr val="3E5E9F"/>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3877200" y="2509094"/>
                  <a:ext cx="2844000" cy="445354"/>
                  <a:chOff x="3955800" y="2609811"/>
                  <a:chExt cx="2844000" cy="445354"/>
                </a:xfrm>
              </p:grpSpPr>
              <p:sp>
                <p:nvSpPr>
                  <p:cNvPr id="15" name="Rectangle 14"/>
                  <p:cNvSpPr/>
                  <p:nvPr/>
                </p:nvSpPr>
                <p:spPr>
                  <a:xfrm>
                    <a:off x="3973800" y="2609811"/>
                    <a:ext cx="2808000" cy="338554"/>
                  </a:xfrm>
                  <a:prstGeom prst="rect">
                    <a:avLst/>
                  </a:prstGeom>
                </p:spPr>
                <p:txBody>
                  <a:bodyPr wrap="square" lIns="0" tIns="0" rIns="0" bIns="0">
                    <a:spAutoFit/>
                  </a:bodyPr>
                  <a:lstStyle/>
                  <a:p>
                    <a:pPr algn="ctr">
                      <a:spcBef>
                        <a:spcPts val="0"/>
                      </a:spcBef>
                      <a:spcAft>
                        <a:spcPts val="600"/>
                      </a:spcAft>
                    </a:pPr>
                    <a:r>
                      <a:rPr lang="lv-LV" altLang="en-US" sz="1100" dirty="0">
                        <a:latin typeface="Verdana" panose="020B0604030504040204" pitchFamily="34" charset="0"/>
                      </a:rPr>
                      <a:t>Convenient payments on Latvija.lv</a:t>
                    </a:r>
                    <a:r>
                      <a:rPr dirty="0" smtClean="0"/>
                      <a:t> </a:t>
                    </a:r>
                    <a:r>
                      <a:rPr lang="lv-LV" altLang="en-US" sz="1100" dirty="0">
                        <a:latin typeface="Verdana" panose="020B0604030504040204" pitchFamily="34" charset="0"/>
                      </a:rPr>
                      <a:t>or other portals</a:t>
                    </a:r>
                    <a:endParaRPr lang="en-GB" altLang="en-US" sz="1100" dirty="0">
                      <a:latin typeface="Verdana" panose="020B0604030504040204" pitchFamily="34" charset="0"/>
                      <a:ea typeface="Verdana" panose="020B0604030504040204" pitchFamily="34" charset="0"/>
                      <a:cs typeface="Verdana" panose="020B0604030504040204" pitchFamily="34" charset="0"/>
                    </a:endParaRPr>
                  </a:p>
                </p:txBody>
              </p:sp>
              <p:sp>
                <p:nvSpPr>
                  <p:cNvPr id="48" name="Rounded Rectangle 47"/>
                  <p:cNvSpPr/>
                  <p:nvPr/>
                </p:nvSpPr>
                <p:spPr>
                  <a:xfrm>
                    <a:off x="3955800" y="2659165"/>
                    <a:ext cx="2844000" cy="396000"/>
                  </a:xfrm>
                  <a:prstGeom prst="roundRect">
                    <a:avLst/>
                  </a:prstGeom>
                  <a:noFill/>
                  <a:ln w="19050">
                    <a:solidFill>
                      <a:srgbClr val="A9B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grpSp>
          <p:grpSp>
            <p:nvGrpSpPr>
              <p:cNvPr id="57" name="Group 56"/>
              <p:cNvGrpSpPr/>
              <p:nvPr/>
            </p:nvGrpSpPr>
            <p:grpSpPr>
              <a:xfrm>
                <a:off x="3285641" y="3043950"/>
                <a:ext cx="4045200" cy="396000"/>
                <a:chOff x="3285641" y="3108546"/>
                <a:chExt cx="4045200" cy="396000"/>
              </a:xfrm>
            </p:grpSpPr>
            <p:cxnSp>
              <p:nvCxnSpPr>
                <p:cNvPr id="35" name="Straight Arrow Connector 34"/>
                <p:cNvCxnSpPr/>
                <p:nvPr/>
              </p:nvCxnSpPr>
              <p:spPr>
                <a:xfrm flipH="1">
                  <a:off x="3285641" y="3272550"/>
                  <a:ext cx="504000" cy="0"/>
                </a:xfrm>
                <a:prstGeom prst="straightConnector1">
                  <a:avLst/>
                </a:prstGeom>
                <a:ln w="31750">
                  <a:solidFill>
                    <a:srgbClr val="3E5E9F"/>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826841" y="3272550"/>
                  <a:ext cx="504000" cy="0"/>
                </a:xfrm>
                <a:prstGeom prst="straightConnector1">
                  <a:avLst/>
                </a:prstGeom>
                <a:ln w="31750">
                  <a:solidFill>
                    <a:srgbClr val="3E5E9F"/>
                  </a:solidFill>
                  <a:tailEnd type="triangle"/>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3886241" y="3108546"/>
                  <a:ext cx="2844000" cy="396000"/>
                  <a:chOff x="3964841" y="3108546"/>
                  <a:chExt cx="2844000" cy="396000"/>
                </a:xfrm>
              </p:grpSpPr>
              <p:sp>
                <p:nvSpPr>
                  <p:cNvPr id="33" name="Rectangle 32"/>
                  <p:cNvSpPr/>
                  <p:nvPr/>
                </p:nvSpPr>
                <p:spPr>
                  <a:xfrm>
                    <a:off x="3982841" y="3221908"/>
                    <a:ext cx="2808000" cy="169277"/>
                  </a:xfrm>
                  <a:prstGeom prst="rect">
                    <a:avLst/>
                  </a:prstGeom>
                </p:spPr>
                <p:txBody>
                  <a:bodyPr lIns="0" tIns="0" rIns="0" bIns="0">
                    <a:spAutoFit/>
                  </a:bodyPr>
                  <a:lstStyle/>
                  <a:p>
                    <a:pPr algn="ctr">
                      <a:spcBef>
                        <a:spcPts val="0"/>
                      </a:spcBef>
                      <a:spcAft>
                        <a:spcPts val="600"/>
                      </a:spcAft>
                    </a:pPr>
                    <a:r>
                      <a:rPr lang="lv-LV" altLang="en-US" sz="1100" dirty="0" smtClean="0">
                        <a:latin typeface="Verdana" panose="020B0604030504040204" pitchFamily="34" charset="0"/>
                      </a:rPr>
                      <a:t>Information on payment status</a:t>
                    </a:r>
                  </a:p>
                </p:txBody>
              </p:sp>
              <p:sp>
                <p:nvSpPr>
                  <p:cNvPr id="51" name="Rounded Rectangle 50"/>
                  <p:cNvSpPr/>
                  <p:nvPr/>
                </p:nvSpPr>
                <p:spPr>
                  <a:xfrm>
                    <a:off x="3964841" y="3108546"/>
                    <a:ext cx="2844000" cy="396000"/>
                  </a:xfrm>
                  <a:prstGeom prst="roundRect">
                    <a:avLst/>
                  </a:prstGeom>
                  <a:noFill/>
                  <a:ln w="19050">
                    <a:solidFill>
                      <a:srgbClr val="A9B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grpSp>
          <p:grpSp>
            <p:nvGrpSpPr>
              <p:cNvPr id="63" name="Group 62"/>
              <p:cNvGrpSpPr/>
              <p:nvPr/>
            </p:nvGrpSpPr>
            <p:grpSpPr>
              <a:xfrm>
                <a:off x="3877200" y="1032750"/>
                <a:ext cx="3444600" cy="396000"/>
                <a:chOff x="3877200" y="1032750"/>
                <a:chExt cx="3444600" cy="396000"/>
              </a:xfrm>
            </p:grpSpPr>
            <p:cxnSp>
              <p:nvCxnSpPr>
                <p:cNvPr id="46" name="Straight Arrow Connector 45"/>
                <p:cNvCxnSpPr/>
                <p:nvPr/>
              </p:nvCxnSpPr>
              <p:spPr>
                <a:xfrm>
                  <a:off x="6817800" y="1230750"/>
                  <a:ext cx="504000" cy="0"/>
                </a:xfrm>
                <a:prstGeom prst="straightConnector1">
                  <a:avLst/>
                </a:prstGeom>
                <a:ln w="31750">
                  <a:solidFill>
                    <a:srgbClr val="3E5E9F"/>
                  </a:solidFill>
                  <a:tailEnd type="triangle"/>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3877200" y="1032750"/>
                  <a:ext cx="2844000" cy="396000"/>
                  <a:chOff x="3973800" y="966558"/>
                  <a:chExt cx="2844000" cy="396000"/>
                </a:xfrm>
              </p:grpSpPr>
              <p:sp>
                <p:nvSpPr>
                  <p:cNvPr id="14" name="Rectangle 13"/>
                  <p:cNvSpPr/>
                  <p:nvPr/>
                </p:nvSpPr>
                <p:spPr>
                  <a:xfrm>
                    <a:off x="3991800" y="995281"/>
                    <a:ext cx="2808000" cy="338554"/>
                  </a:xfrm>
                  <a:prstGeom prst="rect">
                    <a:avLst/>
                  </a:prstGeom>
                  <a:ln>
                    <a:noFill/>
                  </a:ln>
                </p:spPr>
                <p:txBody>
                  <a:bodyPr wrap="square" lIns="0" tIns="0" rIns="0" bIns="0">
                    <a:spAutoFit/>
                  </a:bodyPr>
                  <a:lstStyle/>
                  <a:p>
                    <a:pPr algn="ctr"/>
                    <a:r>
                      <a:rPr lang="lv-LV" sz="1100" dirty="0" smtClean="0">
                        <a:latin typeface="Verdana" panose="020B0604030504040204" pitchFamily="34" charset="0"/>
                      </a:rPr>
                      <a:t>No need for a separate payment system </a:t>
                    </a:r>
                    <a:endParaRPr lang="en-GB" sz="1100" dirty="0">
                      <a:latin typeface="Verdana" panose="020B0604030504040204" pitchFamily="34" charset="0"/>
                      <a:ea typeface="Verdana" panose="020B0604030504040204" pitchFamily="34" charset="0"/>
                      <a:cs typeface="Verdana" panose="020B0604030504040204" pitchFamily="34" charset="0"/>
                    </a:endParaRPr>
                  </a:p>
                </p:txBody>
              </p:sp>
              <p:sp>
                <p:nvSpPr>
                  <p:cNvPr id="52" name="Rounded Rectangle 51"/>
                  <p:cNvSpPr/>
                  <p:nvPr/>
                </p:nvSpPr>
                <p:spPr>
                  <a:xfrm>
                    <a:off x="3973800" y="966558"/>
                    <a:ext cx="2844000" cy="396000"/>
                  </a:xfrm>
                  <a:prstGeom prst="roundRect">
                    <a:avLst/>
                  </a:prstGeom>
                  <a:noFill/>
                  <a:ln w="19050">
                    <a:solidFill>
                      <a:srgbClr val="A9B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grpSp>
        </p:grpSp>
      </p:grpSp>
    </p:spTree>
    <p:extLst>
      <p:ext uri="{BB962C8B-B14F-4D97-AF65-F5344CB8AC3E}">
        <p14:creationId xmlns:p14="http://schemas.microsoft.com/office/powerpoint/2010/main" val="1347055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B66B3D4-3C80-4773-AD8A-D43C7F12A1EA}" type="slidenum">
              <a:rPr lang="en-US" altLang="en-US" smtClean="0"/>
              <a:pPr/>
              <a:t>47</a:t>
            </a:fld>
            <a:endParaRPr lang="en-GB" altLang="en-US" dirty="0" smtClean="0"/>
          </a:p>
        </p:txBody>
      </p:sp>
      <p:sp>
        <p:nvSpPr>
          <p:cNvPr id="5" name="Title 1"/>
          <p:cNvSpPr txBox="1">
            <a:spLocks/>
          </p:cNvSpPr>
          <p:nvPr/>
        </p:nvSpPr>
        <p:spPr>
          <a:xfrm>
            <a:off x="2590800" y="228604"/>
            <a:ext cx="6096000" cy="800099"/>
          </a:xfrm>
          <a:prstGeom prst="rect">
            <a:avLst/>
          </a:prstGeom>
        </p:spPr>
        <p:txBody>
          <a:bodyPr vert="horz" lIns="91440" tIns="45720" rIns="91440" bIns="45720" rtlCol="0" anchor="t">
            <a:noAutofit/>
          </a:bodyPr>
          <a:lstStyle>
            <a:lvl1pPr algn="l" defTabSz="914400" rtl="0" eaLnBrk="1" latinLnBrk="0" hangingPunct="1">
              <a:spcBef>
                <a:spcPct val="0"/>
              </a:spcBef>
              <a:buNone/>
              <a:defRPr sz="1800" b="1" kern="120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endParaRPr lang="lv-LV" sz="1400" dirty="0">
              <a:solidFill>
                <a:srgbClr val="FF0000"/>
              </a:solidFill>
            </a:endParaRPr>
          </a:p>
        </p:txBody>
      </p:sp>
      <p:sp>
        <p:nvSpPr>
          <p:cNvPr id="11" name="Title 1"/>
          <p:cNvSpPr txBox="1">
            <a:spLocks/>
          </p:cNvSpPr>
          <p:nvPr/>
        </p:nvSpPr>
        <p:spPr>
          <a:xfrm>
            <a:off x="2590800" y="2981325"/>
            <a:ext cx="5943600" cy="1266825"/>
          </a:xfrm>
          <a:prstGeom prst="rect">
            <a:avLst/>
          </a:prstGeom>
        </p:spPr>
        <p:txBody>
          <a:bodyPr vert="horz" lIns="91440" tIns="45720" rIns="91440" bIns="45720" rtlCol="0" anchor="t">
            <a:normAutofit/>
          </a:bodyPr>
          <a:lstStyle>
            <a:lvl1pPr algn="l" defTabSz="914400" rtl="0" eaLnBrk="1" latinLnBrk="0" hangingPunct="1">
              <a:spcBef>
                <a:spcPct val="0"/>
              </a:spcBef>
              <a:buNone/>
              <a:defRPr sz="1800" b="1" kern="120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lv-LV" sz="2400" dirty="0" smtClean="0"/>
              <a:t>Geopolitical data integrator</a:t>
            </a:r>
            <a:endParaRPr lang="en-GB" sz="2400" dirty="0"/>
          </a:p>
        </p:txBody>
      </p:sp>
      <p:pic>
        <p:nvPicPr>
          <p:cNvPr id="9" name="Picture 3" descr="C:\Users\Linda\Desktop\VRAA_gds.png"/>
          <p:cNvPicPr>
            <a:picLocks noChangeAspect="1" noChangeArrowheads="1"/>
          </p:cNvPicPr>
          <p:nvPr/>
        </p:nvPicPr>
        <p:blipFill>
          <a:blip r:embed="rId3" cstate="print"/>
          <a:srcRect/>
          <a:stretch>
            <a:fillRect/>
          </a:stretch>
        </p:blipFill>
        <p:spPr bwMode="auto">
          <a:xfrm>
            <a:off x="2590800" y="1809250"/>
            <a:ext cx="1296000" cy="1080000"/>
          </a:xfrm>
          <a:prstGeom prst="rect">
            <a:avLst/>
          </a:prstGeom>
          <a:noFill/>
        </p:spPr>
      </p:pic>
    </p:spTree>
    <p:extLst>
      <p:ext uri="{BB962C8B-B14F-4D97-AF65-F5344CB8AC3E}">
        <p14:creationId xmlns:p14="http://schemas.microsoft.com/office/powerpoint/2010/main" val="3934975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14600" y="285750"/>
            <a:ext cx="6553200" cy="777479"/>
          </a:xfrm>
        </p:spPr>
        <p:txBody>
          <a:bodyPr>
            <a:noAutofit/>
          </a:bodyPr>
          <a:lstStyle/>
          <a:p>
            <a:r>
              <a:rPr lang="lv-LV" altLang="en-US" sz="2400" dirty="0" smtClean="0"/>
              <a:t>What is geospatial data integrator?</a:t>
            </a:r>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48</a:t>
            </a:fld>
            <a:endParaRPr lang="en-GB" altLang="en-US" dirty="0" smtClean="0"/>
          </a:p>
        </p:txBody>
      </p:sp>
      <p:sp>
        <p:nvSpPr>
          <p:cNvPr id="14" name="Content Placeholder 2"/>
          <p:cNvSpPr txBox="1">
            <a:spLocks/>
          </p:cNvSpPr>
          <p:nvPr/>
        </p:nvSpPr>
        <p:spPr>
          <a:xfrm>
            <a:off x="2514600" y="895350"/>
            <a:ext cx="6566404" cy="18288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pPr>
            <a:r>
              <a:rPr lang="lv-LV" sz="1300" dirty="0" smtClean="0"/>
              <a:t>GDI is a </a:t>
            </a:r>
            <a:r>
              <a:rPr lang="lv-LV" sz="1300" dirty="0" err="1" smtClean="0"/>
              <a:t>centralised</a:t>
            </a:r>
            <a:r>
              <a:rPr lang="lv-LV" sz="1300" dirty="0" smtClean="0"/>
              <a:t> shared infrastructure for geospatial data collection and processing, it also ensures different institution geospatial data availability in standardised format to other institutions. The GDI consists of three parts:</a:t>
            </a:r>
          </a:p>
          <a:p>
            <a:pPr marL="285750" indent="-285750" algn="just">
              <a:spcBef>
                <a:spcPts val="0"/>
              </a:spcBef>
              <a:buFont typeface="Arial" panose="020B0604020202020204" pitchFamily="34" charset="0"/>
              <a:buChar char="•"/>
            </a:pPr>
            <a:r>
              <a:rPr lang="lv-LV" sz="1300" dirty="0"/>
              <a:t>D</a:t>
            </a:r>
            <a:r>
              <a:rPr lang="lv-LV" sz="1300" dirty="0" smtClean="0"/>
              <a:t>ata and service module</a:t>
            </a:r>
          </a:p>
          <a:p>
            <a:pPr marL="285750" indent="-285750" algn="just">
              <a:spcBef>
                <a:spcPts val="0"/>
              </a:spcBef>
              <a:buFont typeface="Arial" panose="020B0604020202020204" pitchFamily="34" charset="0"/>
              <a:buChar char="•"/>
            </a:pPr>
            <a:r>
              <a:rPr lang="en-GB" sz="1300" dirty="0"/>
              <a:t>Shared access management system </a:t>
            </a:r>
            <a:endParaRPr lang="lv-LV" sz="1300" dirty="0" smtClean="0"/>
          </a:p>
          <a:p>
            <a:pPr marL="285750" indent="-285750" algn="just">
              <a:spcBef>
                <a:spcPts val="0"/>
              </a:spcBef>
              <a:buFont typeface="Arial" panose="020B0604020202020204" pitchFamily="34" charset="0"/>
              <a:buChar char="•"/>
            </a:pPr>
            <a:r>
              <a:rPr lang="en-GB" sz="1300" dirty="0" smtClean="0"/>
              <a:t>Catalogue </a:t>
            </a:r>
            <a:r>
              <a:rPr lang="en-GB" sz="1300" dirty="0"/>
              <a:t>of metadata </a:t>
            </a:r>
            <a:endParaRPr lang="lv-LV" sz="1300" dirty="0" smtClean="0"/>
          </a:p>
          <a:p>
            <a:pPr marL="285750" indent="-285750" algn="just">
              <a:spcBef>
                <a:spcPts val="0"/>
              </a:spcBef>
              <a:buFont typeface="Arial" panose="020B0604020202020204" pitchFamily="34" charset="0"/>
              <a:buChar char="•"/>
            </a:pPr>
            <a:endParaRPr lang="lv-LV" sz="1300" dirty="0" smtClean="0"/>
          </a:p>
        </p:txBody>
      </p:sp>
      <p:sp>
        <p:nvSpPr>
          <p:cNvPr id="15" name="Content Placeholder 2"/>
          <p:cNvSpPr txBox="1">
            <a:spLocks/>
          </p:cNvSpPr>
          <p:nvPr/>
        </p:nvSpPr>
        <p:spPr>
          <a:xfrm>
            <a:off x="845400" y="3108848"/>
            <a:ext cx="3726600" cy="18288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1200" dirty="0"/>
              <a:t>GDI is developed as a component of the VISS infrastructure and it is a part of the e-service infrastructure that uses the existing VISS components and standards in its operation.</a:t>
            </a:r>
            <a:endParaRPr lang="lv-LV" sz="1200" dirty="0"/>
          </a:p>
        </p:txBody>
      </p:sp>
      <p:sp>
        <p:nvSpPr>
          <p:cNvPr id="16" name="Content Placeholder 2"/>
          <p:cNvSpPr txBox="1">
            <a:spLocks/>
          </p:cNvSpPr>
          <p:nvPr/>
        </p:nvSpPr>
        <p:spPr>
          <a:xfrm>
            <a:off x="5101501" y="3105150"/>
            <a:ext cx="3737699" cy="2293396"/>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1200" dirty="0"/>
              <a:t>The system provides access to geospatial data and map products (in the form of web services) which have been developed by data holders in Latvia, for example</a:t>
            </a:r>
            <a:r>
              <a:rPr lang="en-US" sz="1200" dirty="0" smtClean="0"/>
              <a:t>:</a:t>
            </a:r>
            <a:endParaRPr lang="lv-LV" sz="1200" dirty="0" smtClean="0"/>
          </a:p>
          <a:p>
            <a:pPr marL="171450" indent="-171450" algn="just">
              <a:buFont typeface="Arial" panose="020B0604020202020204" pitchFamily="34" charset="0"/>
              <a:buChar char="•"/>
            </a:pPr>
            <a:r>
              <a:rPr lang="lv-LV" sz="1200" dirty="0" err="1" smtClean="0"/>
              <a:t>Latvian</a:t>
            </a:r>
            <a:r>
              <a:rPr lang="lv-LV" sz="1200" dirty="0" smtClean="0"/>
              <a:t> </a:t>
            </a:r>
            <a:r>
              <a:rPr lang="lv-LV" sz="1200" dirty="0" smtClean="0"/>
              <a:t>Geospatial Information Agency, </a:t>
            </a:r>
            <a:endParaRPr lang="lv-LV" sz="1200" dirty="0" smtClean="0"/>
          </a:p>
          <a:p>
            <a:pPr marL="171450" indent="-171450" algn="just">
              <a:buFont typeface="Arial" panose="020B0604020202020204" pitchFamily="34" charset="0"/>
              <a:buChar char="•"/>
            </a:pPr>
            <a:r>
              <a:rPr lang="lv-LV" sz="1200" dirty="0" err="1" smtClean="0"/>
              <a:t>State</a:t>
            </a:r>
            <a:r>
              <a:rPr lang="lv-LV" sz="1200" dirty="0" smtClean="0"/>
              <a:t> </a:t>
            </a:r>
            <a:r>
              <a:rPr lang="lv-LV" sz="1200" dirty="0" smtClean="0"/>
              <a:t>Land Service. </a:t>
            </a:r>
            <a:endParaRPr lang="en-GB" sz="1200" dirty="0" smtClean="0"/>
          </a:p>
          <a:p>
            <a:pPr algn="just"/>
            <a:r>
              <a:rPr lang="lv-LV" sz="1200" dirty="0" smtClean="0"/>
              <a:t>GDI users are modern geospatial data processing systems, incl. TAPIS. </a:t>
            </a: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7800" y="2382030"/>
            <a:ext cx="900000" cy="750000"/>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1400" y="2419350"/>
            <a:ext cx="900000" cy="75000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5000" y="876586"/>
            <a:ext cx="712800" cy="594000"/>
          </a:xfrm>
          <a:prstGeom prst="rect">
            <a:avLst/>
          </a:prstGeom>
        </p:spPr>
      </p:pic>
    </p:spTree>
    <p:extLst>
      <p:ext uri="{BB962C8B-B14F-4D97-AF65-F5344CB8AC3E}">
        <p14:creationId xmlns:p14="http://schemas.microsoft.com/office/powerpoint/2010/main" val="1686498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5943600" cy="777479"/>
          </a:xfrm>
        </p:spPr>
        <p:txBody>
          <a:bodyPr>
            <a:normAutofit/>
          </a:bodyPr>
          <a:lstStyle/>
          <a:p>
            <a:r>
              <a:rPr lang="lv-LV" altLang="en-US" sz="2400" dirty="0" smtClean="0"/>
              <a:t>Find out more:</a:t>
            </a:r>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49</a:t>
            </a:fld>
            <a:endParaRPr lang="en-GB" altLang="en-US" dirty="0"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3920" y="1200150"/>
            <a:ext cx="686880" cy="572400"/>
          </a:xfrm>
          <a:prstGeom prst="rect">
            <a:avLst/>
          </a:prstGeom>
        </p:spPr>
      </p:pic>
      <p:sp>
        <p:nvSpPr>
          <p:cNvPr id="9" name="Content Placeholder 2"/>
          <p:cNvSpPr>
            <a:spLocks noGrp="1"/>
          </p:cNvSpPr>
          <p:nvPr>
            <p:ph idx="1"/>
          </p:nvPr>
        </p:nvSpPr>
        <p:spPr>
          <a:xfrm>
            <a:off x="2590800" y="1200150"/>
            <a:ext cx="6094800" cy="3352800"/>
          </a:xfrm>
        </p:spPr>
        <p:txBody>
          <a:bodyPr>
            <a:noAutofit/>
          </a:bodyPr>
          <a:lstStyle/>
          <a:p>
            <a:pPr marL="285750" indent="-285750">
              <a:buFont typeface="Arial" panose="020B0604020202020204" pitchFamily="34" charset="0"/>
              <a:buChar char="•"/>
            </a:pPr>
            <a:r>
              <a:rPr lang="lv-LV" sz="1400" dirty="0" smtClean="0"/>
              <a:t>State and municipality service portal </a:t>
            </a:r>
            <a:r>
              <a:rPr lang="lv-LV" sz="1400" dirty="0" smtClean="0">
                <a:hlinkClick r:id="rId4"/>
              </a:rPr>
              <a:t>www.latvija.lv</a:t>
            </a:r>
            <a:endParaRPr lang="en-GB" sz="1400" dirty="0" smtClean="0"/>
          </a:p>
          <a:p>
            <a:pPr marL="285750" indent="-285750">
              <a:buFont typeface="Arial" panose="020B0604020202020204" pitchFamily="34" charset="0"/>
              <a:buChar char="•"/>
            </a:pPr>
            <a:r>
              <a:rPr lang="lv-LV" sz="1400" dirty="0" smtClean="0"/>
              <a:t>State information system integrator </a:t>
            </a:r>
            <a:r>
              <a:rPr lang="lv-LV" sz="1400" dirty="0" smtClean="0">
                <a:hlinkClick r:id="rId5"/>
              </a:rPr>
              <a:t>www.viss.gov.lv</a:t>
            </a:r>
            <a:endParaRPr lang="en-GB" sz="1400" dirty="0" smtClean="0"/>
          </a:p>
          <a:p>
            <a:pPr marL="285750" indent="-285750">
              <a:buFont typeface="Arial" panose="020B0604020202020204" pitchFamily="34" charset="0"/>
              <a:buChar char="•"/>
            </a:pPr>
            <a:r>
              <a:rPr lang="lv-LV" sz="1400" dirty="0" smtClean="0"/>
              <a:t>VISS documentation section </a:t>
            </a:r>
            <a:r>
              <a:rPr lang="lv-LV" sz="1400" dirty="0" smtClean="0">
                <a:hlinkClick r:id="rId6"/>
              </a:rPr>
              <a:t>https://viss.gov.lv/lv/Informacijai/Dokumentacija</a:t>
            </a:r>
            <a:endParaRPr lang="en-GB" sz="1400" dirty="0" smtClean="0"/>
          </a:p>
          <a:p>
            <a:pPr marL="265113" indent="-265113">
              <a:spcBef>
                <a:spcPts val="0"/>
              </a:spcBef>
              <a:buFont typeface="Arial" panose="020B0604020202020204" pitchFamily="34" charset="0"/>
              <a:buChar char="•"/>
            </a:pPr>
            <a:endParaRPr lang="en-GB" altLang="en-US" sz="14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09254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209800" y="209550"/>
            <a:ext cx="5943600" cy="777479"/>
          </a:xfrm>
        </p:spPr>
        <p:txBody>
          <a:bodyPr>
            <a:normAutofit/>
          </a:bodyPr>
          <a:lstStyle/>
          <a:p>
            <a:r>
              <a:rPr lang="en-GB" altLang="en-US" sz="2400" dirty="0" smtClean="0"/>
              <a:t>What is the </a:t>
            </a:r>
            <a:r>
              <a:rPr lang="en-GB" sz="2400" dirty="0" smtClean="0"/>
              <a:t>VISS portal?</a:t>
            </a:r>
            <a:endParaRPr lang="en-GB" altLang="en-US" sz="2400" dirty="0" smtClean="0"/>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5</a:t>
            </a:fld>
            <a:endParaRPr lang="en-GB" altLang="en-US" dirty="0" smtClean="0"/>
          </a:p>
        </p:txBody>
      </p:sp>
      <p:sp>
        <p:nvSpPr>
          <p:cNvPr id="9" name="Content Placeholder 2"/>
          <p:cNvSpPr>
            <a:spLocks noGrp="1"/>
          </p:cNvSpPr>
          <p:nvPr>
            <p:ph idx="1"/>
          </p:nvPr>
        </p:nvSpPr>
        <p:spPr>
          <a:xfrm>
            <a:off x="2185186" y="742950"/>
            <a:ext cx="6882614" cy="1318472"/>
          </a:xfrm>
        </p:spPr>
        <p:txBody>
          <a:bodyPr>
            <a:noAutofit/>
          </a:bodyPr>
          <a:lstStyle/>
          <a:p>
            <a:pPr algn="just"/>
            <a:r>
              <a:rPr lang="en-GB" sz="1400" dirty="0" smtClean="0"/>
              <a:t>The </a:t>
            </a:r>
            <a:r>
              <a:rPr lang="en-GB" sz="1400" dirty="0"/>
              <a:t>portal </a:t>
            </a:r>
            <a:r>
              <a:rPr lang="en-GB" sz="1400" dirty="0" smtClean="0">
                <a:hlinkClick r:id="rId3"/>
              </a:rPr>
              <a:t>www.viss.gov.lv</a:t>
            </a:r>
            <a:r>
              <a:rPr lang="lv-LV" sz="1400" dirty="0" smtClean="0"/>
              <a:t> </a:t>
            </a:r>
            <a:r>
              <a:rPr lang="en-GB" sz="1400" dirty="0" smtClean="0"/>
              <a:t>ensures </a:t>
            </a:r>
            <a:r>
              <a:rPr lang="en-GB" sz="1400" dirty="0"/>
              <a:t>access to VISS and Latvija.lv infrastructure </a:t>
            </a:r>
            <a:r>
              <a:rPr lang="en-GB" sz="1400" dirty="0" smtClean="0"/>
              <a:t>resources</a:t>
            </a:r>
            <a:r>
              <a:rPr lang="lv-LV" sz="1400" dirty="0" smtClean="0"/>
              <a:t>,</a:t>
            </a:r>
            <a:r>
              <a:rPr lang="en-GB" sz="1400" dirty="0" smtClean="0"/>
              <a:t> </a:t>
            </a:r>
            <a:r>
              <a:rPr lang="en-GB" sz="1400" dirty="0"/>
              <a:t>which ensures the fulfilment of the e-service usage and development tasks. The portal also ensures access to the Public Service Directory. It is planned to add the functionality of publishing e-forms and develop an environment for submitting them to </a:t>
            </a:r>
            <a:r>
              <a:rPr lang="en-GB" sz="1400" dirty="0" smtClean="0"/>
              <a:t>institutions</a:t>
            </a:r>
            <a:r>
              <a:rPr lang="lv-LV" sz="1400" dirty="0"/>
              <a:t>.</a:t>
            </a:r>
          </a:p>
          <a:p>
            <a:pPr algn="just"/>
            <a:endParaRPr lang="lv-LV" sz="1400" dirty="0" smtClean="0"/>
          </a:p>
        </p:txBody>
      </p:sp>
      <p:sp>
        <p:nvSpPr>
          <p:cNvPr id="8" name="Content Placeholder 2"/>
          <p:cNvSpPr txBox="1">
            <a:spLocks/>
          </p:cNvSpPr>
          <p:nvPr/>
        </p:nvSpPr>
        <p:spPr>
          <a:xfrm>
            <a:off x="2743200" y="2800350"/>
            <a:ext cx="3204595" cy="219514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GB" sz="1300" b="1" dirty="0">
                <a:solidFill>
                  <a:srgbClr val="3E5E9F"/>
                </a:solidFill>
              </a:rPr>
              <a:t>In the workplace of an </a:t>
            </a:r>
            <a:r>
              <a:rPr lang="en-GB" sz="1300" b="1" dirty="0" smtClean="0">
                <a:solidFill>
                  <a:srgbClr val="3E5E9F"/>
                </a:solidFill>
              </a:rPr>
              <a:t>employee</a:t>
            </a:r>
            <a:r>
              <a:rPr lang="lv-LV" sz="1300" b="1" dirty="0" smtClean="0">
                <a:solidFill>
                  <a:srgbClr val="3E5E9F"/>
                </a:solidFill>
              </a:rPr>
              <a:t>,</a:t>
            </a:r>
            <a:r>
              <a:rPr lang="en-GB" sz="1300" b="1" dirty="0" smtClean="0">
                <a:solidFill>
                  <a:srgbClr val="3E5E9F"/>
                </a:solidFill>
              </a:rPr>
              <a:t> </a:t>
            </a:r>
            <a:r>
              <a:rPr lang="en-GB" sz="1300" dirty="0"/>
              <a:t>it is possible to administer and process all the information received within e-service (including the submitters of e-forms after 2016), for example, with residents if the service provider is not able to integrate their inner document management system using the Document Integration Environment.</a:t>
            </a:r>
            <a:endParaRPr lang="lv-LV" sz="1300" dirty="0"/>
          </a:p>
        </p:txBody>
      </p:sp>
      <p:sp>
        <p:nvSpPr>
          <p:cNvPr id="10" name="Content Placeholder 2"/>
          <p:cNvSpPr txBox="1">
            <a:spLocks/>
          </p:cNvSpPr>
          <p:nvPr/>
        </p:nvSpPr>
        <p:spPr>
          <a:xfrm>
            <a:off x="5947796" y="2770700"/>
            <a:ext cx="3043804" cy="1680789"/>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GB" sz="1300" b="1" dirty="0" smtClean="0">
                <a:solidFill>
                  <a:srgbClr val="3E5E9F"/>
                </a:solidFill>
              </a:rPr>
              <a:t>In the e-application to an official state authority </a:t>
            </a:r>
            <a:r>
              <a:rPr lang="en-GB" sz="1300" dirty="0" smtClean="0"/>
              <a:t>section, there are documents available that are necessary for the employees of state and local government institutions to be able to process resident applications in </a:t>
            </a:r>
            <a:r>
              <a:rPr lang="en-GB" sz="1300" dirty="0" err="1" smtClean="0"/>
              <a:t>VISS</a:t>
            </a:r>
            <a:r>
              <a:rPr lang="en-GB" sz="1300" dirty="0" smtClean="0"/>
              <a:t> e-application working environment using this Latvija.lv e-service.</a:t>
            </a:r>
          </a:p>
          <a:p>
            <a:pPr marL="265113" indent="-265113">
              <a:spcBef>
                <a:spcPts val="0"/>
              </a:spcBef>
              <a:buFont typeface="Arial" pitchFamily="34" charset="0"/>
              <a:buChar char="•"/>
            </a:pPr>
            <a:endParaRPr lang="en-GB" altLang="en-US" sz="1400" dirty="0" smtClean="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5218" y="2114550"/>
            <a:ext cx="720000" cy="60000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9400" y="742950"/>
            <a:ext cx="712800" cy="594000"/>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00" y="2114550"/>
            <a:ext cx="750882" cy="625735"/>
          </a:xfrm>
          <a:prstGeom prst="rect">
            <a:avLst/>
          </a:prstGeom>
        </p:spPr>
      </p:pic>
      <p:sp>
        <p:nvSpPr>
          <p:cNvPr id="14" name="Content Placeholder 2"/>
          <p:cNvSpPr txBox="1">
            <a:spLocks/>
          </p:cNvSpPr>
          <p:nvPr/>
        </p:nvSpPr>
        <p:spPr>
          <a:xfrm>
            <a:off x="36347" y="2800350"/>
            <a:ext cx="2706853" cy="219514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GB" sz="1300" b="1" dirty="0">
                <a:solidFill>
                  <a:srgbClr val="3E5E9F"/>
                </a:solidFill>
              </a:rPr>
              <a:t>Documentation section </a:t>
            </a:r>
            <a:r>
              <a:rPr lang="en-GB" sz="1300" dirty="0"/>
              <a:t>for publishing guidelines and standards that govern the development and use of e-service and VISS shared components.</a:t>
            </a:r>
            <a:endParaRPr lang="lv-LV" sz="1300" dirty="0"/>
          </a:p>
          <a:p>
            <a:pPr algn="just"/>
            <a:endParaRPr lang="en-GB" altLang="en-US" sz="1400" dirty="0" smtClean="0"/>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7527" y="2114550"/>
            <a:ext cx="720000" cy="600000"/>
          </a:xfrm>
          <a:prstGeom prst="rect">
            <a:avLst/>
          </a:prstGeom>
        </p:spPr>
      </p:pic>
    </p:spTree>
    <p:extLst>
      <p:ext uri="{BB962C8B-B14F-4D97-AF65-F5344CB8AC3E}">
        <p14:creationId xmlns:p14="http://schemas.microsoft.com/office/powerpoint/2010/main" val="2425428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a:xfrm>
            <a:off x="2590800" y="2571750"/>
            <a:ext cx="5410200" cy="10668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75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tabLst>
                <a:tab pos="1255713" algn="l"/>
              </a:tabLst>
            </a:pPr>
            <a:r>
              <a:rPr lang="lv-LV" altLang="en-US" sz="1500" b="1" dirty="0" smtClean="0"/>
              <a:t>For communication with State Regional Development Agency  </a:t>
            </a:r>
          </a:p>
          <a:p>
            <a:pPr>
              <a:spcBef>
                <a:spcPts val="0"/>
              </a:spcBef>
              <a:tabLst>
                <a:tab pos="1255713" algn="l"/>
              </a:tabLst>
            </a:pPr>
            <a:r>
              <a:rPr lang="lv-LV" altLang="en-US" sz="1500" b="1" dirty="0" smtClean="0"/>
              <a:t>E-service development department specialists: </a:t>
            </a:r>
          </a:p>
          <a:p>
            <a:pPr>
              <a:spcBef>
                <a:spcPts val="0"/>
              </a:spcBef>
              <a:tabLst>
                <a:tab pos="1255713" algn="l"/>
              </a:tabLst>
            </a:pPr>
            <a:r>
              <a:rPr lang="lv-LV" altLang="en-US" sz="1400" dirty="0" smtClean="0"/>
              <a:t>e-mail: </a:t>
            </a:r>
            <a:r>
              <a:rPr lang="lv-LV" altLang="en-US" sz="1400" dirty="0" smtClean="0">
                <a:hlinkClick r:id="rId3"/>
              </a:rPr>
              <a:t>epak@vraa.gov.lv</a:t>
            </a:r>
            <a:endParaRPr lang="en-GB" altLang="en-US" sz="1600" dirty="0" smtClean="0"/>
          </a:p>
        </p:txBody>
      </p:sp>
      <p:sp>
        <p:nvSpPr>
          <p:cNvPr id="9" name="Title 1"/>
          <p:cNvSpPr>
            <a:spLocks noGrp="1"/>
          </p:cNvSpPr>
          <p:nvPr>
            <p:ph type="title"/>
          </p:nvPr>
        </p:nvSpPr>
        <p:spPr>
          <a:xfrm>
            <a:off x="2590800" y="228600"/>
            <a:ext cx="5943600" cy="800100"/>
          </a:xfrm>
        </p:spPr>
        <p:txBody>
          <a:bodyPr>
            <a:noAutofit/>
          </a:bodyPr>
          <a:lstStyle/>
          <a:p>
            <a:r>
              <a:rPr lang="lv-LV" altLang="en-US" sz="2400" dirty="0" smtClean="0"/>
              <a:t>Contact information</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0800" y="1428750"/>
            <a:ext cx="1296000" cy="1080000"/>
          </a:xfrm>
          <a:prstGeom prst="rect">
            <a:avLst/>
          </a:prstGeom>
        </p:spPr>
      </p:pic>
      <p:sp>
        <p:nvSpPr>
          <p:cNvPr id="8" name="Slide Number Placeholder 5"/>
          <p:cNvSpPr>
            <a:spLocks noGrp="1"/>
          </p:cNvSpPr>
          <p:nvPr>
            <p:ph type="sldNum" sz="quarter" idx="13"/>
          </p:nvPr>
        </p:nvSpPr>
        <p:spPr bwMode="auto">
          <a:xfrm>
            <a:off x="8534400" y="47434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A35EBBE-1F32-4234-95E9-4D264E1965CC}" type="slidenum">
              <a:rPr lang="en-US" altLang="en-US" smtClean="0"/>
              <a:pPr/>
              <a:t>50</a:t>
            </a:fld>
            <a:endParaRPr lang="en-GB" altLang="en-US" dirty="0" smtClean="0"/>
          </a:p>
        </p:txBody>
      </p:sp>
    </p:spTree>
    <p:extLst>
      <p:ext uri="{BB962C8B-B14F-4D97-AF65-F5344CB8AC3E}">
        <p14:creationId xmlns:p14="http://schemas.microsoft.com/office/powerpoint/2010/main" val="3674090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71500" y="2461021"/>
            <a:ext cx="8001000" cy="720329"/>
          </a:xfrm>
        </p:spPr>
        <p:txBody>
          <a:bodyPr>
            <a:noAutofit/>
          </a:bodyPr>
          <a:lstStyle/>
          <a:p>
            <a:r>
              <a:rPr lang="en-GB" altLang="en-US" sz="1800" b="0" dirty="0" smtClean="0"/>
              <a:t>State Regional Development Agency services for state and local government institutions</a:t>
            </a:r>
            <a:endParaRPr lang="en-GB" altLang="en-US" sz="1800" b="0" dirty="0"/>
          </a:p>
        </p:txBody>
      </p:sp>
      <p:sp>
        <p:nvSpPr>
          <p:cNvPr id="12291" name="Text Placeholder 2"/>
          <p:cNvSpPr>
            <a:spLocks noGrp="1"/>
          </p:cNvSpPr>
          <p:nvPr>
            <p:ph type="body" sz="quarter" idx="10"/>
          </p:nvPr>
        </p:nvSpPr>
        <p:spPr>
          <a:xfrm>
            <a:off x="685800" y="3288507"/>
            <a:ext cx="7772400" cy="883443"/>
          </a:xfrm>
        </p:spPr>
        <p:txBody>
          <a:bodyPr>
            <a:normAutofit/>
          </a:bodyPr>
          <a:lstStyle/>
          <a:p>
            <a:r>
              <a:rPr lang="lv-LV" sz="2400" b="1" dirty="0" smtClean="0"/>
              <a:t>What is State Information System Integrator?</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2000" y="4257991"/>
            <a:ext cx="5760000" cy="542609"/>
          </a:xfrm>
          <a:prstGeom prst="rect">
            <a:avLst/>
          </a:prstGeom>
        </p:spPr>
      </p:pic>
    </p:spTree>
    <p:extLst>
      <p:ext uri="{BB962C8B-B14F-4D97-AF65-F5344CB8AC3E}">
        <p14:creationId xmlns:p14="http://schemas.microsoft.com/office/powerpoint/2010/main" val="1440726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6</a:t>
            </a:fld>
            <a:endParaRPr lang="en-US" altLang="en-US" dirty="0" smtClean="0"/>
          </a:p>
        </p:txBody>
      </p:sp>
      <p:grpSp>
        <p:nvGrpSpPr>
          <p:cNvPr id="7" name="Group 6"/>
          <p:cNvGrpSpPr/>
          <p:nvPr/>
        </p:nvGrpSpPr>
        <p:grpSpPr>
          <a:xfrm>
            <a:off x="1322779" y="1740490"/>
            <a:ext cx="6498443" cy="600000"/>
            <a:chOff x="1322779" y="1657350"/>
            <a:chExt cx="6498443" cy="600000"/>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2000" y="1657350"/>
              <a:ext cx="720000" cy="600000"/>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2779" y="1657350"/>
              <a:ext cx="720000" cy="600000"/>
            </a:xfrm>
            <a:prstGeom prst="rect">
              <a:avLst/>
            </a:prstGeom>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01222" y="1657350"/>
              <a:ext cx="720000" cy="600000"/>
            </a:xfrm>
            <a:prstGeom prst="rect">
              <a:avLst/>
            </a:prstGeom>
          </p:spPr>
        </p:pic>
      </p:grpSp>
      <p:sp>
        <p:nvSpPr>
          <p:cNvPr id="15" name="Title 1"/>
          <p:cNvSpPr>
            <a:spLocks noGrp="1"/>
          </p:cNvSpPr>
          <p:nvPr>
            <p:ph type="title"/>
          </p:nvPr>
        </p:nvSpPr>
        <p:spPr>
          <a:xfrm>
            <a:off x="2590800" y="285750"/>
            <a:ext cx="5943600" cy="777479"/>
          </a:xfrm>
        </p:spPr>
        <p:txBody>
          <a:bodyPr>
            <a:normAutofit fontScale="90000"/>
          </a:bodyPr>
          <a:lstStyle/>
          <a:p>
            <a:r>
              <a:rPr lang="en-GB" altLang="en-US" sz="2400" dirty="0" smtClean="0"/>
              <a:t>Information resources available </a:t>
            </a:r>
            <a:r>
              <a:rPr lang="lv-LV" altLang="en-US" sz="2400" dirty="0" smtClean="0"/>
              <a:t>o</a:t>
            </a:r>
            <a:r>
              <a:rPr lang="en-GB" altLang="en-US" sz="2400" dirty="0" smtClean="0"/>
              <a:t>n the VISS portal</a:t>
            </a:r>
          </a:p>
        </p:txBody>
      </p:sp>
      <p:sp>
        <p:nvSpPr>
          <p:cNvPr id="16" name="Content Placeholder 2"/>
          <p:cNvSpPr txBox="1">
            <a:spLocks/>
          </p:cNvSpPr>
          <p:nvPr/>
        </p:nvSpPr>
        <p:spPr>
          <a:xfrm>
            <a:off x="233333" y="2419350"/>
            <a:ext cx="2898892" cy="1048956"/>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lv-LV" sz="1300" b="1" dirty="0" smtClean="0">
                <a:solidFill>
                  <a:srgbClr val="3E5E9F"/>
                </a:solidFill>
              </a:rPr>
              <a:t>Information system (IS) </a:t>
            </a:r>
            <a:r>
              <a:rPr lang="lv-LV" sz="1300" dirty="0" smtClean="0"/>
              <a:t>service catalogue </a:t>
            </a:r>
            <a:r>
              <a:rPr lang="lv-LV" sz="1300" dirty="0" err="1" smtClean="0"/>
              <a:t>is</a:t>
            </a:r>
            <a:r>
              <a:rPr lang="lv-LV" sz="1300" dirty="0" smtClean="0"/>
              <a:t> a </a:t>
            </a:r>
            <a:r>
              <a:rPr lang="lv-LV" sz="1300" dirty="0" err="1" smtClean="0"/>
              <a:t>state</a:t>
            </a:r>
            <a:r>
              <a:rPr lang="lv-LV" sz="1300" dirty="0" smtClean="0"/>
              <a:t> and private agency information service register in which the IS service descriptions usage conditions and calling address are </a:t>
            </a:r>
            <a:r>
              <a:rPr lang="lv-LV" sz="1300" dirty="0" err="1" smtClean="0"/>
              <a:t>included</a:t>
            </a:r>
            <a:r>
              <a:rPr lang="lv-LV" sz="1300" dirty="0" smtClean="0"/>
              <a:t>.</a:t>
            </a:r>
          </a:p>
          <a:p>
            <a:pPr lvl="0" algn="just"/>
            <a:r>
              <a:rPr lang="en-GB" sz="1300" dirty="0"/>
              <a:t>By using the services published in the catalogue it is possible to acquire information from the respective state institution information systems.</a:t>
            </a:r>
            <a:endParaRPr lang="lv-LV" sz="1300" dirty="0"/>
          </a:p>
          <a:p>
            <a:pPr algn="just"/>
            <a:endParaRPr lang="lv-LV" sz="1300" dirty="0" smtClean="0"/>
          </a:p>
        </p:txBody>
      </p:sp>
      <p:sp>
        <p:nvSpPr>
          <p:cNvPr id="17" name="Content Placeholder 2"/>
          <p:cNvSpPr txBox="1">
            <a:spLocks/>
          </p:cNvSpPr>
          <p:nvPr/>
        </p:nvSpPr>
        <p:spPr>
          <a:xfrm>
            <a:off x="6096000" y="2466492"/>
            <a:ext cx="2895600" cy="1553058"/>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en-GB" sz="1300" b="1" dirty="0" smtClean="0">
                <a:solidFill>
                  <a:srgbClr val="3E5E9F"/>
                </a:solidFill>
              </a:rPr>
              <a:t>In the classification catalogue</a:t>
            </a:r>
            <a:r>
              <a:rPr lang="lv-LV" sz="1300" b="1" dirty="0" smtClean="0">
                <a:solidFill>
                  <a:srgbClr val="3E5E9F"/>
                </a:solidFill>
              </a:rPr>
              <a:t>,</a:t>
            </a:r>
            <a:r>
              <a:rPr lang="en-GB" sz="1300" b="1" dirty="0" smtClean="0">
                <a:solidFill>
                  <a:srgbClr val="3E5E9F"/>
                </a:solidFill>
              </a:rPr>
              <a:t> </a:t>
            </a:r>
            <a:r>
              <a:rPr lang="en-GB" sz="1300" dirty="0" smtClean="0"/>
              <a:t>there are all VISS shared classifications that are granted version and multiple language support</a:t>
            </a:r>
            <a:r>
              <a:rPr lang="en-GB" sz="1300" dirty="0" smtClean="0"/>
              <a:t>.</a:t>
            </a:r>
            <a:r>
              <a:rPr lang="lv-LV" sz="1300" dirty="0" smtClean="0"/>
              <a:t> </a:t>
            </a:r>
            <a:r>
              <a:rPr lang="en-GB" sz="1400" dirty="0"/>
              <a:t>The catalogue provides the possibility to use any previously created classifier in other systems as well thus saving resources allocated to developing and maintaining such solutions.</a:t>
            </a:r>
            <a:endParaRPr lang="lv-LV" sz="1400" dirty="0"/>
          </a:p>
          <a:p>
            <a:pPr algn="just"/>
            <a:endParaRPr lang="en-GB" sz="1300" dirty="0" smtClean="0"/>
          </a:p>
        </p:txBody>
      </p:sp>
      <p:sp>
        <p:nvSpPr>
          <p:cNvPr id="18" name="Content Placeholder 2"/>
          <p:cNvSpPr txBox="1">
            <a:spLocks/>
          </p:cNvSpPr>
          <p:nvPr/>
        </p:nvSpPr>
        <p:spPr>
          <a:xfrm>
            <a:off x="3276600" y="2445195"/>
            <a:ext cx="2667000" cy="964755"/>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lv-LV" sz="1300" b="1" dirty="0" smtClean="0">
                <a:solidFill>
                  <a:srgbClr val="3E5E9F"/>
                </a:solidFill>
              </a:rPr>
              <a:t>XML resource catalogue </a:t>
            </a:r>
            <a:r>
              <a:rPr lang="lv-LV" sz="1300" dirty="0" smtClean="0"/>
              <a:t>is the storage of all XML scheme, transformation, service and other resource </a:t>
            </a:r>
            <a:r>
              <a:rPr lang="lv-LV" sz="1300" dirty="0" err="1" smtClean="0"/>
              <a:t>descriptions</a:t>
            </a:r>
            <a:r>
              <a:rPr lang="lv-LV" sz="1300" dirty="0" smtClean="0"/>
              <a:t>. </a:t>
            </a:r>
            <a:r>
              <a:rPr lang="en-US" sz="1300" dirty="0" smtClean="0"/>
              <a:t>XML </a:t>
            </a:r>
            <a:r>
              <a:rPr lang="en-US" sz="1300" dirty="0"/>
              <a:t>schemes are used to describe and </a:t>
            </a:r>
            <a:r>
              <a:rPr lang="en-US" sz="1300" dirty="0" err="1"/>
              <a:t>standardise</a:t>
            </a:r>
            <a:r>
              <a:rPr lang="en-US" sz="1300" dirty="0"/>
              <a:t> the information available on the IS.</a:t>
            </a:r>
            <a:endParaRPr lang="lv-LV" sz="1300" dirty="0" smtClean="0"/>
          </a:p>
        </p:txBody>
      </p:sp>
    </p:spTree>
    <p:extLst>
      <p:ext uri="{BB962C8B-B14F-4D97-AF65-F5344CB8AC3E}">
        <p14:creationId xmlns:p14="http://schemas.microsoft.com/office/powerpoint/2010/main" val="2003045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590800" y="2981325"/>
            <a:ext cx="5943600" cy="1038225"/>
          </a:xfrm>
        </p:spPr>
        <p:txBody>
          <a:bodyPr>
            <a:normAutofit/>
          </a:bodyPr>
          <a:lstStyle/>
          <a:p>
            <a:r>
              <a:rPr lang="en-GB" altLang="en-US" sz="2400" dirty="0" smtClean="0"/>
              <a:t>Data exchange environment</a:t>
            </a:r>
          </a:p>
        </p:txBody>
      </p:sp>
      <p:sp>
        <p:nvSpPr>
          <p:cNvPr id="14342"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B66B3D4-3C80-4773-AD8A-D43C7F12A1EA}" type="slidenum">
              <a:rPr lang="en-US" altLang="en-US" smtClean="0"/>
              <a:pPr/>
              <a:t>7</a:t>
            </a:fld>
            <a:endParaRPr lang="en-GB" altLang="en-US"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1784050"/>
            <a:ext cx="1326240" cy="1105200"/>
          </a:xfrm>
          <a:prstGeom prst="rect">
            <a:avLst/>
          </a:prstGeom>
        </p:spPr>
      </p:pic>
    </p:spTree>
    <p:extLst>
      <p:ext uri="{BB962C8B-B14F-4D97-AF65-F5344CB8AC3E}">
        <p14:creationId xmlns:p14="http://schemas.microsoft.com/office/powerpoint/2010/main" val="3066096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906200" y="209550"/>
            <a:ext cx="7237800" cy="777479"/>
          </a:xfrm>
        </p:spPr>
        <p:txBody>
          <a:bodyPr>
            <a:noAutofit/>
          </a:bodyPr>
          <a:lstStyle/>
          <a:p>
            <a:r>
              <a:rPr lang="en-GB" sz="2400" dirty="0"/>
              <a:t>What is the data exchange environment?</a:t>
            </a:r>
            <a:endParaRPr lang="lv-LV" sz="2400" dirty="0"/>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8</a:t>
            </a:fld>
            <a:endParaRPr lang="en-GB" altLang="en-US" dirty="0" smtClean="0"/>
          </a:p>
        </p:txBody>
      </p:sp>
      <p:sp>
        <p:nvSpPr>
          <p:cNvPr id="9" name="Content Placeholder 2"/>
          <p:cNvSpPr>
            <a:spLocks noGrp="1"/>
          </p:cNvSpPr>
          <p:nvPr>
            <p:ph idx="1"/>
          </p:nvPr>
        </p:nvSpPr>
        <p:spPr>
          <a:xfrm>
            <a:off x="2590800" y="767197"/>
            <a:ext cx="6094800" cy="966353"/>
          </a:xfrm>
        </p:spPr>
        <p:txBody>
          <a:bodyPr>
            <a:noAutofit/>
          </a:bodyPr>
          <a:lstStyle/>
          <a:p>
            <a:pPr algn="just"/>
            <a:r>
              <a:rPr lang="en-GB" sz="1400" dirty="0"/>
              <a:t>In order to be able to ensure the information exchange capabilities between the information systems of various institutions, solutions that ensure their integration have been created. They adhere to the following principles.</a:t>
            </a:r>
            <a:endParaRPr lang="lv-LV" sz="1400" dirty="0"/>
          </a:p>
        </p:txBody>
      </p:sp>
      <p:grpSp>
        <p:nvGrpSpPr>
          <p:cNvPr id="10" name="Group 9"/>
          <p:cNvGrpSpPr/>
          <p:nvPr/>
        </p:nvGrpSpPr>
        <p:grpSpPr>
          <a:xfrm>
            <a:off x="990600" y="2026037"/>
            <a:ext cx="7776419" cy="3060313"/>
            <a:chOff x="873322" y="1809750"/>
            <a:chExt cx="7776419" cy="3060313"/>
          </a:xfrm>
        </p:grpSpPr>
        <p:sp>
          <p:nvSpPr>
            <p:cNvPr id="29" name="TextBox 28"/>
            <p:cNvSpPr txBox="1"/>
            <p:nvPr/>
          </p:nvSpPr>
          <p:spPr>
            <a:xfrm>
              <a:off x="3439502" y="4377620"/>
              <a:ext cx="2736000" cy="492443"/>
            </a:xfrm>
            <a:prstGeom prst="rect">
              <a:avLst/>
            </a:prstGeom>
            <a:noFill/>
          </p:spPr>
          <p:txBody>
            <a:bodyPr wrap="square" rtlCol="0">
              <a:spAutoFit/>
            </a:bodyPr>
            <a:lstStyle/>
            <a:p>
              <a:pPr algn="ctr"/>
              <a:r>
                <a:rPr lang="en-GB" sz="1300" dirty="0" smtClean="0">
                  <a:latin typeface="Verdana" panose="020B0604030504040204" pitchFamily="34" charset="0"/>
                </a:rPr>
                <a:t>Standardised data access technical solution</a:t>
              </a:r>
            </a:p>
          </p:txBody>
        </p:sp>
        <p:sp>
          <p:nvSpPr>
            <p:cNvPr id="30" name="TextBox 29"/>
            <p:cNvSpPr txBox="1"/>
            <p:nvPr/>
          </p:nvSpPr>
          <p:spPr>
            <a:xfrm>
              <a:off x="873322" y="1847200"/>
              <a:ext cx="2202865" cy="692497"/>
            </a:xfrm>
            <a:prstGeom prst="rect">
              <a:avLst/>
            </a:prstGeom>
            <a:noFill/>
          </p:spPr>
          <p:txBody>
            <a:bodyPr wrap="square" rtlCol="0">
              <a:spAutoFit/>
            </a:bodyPr>
            <a:lstStyle/>
            <a:p>
              <a:pPr algn="r"/>
              <a:r>
                <a:rPr lang="en-GB" sz="1300" dirty="0" smtClean="0">
                  <a:latin typeface="Verdana" panose="020B0604030504040204" pitchFamily="34" charset="0"/>
                </a:rPr>
                <a:t>Unite access point to state information system data</a:t>
              </a:r>
            </a:p>
          </p:txBody>
        </p:sp>
        <p:sp>
          <p:nvSpPr>
            <p:cNvPr id="31" name="TextBox 30"/>
            <p:cNvSpPr txBox="1"/>
            <p:nvPr/>
          </p:nvSpPr>
          <p:spPr>
            <a:xfrm>
              <a:off x="6523341" y="1947227"/>
              <a:ext cx="2126400" cy="492443"/>
            </a:xfrm>
            <a:prstGeom prst="rect">
              <a:avLst/>
            </a:prstGeom>
            <a:noFill/>
          </p:spPr>
          <p:txBody>
            <a:bodyPr wrap="square" rtlCol="0">
              <a:spAutoFit/>
            </a:bodyPr>
            <a:lstStyle/>
            <a:p>
              <a:pPr algn="just"/>
              <a:r>
                <a:rPr lang="en-GB" sz="1300" dirty="0" smtClean="0">
                  <a:latin typeface="Verdana" panose="020B0604030504040204" pitchFamily="34" charset="0"/>
                </a:rPr>
                <a:t>Reliable and safe data exchange environment</a:t>
              </a:r>
            </a:p>
          </p:txBody>
        </p:sp>
        <p:grpSp>
          <p:nvGrpSpPr>
            <p:cNvPr id="48" name="Group 47"/>
            <p:cNvGrpSpPr/>
            <p:nvPr/>
          </p:nvGrpSpPr>
          <p:grpSpPr>
            <a:xfrm>
              <a:off x="4067688" y="1954224"/>
              <a:ext cx="1476000" cy="1440000"/>
              <a:chOff x="3907500" y="2443950"/>
              <a:chExt cx="1476000" cy="1440000"/>
            </a:xfrm>
          </p:grpSpPr>
          <p:sp>
            <p:nvSpPr>
              <p:cNvPr id="39" name="Oval 10"/>
              <p:cNvSpPr/>
              <p:nvPr/>
            </p:nvSpPr>
            <p:spPr>
              <a:xfrm>
                <a:off x="3925500" y="2443950"/>
                <a:ext cx="1440000" cy="1440000"/>
              </a:xfrm>
              <a:prstGeom prst="ellipse">
                <a:avLst/>
              </a:prstGeom>
              <a:no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47" name="Rectangle 46"/>
              <p:cNvSpPr/>
              <p:nvPr/>
            </p:nvSpPr>
            <p:spPr>
              <a:xfrm>
                <a:off x="3907500" y="2863868"/>
                <a:ext cx="1476000" cy="600164"/>
              </a:xfrm>
              <a:prstGeom prst="rect">
                <a:avLst/>
              </a:prstGeom>
            </p:spPr>
            <p:txBody>
              <a:bodyPr wrap="square" lIns="0" tIns="0" rIns="0" bIns="0">
                <a:spAutoFit/>
              </a:bodyPr>
              <a:lstStyle/>
              <a:p>
                <a:pPr algn="ctr"/>
                <a:r>
                  <a:rPr lang="en-GB" sz="1300" b="1" dirty="0" smtClean="0">
                    <a:latin typeface="Verdana" pitchFamily="34" charset="0"/>
                  </a:rPr>
                  <a:t>Centralised data exchange solution</a:t>
                </a:r>
                <a:endParaRPr lang="en-GB" sz="1300" b="1" dirty="0">
                  <a:latin typeface="Verdana" pitchFamily="34" charset="0"/>
                  <a:ea typeface="Verdana" pitchFamily="34" charset="0"/>
                  <a:cs typeface="Verdana" pitchFamily="34" charset="0"/>
                </a:endParaRPr>
              </a:p>
            </p:txBody>
          </p:sp>
        </p:grpSp>
        <p:cxnSp>
          <p:nvCxnSpPr>
            <p:cNvPr id="52" name="Straight Connector 51"/>
            <p:cNvCxnSpPr/>
            <p:nvPr/>
          </p:nvCxnSpPr>
          <p:spPr>
            <a:xfrm rot="10800000">
              <a:off x="3814998" y="2357804"/>
              <a:ext cx="288000" cy="144000"/>
            </a:xfrm>
            <a:prstGeom prst="line">
              <a:avLst/>
            </a:prstGeom>
            <a:ln w="19050">
              <a:solidFill>
                <a:srgbClr val="3E5E9F"/>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0800000" flipH="1">
              <a:off x="5508379" y="2357804"/>
              <a:ext cx="288000" cy="144000"/>
            </a:xfrm>
            <a:prstGeom prst="line">
              <a:avLst/>
            </a:prstGeom>
            <a:ln w="19050">
              <a:solidFill>
                <a:srgbClr val="3E5E9F"/>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4699502" y="3502224"/>
              <a:ext cx="216000" cy="0"/>
            </a:xfrm>
            <a:prstGeom prst="line">
              <a:avLst/>
            </a:prstGeom>
            <a:ln w="19050">
              <a:solidFill>
                <a:srgbClr val="3E5E9F"/>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5755945" y="1809750"/>
              <a:ext cx="767396" cy="767396"/>
              <a:chOff x="309029" y="3848900"/>
              <a:chExt cx="767396" cy="767396"/>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727" y="3932598"/>
                <a:ext cx="720000" cy="600000"/>
              </a:xfrm>
              <a:prstGeom prst="rect">
                <a:avLst/>
              </a:prstGeom>
            </p:spPr>
          </p:pic>
          <p:sp>
            <p:nvSpPr>
              <p:cNvPr id="38" name="Oval 37"/>
              <p:cNvSpPr/>
              <p:nvPr/>
            </p:nvSpPr>
            <p:spPr>
              <a:xfrm>
                <a:off x="309029" y="3848900"/>
                <a:ext cx="767396" cy="767396"/>
              </a:xfrm>
              <a:prstGeom prst="ellipse">
                <a:avLst/>
              </a:prstGeom>
              <a:no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grpSp>
          <p:nvGrpSpPr>
            <p:cNvPr id="5" name="Group 4"/>
            <p:cNvGrpSpPr/>
            <p:nvPr/>
          </p:nvGrpSpPr>
          <p:grpSpPr>
            <a:xfrm>
              <a:off x="4423804" y="3610224"/>
              <a:ext cx="767396" cy="767396"/>
              <a:chOff x="243901" y="2716774"/>
              <a:chExt cx="767396" cy="767396"/>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599" y="2800472"/>
                <a:ext cx="720000" cy="600000"/>
              </a:xfrm>
              <a:prstGeom prst="rect">
                <a:avLst/>
              </a:prstGeom>
            </p:spPr>
          </p:pic>
          <p:sp>
            <p:nvSpPr>
              <p:cNvPr id="40" name="Oval 39"/>
              <p:cNvSpPr/>
              <p:nvPr/>
            </p:nvSpPr>
            <p:spPr>
              <a:xfrm>
                <a:off x="243901" y="2716774"/>
                <a:ext cx="767396" cy="767396"/>
              </a:xfrm>
              <a:prstGeom prst="ellipse">
                <a:avLst/>
              </a:prstGeom>
              <a:no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grpSp>
          <p:nvGrpSpPr>
            <p:cNvPr id="6" name="Group 5"/>
            <p:cNvGrpSpPr/>
            <p:nvPr/>
          </p:nvGrpSpPr>
          <p:grpSpPr>
            <a:xfrm>
              <a:off x="3088036" y="1809750"/>
              <a:ext cx="767396" cy="767396"/>
              <a:chOff x="1432066" y="3588558"/>
              <a:chExt cx="767396" cy="767396"/>
            </a:xfrm>
          </p:grpSpPr>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5764" y="3672256"/>
                <a:ext cx="720000" cy="600000"/>
              </a:xfrm>
              <a:prstGeom prst="rect">
                <a:avLst/>
              </a:prstGeom>
            </p:spPr>
          </p:pic>
          <p:sp>
            <p:nvSpPr>
              <p:cNvPr id="41" name="Oval 40"/>
              <p:cNvSpPr/>
              <p:nvPr/>
            </p:nvSpPr>
            <p:spPr>
              <a:xfrm>
                <a:off x="1432066" y="3588558"/>
                <a:ext cx="767396" cy="767396"/>
              </a:xfrm>
              <a:prstGeom prst="ellipse">
                <a:avLst/>
              </a:prstGeom>
              <a:no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grpSp>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81200" y="742950"/>
            <a:ext cx="712800" cy="594000"/>
          </a:xfrm>
          <a:prstGeom prst="rect">
            <a:avLst/>
          </a:prstGeom>
        </p:spPr>
      </p:pic>
    </p:spTree>
    <p:extLst>
      <p:ext uri="{BB962C8B-B14F-4D97-AF65-F5344CB8AC3E}">
        <p14:creationId xmlns:p14="http://schemas.microsoft.com/office/powerpoint/2010/main" val="1539322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590800" y="285750"/>
            <a:ext cx="6094800" cy="800100"/>
          </a:xfrm>
        </p:spPr>
        <p:txBody>
          <a:bodyPr>
            <a:noAutofit/>
          </a:bodyPr>
          <a:lstStyle/>
          <a:p>
            <a:r>
              <a:rPr lang="en-GB" altLang="en-US" sz="2400" dirty="0" smtClean="0"/>
              <a:t>How does data exchange work</a:t>
            </a:r>
            <a:r>
              <a:rPr lang="lv-LV" altLang="en-US" sz="2400" dirty="0" smtClean="0"/>
              <a:t>?</a:t>
            </a:r>
            <a:endParaRPr lang="en-GB" altLang="en-US" sz="2400" dirty="0" smtClean="0"/>
          </a:p>
        </p:txBody>
      </p:sp>
      <p:sp>
        <p:nvSpPr>
          <p:cNvPr id="17413" name="Slide Number Placeholder 4"/>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B92707C-5FFF-46A7-932C-3EE34F0D8F51}" type="slidenum">
              <a:rPr lang="en-US" altLang="en-US" smtClean="0"/>
              <a:pPr/>
              <a:t>9</a:t>
            </a:fld>
            <a:endParaRPr lang="en-GB" altLang="en-US" dirty="0" smtClean="0"/>
          </a:p>
        </p:txBody>
      </p:sp>
      <p:sp>
        <p:nvSpPr>
          <p:cNvPr id="78" name="TextBox 77"/>
          <p:cNvSpPr txBox="1"/>
          <p:nvPr/>
        </p:nvSpPr>
        <p:spPr>
          <a:xfrm>
            <a:off x="654300" y="1590333"/>
            <a:ext cx="762000" cy="184666"/>
          </a:xfrm>
          <a:prstGeom prst="rect">
            <a:avLst/>
          </a:prstGeom>
          <a:noFill/>
        </p:spPr>
        <p:txBody>
          <a:bodyPr wrap="square" lIns="0" tIns="0" rIns="0" bIns="0" rtlCol="0">
            <a:spAutoFit/>
          </a:bodyPr>
          <a:lstStyle/>
          <a:p>
            <a:pPr algn="ctr"/>
            <a:r>
              <a:rPr lang="lv-LV" sz="1200" dirty="0" smtClean="0">
                <a:solidFill>
                  <a:srgbClr val="3E5E9F"/>
                </a:solidFill>
                <a:latin typeface="Verdana" panose="020B0604030504040204" pitchFamily="34" charset="0"/>
              </a:rPr>
              <a:t>User</a:t>
            </a:r>
            <a:endParaRPr lang="en-GB" sz="1100" dirty="0">
              <a:solidFill>
                <a:srgbClr val="3E5E9F"/>
              </a:solidFill>
              <a:latin typeface="Verdana" panose="020B0604030504040204" pitchFamily="34" charset="0"/>
              <a:ea typeface="Verdana" panose="020B0604030504040204" pitchFamily="34" charset="0"/>
              <a:cs typeface="Verdana" panose="020B0604030504040204" pitchFamily="34" charset="0"/>
            </a:endParaRPr>
          </a:p>
        </p:txBody>
      </p:sp>
      <p:sp>
        <p:nvSpPr>
          <p:cNvPr id="79" name="TextBox 78"/>
          <p:cNvSpPr txBox="1"/>
          <p:nvPr/>
        </p:nvSpPr>
        <p:spPr>
          <a:xfrm>
            <a:off x="2460551" y="1498000"/>
            <a:ext cx="1127760" cy="369332"/>
          </a:xfrm>
          <a:prstGeom prst="rect">
            <a:avLst/>
          </a:prstGeom>
          <a:noFill/>
        </p:spPr>
        <p:txBody>
          <a:bodyPr wrap="square" lIns="0" tIns="0" rIns="0" bIns="0" rtlCol="0">
            <a:spAutoFit/>
          </a:bodyPr>
          <a:lstStyle/>
          <a:p>
            <a:pPr algn="ctr"/>
            <a:r>
              <a:rPr lang="lv-LV" sz="1200" dirty="0" smtClean="0">
                <a:solidFill>
                  <a:srgbClr val="3E5E9F"/>
                </a:solidFill>
                <a:latin typeface="Verdana" panose="020B0604030504040204" pitchFamily="34" charset="0"/>
              </a:rPr>
              <a:t>Service request</a:t>
            </a:r>
            <a:endParaRPr lang="en-GB" sz="1200" dirty="0">
              <a:solidFill>
                <a:srgbClr val="3E5E9F"/>
              </a:solidFill>
              <a:latin typeface="Verdana" panose="020B0604030504040204" pitchFamily="34" charset="0"/>
              <a:ea typeface="Verdana" panose="020B0604030504040204" pitchFamily="34" charset="0"/>
              <a:cs typeface="Verdana" panose="020B0604030504040204" pitchFamily="34" charset="0"/>
            </a:endParaRPr>
          </a:p>
        </p:txBody>
      </p:sp>
      <p:sp>
        <p:nvSpPr>
          <p:cNvPr id="80" name="TextBox 79"/>
          <p:cNvSpPr txBox="1"/>
          <p:nvPr/>
        </p:nvSpPr>
        <p:spPr>
          <a:xfrm>
            <a:off x="4231288" y="1408152"/>
            <a:ext cx="1905380" cy="553998"/>
          </a:xfrm>
          <a:prstGeom prst="rect">
            <a:avLst/>
          </a:prstGeom>
          <a:noFill/>
        </p:spPr>
        <p:txBody>
          <a:bodyPr wrap="square" lIns="0" tIns="0" rIns="0" bIns="0" rtlCol="0">
            <a:spAutoFit/>
          </a:bodyPr>
          <a:lstStyle/>
          <a:p>
            <a:pPr algn="ctr"/>
            <a:r>
              <a:rPr lang="en-GB" sz="1200" dirty="0" smtClean="0">
                <a:solidFill>
                  <a:srgbClr val="3E5E9F"/>
                </a:solidFill>
                <a:latin typeface="Verdana" panose="020B0604030504040204" pitchFamily="34" charset="0"/>
              </a:rPr>
              <a:t>Request processing and turning to the</a:t>
            </a:r>
          </a:p>
          <a:p>
            <a:pPr algn="ctr"/>
            <a:r>
              <a:rPr lang="en-GB" sz="1200" dirty="0" smtClean="0">
                <a:solidFill>
                  <a:srgbClr val="3E5E9F"/>
                </a:solidFill>
                <a:latin typeface="Verdana" panose="020B0604030504040204" pitchFamily="34" charset="0"/>
              </a:rPr>
              <a:t>data source</a:t>
            </a:r>
            <a:endParaRPr lang="en-GB" sz="1200" dirty="0">
              <a:solidFill>
                <a:srgbClr val="3E5E9F"/>
              </a:solidFill>
              <a:latin typeface="Verdana" panose="020B0604030504040204" pitchFamily="34" charset="0"/>
              <a:ea typeface="Verdana" panose="020B0604030504040204" pitchFamily="34" charset="0"/>
              <a:cs typeface="Verdana" panose="020B0604030504040204" pitchFamily="34" charset="0"/>
            </a:endParaRPr>
          </a:p>
        </p:txBody>
      </p:sp>
      <p:sp>
        <p:nvSpPr>
          <p:cNvPr id="81" name="TextBox 80"/>
          <p:cNvSpPr txBox="1"/>
          <p:nvPr/>
        </p:nvSpPr>
        <p:spPr>
          <a:xfrm>
            <a:off x="6911450" y="1405667"/>
            <a:ext cx="1569497" cy="553998"/>
          </a:xfrm>
          <a:prstGeom prst="rect">
            <a:avLst/>
          </a:prstGeom>
          <a:noFill/>
        </p:spPr>
        <p:txBody>
          <a:bodyPr wrap="square" lIns="0" tIns="0" rIns="0" bIns="0" rtlCol="0">
            <a:spAutoFit/>
          </a:bodyPr>
          <a:lstStyle/>
          <a:p>
            <a:pPr algn="ctr"/>
            <a:r>
              <a:rPr lang="en-GB" sz="1200" dirty="0" smtClean="0">
                <a:solidFill>
                  <a:srgbClr val="3E5E9F"/>
                </a:solidFill>
                <a:latin typeface="Verdana" panose="020B0604030504040204" pitchFamily="34" charset="0"/>
              </a:rPr>
              <a:t>Response data preparation and return of results</a:t>
            </a:r>
            <a:endParaRPr lang="en-GB" sz="1200" dirty="0">
              <a:solidFill>
                <a:srgbClr val="3E5E9F"/>
              </a:solidFill>
              <a:latin typeface="Verdana" panose="020B0604030504040204" pitchFamily="34" charset="0"/>
              <a:ea typeface="Verdana" panose="020B0604030504040204" pitchFamily="34" charset="0"/>
              <a:cs typeface="Verdana" panose="020B0604030504040204" pitchFamily="34" charset="0"/>
            </a:endParaRPr>
          </a:p>
        </p:txBody>
      </p:sp>
      <p:sp>
        <p:nvSpPr>
          <p:cNvPr id="35" name="TextBox 34"/>
          <p:cNvSpPr txBox="1"/>
          <p:nvPr/>
        </p:nvSpPr>
        <p:spPr>
          <a:xfrm>
            <a:off x="2438400" y="3173850"/>
            <a:ext cx="1172062" cy="396000"/>
          </a:xfrm>
          <a:prstGeom prst="rect">
            <a:avLst/>
          </a:prstGeom>
          <a:noFill/>
        </p:spPr>
        <p:txBody>
          <a:bodyPr wrap="square" lIns="0" tIns="0" rIns="0" bIns="0" rtlCol="0">
            <a:spAutoFit/>
          </a:bodyPr>
          <a:lstStyle/>
          <a:p>
            <a:pPr algn="ctr"/>
            <a:r>
              <a:rPr lang="lv-LV" sz="1200" dirty="0" smtClean="0">
                <a:latin typeface="Verdana" panose="020B0604030504040204" pitchFamily="34" charset="0"/>
              </a:rPr>
              <a:t>Request service</a:t>
            </a:r>
            <a:endParaRPr lang="en-GB" sz="1200" dirty="0">
              <a:latin typeface="Verdana" panose="020B0604030504040204" pitchFamily="34" charset="0"/>
              <a:ea typeface="Verdana" panose="020B0604030504040204" pitchFamily="34" charset="0"/>
              <a:cs typeface="Verdana" panose="020B0604030504040204" pitchFamily="34" charset="0"/>
            </a:endParaRPr>
          </a:p>
        </p:txBody>
      </p:sp>
      <p:sp>
        <p:nvSpPr>
          <p:cNvPr id="36" name="TextBox 35"/>
          <p:cNvSpPr txBox="1"/>
          <p:nvPr/>
        </p:nvSpPr>
        <p:spPr>
          <a:xfrm>
            <a:off x="3581400" y="2322552"/>
            <a:ext cx="1721337" cy="553998"/>
          </a:xfrm>
          <a:prstGeom prst="rect">
            <a:avLst/>
          </a:prstGeom>
          <a:noFill/>
        </p:spPr>
        <p:txBody>
          <a:bodyPr wrap="square" lIns="0" tIns="0" rIns="0" bIns="0" rtlCol="0">
            <a:spAutoFit/>
          </a:bodyPr>
          <a:lstStyle/>
          <a:p>
            <a:pPr algn="ctr"/>
            <a:r>
              <a:rPr lang="lv-LV" sz="3600" b="1" dirty="0" smtClean="0">
                <a:solidFill>
                  <a:srgbClr val="A9B1C1"/>
                </a:solidFill>
                <a:latin typeface="Verdana" panose="020B0604030504040204" pitchFamily="34" charset="0"/>
              </a:rPr>
              <a:t>VISS</a:t>
            </a:r>
            <a:endParaRPr lang="en-GB" b="1" dirty="0">
              <a:solidFill>
                <a:srgbClr val="A9B1C1"/>
              </a:solidFill>
              <a:latin typeface="Verdana" panose="020B0604030504040204" pitchFamily="34" charset="0"/>
              <a:ea typeface="Verdana" panose="020B0604030504040204" pitchFamily="34" charset="0"/>
              <a:cs typeface="Verdana" panose="020B0604030504040204" pitchFamily="34" charset="0"/>
            </a:endParaRPr>
          </a:p>
        </p:txBody>
      </p:sp>
      <p:sp>
        <p:nvSpPr>
          <p:cNvPr id="39" name="Rounded Rectangle 38"/>
          <p:cNvSpPr/>
          <p:nvPr/>
        </p:nvSpPr>
        <p:spPr>
          <a:xfrm>
            <a:off x="2354028" y="2114550"/>
            <a:ext cx="4377977" cy="2514600"/>
          </a:xfrm>
          <a:prstGeom prst="roundRect">
            <a:avLst>
              <a:gd name="adj" fmla="val 2851"/>
            </a:avLst>
          </a:prstGeom>
          <a:no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nvGrpSpPr>
          <p:cNvPr id="85" name="Group 84"/>
          <p:cNvGrpSpPr/>
          <p:nvPr/>
        </p:nvGrpSpPr>
        <p:grpSpPr>
          <a:xfrm>
            <a:off x="495300" y="3173850"/>
            <a:ext cx="1080000" cy="396000"/>
            <a:chOff x="467858" y="2409253"/>
            <a:chExt cx="1080000" cy="396000"/>
          </a:xfrm>
        </p:grpSpPr>
        <p:sp>
          <p:nvSpPr>
            <p:cNvPr id="26" name="TextBox 25"/>
            <p:cNvSpPr txBox="1"/>
            <p:nvPr/>
          </p:nvSpPr>
          <p:spPr>
            <a:xfrm>
              <a:off x="474458" y="2416753"/>
              <a:ext cx="1066800" cy="184666"/>
            </a:xfrm>
            <a:prstGeom prst="rect">
              <a:avLst/>
            </a:prstGeom>
            <a:noFill/>
          </p:spPr>
          <p:txBody>
            <a:bodyPr wrap="square" lIns="0" tIns="0" rIns="0" bIns="0" rtlCol="0">
              <a:spAutoFit/>
            </a:bodyPr>
            <a:lstStyle/>
            <a:p>
              <a:pPr algn="ctr"/>
              <a:r>
                <a:rPr lang="lv-LV" sz="1200" dirty="0" smtClean="0">
                  <a:latin typeface="Verdana" panose="020B0604030504040204" pitchFamily="34" charset="0"/>
                </a:rPr>
                <a:t>Data receivers</a:t>
              </a:r>
              <a:endParaRPr lang="en-GB" sz="1200" dirty="0">
                <a:latin typeface="Verdana" panose="020B0604030504040204" pitchFamily="34" charset="0"/>
                <a:ea typeface="Verdana" panose="020B0604030504040204" pitchFamily="34" charset="0"/>
                <a:cs typeface="Verdana" panose="020B0604030504040204" pitchFamily="34" charset="0"/>
              </a:endParaRPr>
            </a:p>
          </p:txBody>
        </p:sp>
        <p:sp>
          <p:nvSpPr>
            <p:cNvPr id="42" name="Rounded Rectangle 41"/>
            <p:cNvSpPr/>
            <p:nvPr/>
          </p:nvSpPr>
          <p:spPr>
            <a:xfrm>
              <a:off x="467858" y="2409253"/>
              <a:ext cx="1080000" cy="396000"/>
            </a:xfrm>
            <a:prstGeom prst="roundRect">
              <a:avLst>
                <a:gd name="adj" fmla="val 16317"/>
              </a:avLst>
            </a:prstGeom>
            <a:no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cxnSp>
        <p:nvCxnSpPr>
          <p:cNvPr id="55" name="Straight Arrow Connector 54"/>
          <p:cNvCxnSpPr/>
          <p:nvPr/>
        </p:nvCxnSpPr>
        <p:spPr>
          <a:xfrm>
            <a:off x="1648845" y="3371850"/>
            <a:ext cx="612000" cy="0"/>
          </a:xfrm>
          <a:prstGeom prst="straightConnector1">
            <a:avLst/>
          </a:prstGeom>
          <a:ln w="19050">
            <a:solidFill>
              <a:srgbClr val="3E5E9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1800000">
            <a:off x="1622664" y="2553150"/>
            <a:ext cx="684000" cy="0"/>
          </a:xfrm>
          <a:prstGeom prst="straightConnector1">
            <a:avLst/>
          </a:prstGeom>
          <a:ln w="19050">
            <a:solidFill>
              <a:srgbClr val="3E5E9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19800000">
            <a:off x="1622664" y="4190550"/>
            <a:ext cx="684000" cy="0"/>
          </a:xfrm>
          <a:prstGeom prst="straightConnector1">
            <a:avLst/>
          </a:prstGeom>
          <a:ln w="19050">
            <a:solidFill>
              <a:srgbClr val="3E5E9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rot="900000">
            <a:off x="1623885" y="2962500"/>
            <a:ext cx="648000" cy="0"/>
          </a:xfrm>
          <a:prstGeom prst="straightConnector1">
            <a:avLst/>
          </a:prstGeom>
          <a:ln w="19050">
            <a:solidFill>
              <a:srgbClr val="3E5E9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20700000">
            <a:off x="1623885" y="3781200"/>
            <a:ext cx="648000" cy="0"/>
          </a:xfrm>
          <a:prstGeom prst="straightConnector1">
            <a:avLst/>
          </a:prstGeom>
          <a:ln w="19050">
            <a:solidFill>
              <a:srgbClr val="3E5E9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19800000">
            <a:off x="5381619" y="2553150"/>
            <a:ext cx="684000" cy="0"/>
          </a:xfrm>
          <a:prstGeom prst="straightConnector1">
            <a:avLst/>
          </a:prstGeom>
          <a:ln w="19050">
            <a:solidFill>
              <a:srgbClr val="3E5E9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20700000">
            <a:off x="5382840" y="2962500"/>
            <a:ext cx="648000" cy="0"/>
          </a:xfrm>
          <a:prstGeom prst="straightConnector1">
            <a:avLst/>
          </a:prstGeom>
          <a:ln w="19050">
            <a:solidFill>
              <a:srgbClr val="3E5E9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5407800" y="3371850"/>
            <a:ext cx="612000" cy="0"/>
          </a:xfrm>
          <a:prstGeom prst="straightConnector1">
            <a:avLst/>
          </a:prstGeom>
          <a:ln w="19050">
            <a:solidFill>
              <a:srgbClr val="3E5E9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900000">
            <a:off x="5382840" y="3781200"/>
            <a:ext cx="648000" cy="0"/>
          </a:xfrm>
          <a:prstGeom prst="straightConnector1">
            <a:avLst/>
          </a:prstGeom>
          <a:ln w="19050">
            <a:solidFill>
              <a:srgbClr val="3E5E9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1800000">
            <a:off x="5381619" y="4190550"/>
            <a:ext cx="684000" cy="0"/>
          </a:xfrm>
          <a:prstGeom prst="straightConnector1">
            <a:avLst/>
          </a:prstGeom>
          <a:ln w="19050">
            <a:solidFill>
              <a:srgbClr val="3E5E9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7649810" y="2114550"/>
            <a:ext cx="803902" cy="369332"/>
          </a:xfrm>
          <a:prstGeom prst="rect">
            <a:avLst/>
          </a:prstGeom>
          <a:noFill/>
        </p:spPr>
        <p:txBody>
          <a:bodyPr wrap="square" lIns="0" tIns="0" rIns="0" bIns="0" rtlCol="0">
            <a:spAutoFit/>
          </a:bodyPr>
          <a:lstStyle/>
          <a:p>
            <a:pPr algn="ctr"/>
            <a:r>
              <a:rPr lang="lv-LV" sz="1200" dirty="0" smtClean="0">
                <a:latin typeface="Verdana" panose="020B0604030504040204" pitchFamily="34" charset="0"/>
              </a:rPr>
              <a:t>Data providers</a:t>
            </a:r>
            <a:endParaRPr lang="en-GB" sz="1200" dirty="0">
              <a:latin typeface="Verdana" panose="020B0604030504040204" pitchFamily="34" charset="0"/>
              <a:ea typeface="Verdana" panose="020B0604030504040204" pitchFamily="34" charset="0"/>
              <a:cs typeface="Verdana" panose="020B0604030504040204" pitchFamily="34" charset="0"/>
            </a:endParaRPr>
          </a:p>
        </p:txBody>
      </p:sp>
      <p:sp>
        <p:nvSpPr>
          <p:cNvPr id="83" name="Rounded Rectangle 82"/>
          <p:cNvSpPr/>
          <p:nvPr/>
        </p:nvSpPr>
        <p:spPr>
          <a:xfrm>
            <a:off x="6841097" y="2114550"/>
            <a:ext cx="1710202" cy="396000"/>
          </a:xfrm>
          <a:prstGeom prst="roundRect">
            <a:avLst>
              <a:gd name="adj" fmla="val 16317"/>
            </a:avLst>
          </a:prstGeom>
          <a:no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lv-LV" dirty="0"/>
          </a:p>
        </p:txBody>
      </p:sp>
      <p:sp>
        <p:nvSpPr>
          <p:cNvPr id="88" name="Rounded Rectangle 87"/>
          <p:cNvSpPr/>
          <p:nvPr/>
        </p:nvSpPr>
        <p:spPr>
          <a:xfrm>
            <a:off x="6841097" y="2639151"/>
            <a:ext cx="1710202" cy="396000"/>
          </a:xfrm>
          <a:prstGeom prst="roundRect">
            <a:avLst>
              <a:gd name="adj" fmla="val 16317"/>
            </a:avLst>
          </a:prstGeom>
          <a:no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lv-LV" dirty="0"/>
          </a:p>
        </p:txBody>
      </p:sp>
      <p:sp>
        <p:nvSpPr>
          <p:cNvPr id="91" name="Rounded Rectangle 90"/>
          <p:cNvSpPr/>
          <p:nvPr/>
        </p:nvSpPr>
        <p:spPr>
          <a:xfrm>
            <a:off x="6841097" y="3173850"/>
            <a:ext cx="1710202" cy="396000"/>
          </a:xfrm>
          <a:prstGeom prst="roundRect">
            <a:avLst>
              <a:gd name="adj" fmla="val 16317"/>
            </a:avLst>
          </a:prstGeom>
          <a:no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lv-LV" dirty="0"/>
          </a:p>
        </p:txBody>
      </p:sp>
      <p:sp>
        <p:nvSpPr>
          <p:cNvPr id="94" name="Rounded Rectangle 93"/>
          <p:cNvSpPr/>
          <p:nvPr/>
        </p:nvSpPr>
        <p:spPr>
          <a:xfrm>
            <a:off x="6841097" y="3698451"/>
            <a:ext cx="1710202" cy="396000"/>
          </a:xfrm>
          <a:prstGeom prst="roundRect">
            <a:avLst>
              <a:gd name="adj" fmla="val 16317"/>
            </a:avLst>
          </a:prstGeom>
          <a:no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lv-LV" dirty="0"/>
          </a:p>
        </p:txBody>
      </p:sp>
      <p:sp>
        <p:nvSpPr>
          <p:cNvPr id="97" name="Rounded Rectangle 96"/>
          <p:cNvSpPr/>
          <p:nvPr/>
        </p:nvSpPr>
        <p:spPr>
          <a:xfrm>
            <a:off x="6841097" y="4233150"/>
            <a:ext cx="1710202" cy="396000"/>
          </a:xfrm>
          <a:prstGeom prst="roundRect">
            <a:avLst>
              <a:gd name="adj" fmla="val 16317"/>
            </a:avLst>
          </a:prstGeom>
          <a:no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lv-LV" dirty="0"/>
          </a:p>
        </p:txBody>
      </p:sp>
      <p:grpSp>
        <p:nvGrpSpPr>
          <p:cNvPr id="98" name="Group 97"/>
          <p:cNvGrpSpPr/>
          <p:nvPr/>
        </p:nvGrpSpPr>
        <p:grpSpPr>
          <a:xfrm>
            <a:off x="495300" y="2114550"/>
            <a:ext cx="1080000" cy="396000"/>
            <a:chOff x="467858" y="2409253"/>
            <a:chExt cx="1080000" cy="396000"/>
          </a:xfrm>
        </p:grpSpPr>
        <p:sp>
          <p:nvSpPr>
            <p:cNvPr id="99" name="TextBox 98"/>
            <p:cNvSpPr txBox="1"/>
            <p:nvPr/>
          </p:nvSpPr>
          <p:spPr>
            <a:xfrm>
              <a:off x="474458" y="2453187"/>
              <a:ext cx="1066800" cy="184666"/>
            </a:xfrm>
            <a:prstGeom prst="rect">
              <a:avLst/>
            </a:prstGeom>
            <a:noFill/>
          </p:spPr>
          <p:txBody>
            <a:bodyPr wrap="square" lIns="0" tIns="0" rIns="0" bIns="0" rtlCol="0">
              <a:spAutoFit/>
            </a:bodyPr>
            <a:lstStyle/>
            <a:p>
              <a:pPr algn="ctr"/>
              <a:r>
                <a:rPr lang="lv-LV" sz="1200" dirty="0" smtClean="0">
                  <a:latin typeface="Verdana" panose="020B0604030504040204" pitchFamily="34" charset="0"/>
                </a:rPr>
                <a:t>Data receivers</a:t>
              </a:r>
              <a:endParaRPr lang="en-GB" sz="1200" dirty="0">
                <a:latin typeface="Verdana" panose="020B0604030504040204" pitchFamily="34" charset="0"/>
                <a:ea typeface="Verdana" panose="020B0604030504040204" pitchFamily="34" charset="0"/>
                <a:cs typeface="Verdana" panose="020B0604030504040204" pitchFamily="34" charset="0"/>
              </a:endParaRPr>
            </a:p>
          </p:txBody>
        </p:sp>
        <p:sp>
          <p:nvSpPr>
            <p:cNvPr id="100" name="Rounded Rectangle 99"/>
            <p:cNvSpPr/>
            <p:nvPr/>
          </p:nvSpPr>
          <p:spPr>
            <a:xfrm>
              <a:off x="467858" y="2409253"/>
              <a:ext cx="1080000" cy="396000"/>
            </a:xfrm>
            <a:prstGeom prst="roundRect">
              <a:avLst>
                <a:gd name="adj" fmla="val 16317"/>
              </a:avLst>
            </a:prstGeom>
            <a:no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grpSp>
        <p:nvGrpSpPr>
          <p:cNvPr id="101" name="Group 100"/>
          <p:cNvGrpSpPr/>
          <p:nvPr/>
        </p:nvGrpSpPr>
        <p:grpSpPr>
          <a:xfrm>
            <a:off x="495300" y="2639151"/>
            <a:ext cx="1080000" cy="396000"/>
            <a:chOff x="467858" y="2409253"/>
            <a:chExt cx="1080000" cy="396000"/>
          </a:xfrm>
        </p:grpSpPr>
        <p:sp>
          <p:nvSpPr>
            <p:cNvPr id="102" name="TextBox 101"/>
            <p:cNvSpPr txBox="1"/>
            <p:nvPr/>
          </p:nvSpPr>
          <p:spPr>
            <a:xfrm>
              <a:off x="474458" y="2418052"/>
              <a:ext cx="1066800" cy="184666"/>
            </a:xfrm>
            <a:prstGeom prst="rect">
              <a:avLst/>
            </a:prstGeom>
            <a:noFill/>
          </p:spPr>
          <p:txBody>
            <a:bodyPr wrap="square" lIns="0" tIns="0" rIns="0" bIns="0" rtlCol="0">
              <a:spAutoFit/>
            </a:bodyPr>
            <a:lstStyle/>
            <a:p>
              <a:pPr algn="ctr"/>
              <a:r>
                <a:rPr lang="lv-LV" sz="1200" dirty="0" smtClean="0">
                  <a:latin typeface="Verdana" panose="020B0604030504040204" pitchFamily="34" charset="0"/>
                </a:rPr>
                <a:t>Data receivers</a:t>
              </a:r>
              <a:endParaRPr lang="en-GB" sz="1200" dirty="0">
                <a:latin typeface="Verdana" panose="020B0604030504040204" pitchFamily="34" charset="0"/>
                <a:ea typeface="Verdana" panose="020B0604030504040204" pitchFamily="34" charset="0"/>
                <a:cs typeface="Verdana" panose="020B0604030504040204" pitchFamily="34" charset="0"/>
              </a:endParaRPr>
            </a:p>
          </p:txBody>
        </p:sp>
        <p:sp>
          <p:nvSpPr>
            <p:cNvPr id="103" name="Rounded Rectangle 102"/>
            <p:cNvSpPr/>
            <p:nvPr/>
          </p:nvSpPr>
          <p:spPr>
            <a:xfrm>
              <a:off x="467858" y="2409253"/>
              <a:ext cx="1080000" cy="396000"/>
            </a:xfrm>
            <a:prstGeom prst="roundRect">
              <a:avLst>
                <a:gd name="adj" fmla="val 16317"/>
              </a:avLst>
            </a:prstGeom>
            <a:no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grpSp>
        <p:nvGrpSpPr>
          <p:cNvPr id="104" name="Group 103"/>
          <p:cNvGrpSpPr/>
          <p:nvPr/>
        </p:nvGrpSpPr>
        <p:grpSpPr>
          <a:xfrm>
            <a:off x="495300" y="3698451"/>
            <a:ext cx="1080000" cy="396000"/>
            <a:chOff x="467858" y="2409253"/>
            <a:chExt cx="1080000" cy="396000"/>
          </a:xfrm>
        </p:grpSpPr>
        <p:sp>
          <p:nvSpPr>
            <p:cNvPr id="105" name="TextBox 104"/>
            <p:cNvSpPr txBox="1"/>
            <p:nvPr/>
          </p:nvSpPr>
          <p:spPr>
            <a:xfrm>
              <a:off x="474458" y="2425552"/>
              <a:ext cx="1066800" cy="184666"/>
            </a:xfrm>
            <a:prstGeom prst="rect">
              <a:avLst/>
            </a:prstGeom>
            <a:noFill/>
          </p:spPr>
          <p:txBody>
            <a:bodyPr wrap="square" lIns="0" tIns="0" rIns="0" bIns="0" rtlCol="0">
              <a:spAutoFit/>
            </a:bodyPr>
            <a:lstStyle/>
            <a:p>
              <a:pPr algn="ctr"/>
              <a:r>
                <a:rPr lang="lv-LV" sz="1200" dirty="0" smtClean="0">
                  <a:latin typeface="Verdana" panose="020B0604030504040204" pitchFamily="34" charset="0"/>
                </a:rPr>
                <a:t>Data receivers</a:t>
              </a:r>
              <a:endParaRPr lang="en-GB" sz="1200" dirty="0">
                <a:latin typeface="Verdana" panose="020B0604030504040204" pitchFamily="34" charset="0"/>
                <a:ea typeface="Verdana" panose="020B0604030504040204" pitchFamily="34" charset="0"/>
                <a:cs typeface="Verdana" panose="020B0604030504040204" pitchFamily="34" charset="0"/>
              </a:endParaRPr>
            </a:p>
          </p:txBody>
        </p:sp>
        <p:sp>
          <p:nvSpPr>
            <p:cNvPr id="106" name="Rounded Rectangle 105"/>
            <p:cNvSpPr/>
            <p:nvPr/>
          </p:nvSpPr>
          <p:spPr>
            <a:xfrm>
              <a:off x="467858" y="2409253"/>
              <a:ext cx="1080000" cy="396000"/>
            </a:xfrm>
            <a:prstGeom prst="roundRect">
              <a:avLst>
                <a:gd name="adj" fmla="val 16317"/>
              </a:avLst>
            </a:prstGeom>
            <a:no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grpSp>
        <p:nvGrpSpPr>
          <p:cNvPr id="107" name="Group 106"/>
          <p:cNvGrpSpPr/>
          <p:nvPr/>
        </p:nvGrpSpPr>
        <p:grpSpPr>
          <a:xfrm>
            <a:off x="495300" y="4233150"/>
            <a:ext cx="1080000" cy="396000"/>
            <a:chOff x="467858" y="2409253"/>
            <a:chExt cx="1080000" cy="396000"/>
          </a:xfrm>
        </p:grpSpPr>
        <p:sp>
          <p:nvSpPr>
            <p:cNvPr id="108" name="TextBox 107"/>
            <p:cNvSpPr txBox="1"/>
            <p:nvPr/>
          </p:nvSpPr>
          <p:spPr>
            <a:xfrm>
              <a:off x="474458" y="2424253"/>
              <a:ext cx="1066800" cy="184666"/>
            </a:xfrm>
            <a:prstGeom prst="rect">
              <a:avLst/>
            </a:prstGeom>
            <a:noFill/>
          </p:spPr>
          <p:txBody>
            <a:bodyPr wrap="square" lIns="0" tIns="0" rIns="0" bIns="0" rtlCol="0">
              <a:spAutoFit/>
            </a:bodyPr>
            <a:lstStyle/>
            <a:p>
              <a:pPr algn="ctr"/>
              <a:r>
                <a:rPr lang="lv-LV" sz="1200" dirty="0" smtClean="0">
                  <a:latin typeface="Verdana" panose="020B0604030504040204" pitchFamily="34" charset="0"/>
                </a:rPr>
                <a:t>Data receivers</a:t>
              </a:r>
              <a:endParaRPr lang="en-GB" sz="1200" dirty="0">
                <a:latin typeface="Verdana" panose="020B0604030504040204" pitchFamily="34" charset="0"/>
                <a:ea typeface="Verdana" panose="020B0604030504040204" pitchFamily="34" charset="0"/>
                <a:cs typeface="Verdana" panose="020B0604030504040204" pitchFamily="34" charset="0"/>
              </a:endParaRPr>
            </a:p>
          </p:txBody>
        </p:sp>
        <p:sp>
          <p:nvSpPr>
            <p:cNvPr id="109" name="Rounded Rectangle 108"/>
            <p:cNvSpPr/>
            <p:nvPr/>
          </p:nvSpPr>
          <p:spPr>
            <a:xfrm>
              <a:off x="467858" y="2409253"/>
              <a:ext cx="1080000" cy="396000"/>
            </a:xfrm>
            <a:prstGeom prst="roundRect">
              <a:avLst>
                <a:gd name="adj" fmla="val 16317"/>
              </a:avLst>
            </a:prstGeom>
            <a:no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sp>
        <p:nvSpPr>
          <p:cNvPr id="56" name="TextBox 55"/>
          <p:cNvSpPr txBox="1"/>
          <p:nvPr/>
        </p:nvSpPr>
        <p:spPr>
          <a:xfrm>
            <a:off x="4231312" y="3187184"/>
            <a:ext cx="1172062" cy="369332"/>
          </a:xfrm>
          <a:prstGeom prst="rect">
            <a:avLst/>
          </a:prstGeom>
          <a:noFill/>
        </p:spPr>
        <p:txBody>
          <a:bodyPr wrap="square" lIns="0" tIns="0" rIns="0" bIns="0" rtlCol="0">
            <a:spAutoFit/>
          </a:bodyPr>
          <a:lstStyle/>
          <a:p>
            <a:pPr algn="ctr"/>
            <a:r>
              <a:rPr lang="lv-LV" sz="1200" dirty="0" smtClean="0">
                <a:latin typeface="Verdana" panose="020B0604030504040204" pitchFamily="34" charset="0"/>
              </a:rPr>
              <a:t>Intergration services</a:t>
            </a:r>
            <a:endParaRPr lang="en-GB" sz="1200" dirty="0">
              <a:latin typeface="Verdana" panose="020B0604030504040204" pitchFamily="34" charset="0"/>
              <a:ea typeface="Verdana" panose="020B0604030504040204" pitchFamily="34" charset="0"/>
              <a:cs typeface="Verdana" panose="020B0604030504040204" pitchFamily="34" charset="0"/>
            </a:endParaRPr>
          </a:p>
        </p:txBody>
      </p:sp>
      <p:sp>
        <p:nvSpPr>
          <p:cNvPr id="62" name="Rounded Rectangle 61"/>
          <p:cNvSpPr/>
          <p:nvPr/>
        </p:nvSpPr>
        <p:spPr>
          <a:xfrm>
            <a:off x="6136668" y="2305950"/>
            <a:ext cx="1317874" cy="2131801"/>
          </a:xfrm>
          <a:prstGeom prst="roundRect">
            <a:avLst>
              <a:gd name="adj" fmla="val 4807"/>
            </a:avLst>
          </a:prstGeom>
          <a:solidFill>
            <a:schemeClr val="tx1">
              <a:lumMod val="65000"/>
              <a:lumOff val="35000"/>
            </a:schemeClr>
          </a:solidFill>
          <a:ln w="19050">
            <a:solidFill>
              <a:srgbClr val="3E5E9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59" name="TextBox 58"/>
          <p:cNvSpPr txBox="1"/>
          <p:nvPr/>
        </p:nvSpPr>
        <p:spPr>
          <a:xfrm>
            <a:off x="6245759" y="3186450"/>
            <a:ext cx="1099693" cy="370801"/>
          </a:xfrm>
          <a:prstGeom prst="rect">
            <a:avLst/>
          </a:prstGeom>
          <a:noFill/>
          <a:ln>
            <a:noFill/>
            <a:prstDash val="dash"/>
          </a:ln>
        </p:spPr>
        <p:txBody>
          <a:bodyPr wrap="square" lIns="0" tIns="0" rIns="0" bIns="0" rtlCol="0">
            <a:spAutoFit/>
          </a:bodyPr>
          <a:lstStyle/>
          <a:p>
            <a:pPr algn="ctr"/>
            <a:r>
              <a:rPr lang="lv-LV" sz="1200" dirty="0" smtClean="0">
                <a:solidFill>
                  <a:schemeClr val="bg1"/>
                </a:solidFill>
                <a:latin typeface="Verdana" panose="020B0604030504040204" pitchFamily="34" charset="0"/>
              </a:rPr>
              <a:t>Business services</a:t>
            </a:r>
            <a:endPar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65" name="Straight Arrow Connector 64"/>
          <p:cNvCxnSpPr/>
          <p:nvPr/>
        </p:nvCxnSpPr>
        <p:spPr>
          <a:xfrm>
            <a:off x="3614887" y="3371850"/>
            <a:ext cx="612000" cy="0"/>
          </a:xfrm>
          <a:prstGeom prst="straightConnector1">
            <a:avLst/>
          </a:prstGeom>
          <a:ln w="19050">
            <a:solidFill>
              <a:srgbClr val="3E5E9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654298" y="2659618"/>
            <a:ext cx="803902" cy="369332"/>
          </a:xfrm>
          <a:prstGeom prst="rect">
            <a:avLst/>
          </a:prstGeom>
          <a:noFill/>
        </p:spPr>
        <p:txBody>
          <a:bodyPr wrap="square" lIns="0" tIns="0" rIns="0" bIns="0" rtlCol="0">
            <a:spAutoFit/>
          </a:bodyPr>
          <a:lstStyle/>
          <a:p>
            <a:pPr algn="ctr"/>
            <a:r>
              <a:rPr lang="lv-LV" sz="1200" dirty="0" smtClean="0">
                <a:latin typeface="Verdana" panose="020B0604030504040204" pitchFamily="34" charset="0"/>
              </a:rPr>
              <a:t>Data providers</a:t>
            </a:r>
            <a:endParaRPr lang="en-GB" sz="1200" dirty="0">
              <a:latin typeface="Verdana" panose="020B0604030504040204" pitchFamily="34" charset="0"/>
              <a:ea typeface="Verdana" panose="020B0604030504040204" pitchFamily="34" charset="0"/>
              <a:cs typeface="Verdana" panose="020B0604030504040204" pitchFamily="34" charset="0"/>
            </a:endParaRPr>
          </a:p>
        </p:txBody>
      </p:sp>
      <p:sp>
        <p:nvSpPr>
          <p:cNvPr id="51" name="TextBox 50"/>
          <p:cNvSpPr txBox="1"/>
          <p:nvPr/>
        </p:nvSpPr>
        <p:spPr>
          <a:xfrm>
            <a:off x="7654298" y="3181350"/>
            <a:ext cx="803902" cy="369332"/>
          </a:xfrm>
          <a:prstGeom prst="rect">
            <a:avLst/>
          </a:prstGeom>
          <a:noFill/>
        </p:spPr>
        <p:txBody>
          <a:bodyPr wrap="square" lIns="0" tIns="0" rIns="0" bIns="0" rtlCol="0">
            <a:spAutoFit/>
          </a:bodyPr>
          <a:lstStyle/>
          <a:p>
            <a:pPr algn="ctr"/>
            <a:r>
              <a:rPr lang="lv-LV" sz="1200" dirty="0" smtClean="0">
                <a:latin typeface="Verdana" panose="020B0604030504040204" pitchFamily="34" charset="0"/>
              </a:rPr>
              <a:t>Data providers</a:t>
            </a:r>
            <a:endParaRPr lang="en-GB" sz="1200" dirty="0">
              <a:latin typeface="Verdana" panose="020B0604030504040204" pitchFamily="34" charset="0"/>
              <a:ea typeface="Verdana" panose="020B0604030504040204" pitchFamily="34" charset="0"/>
              <a:cs typeface="Verdana" panose="020B0604030504040204" pitchFamily="34" charset="0"/>
            </a:endParaRPr>
          </a:p>
        </p:txBody>
      </p:sp>
      <p:sp>
        <p:nvSpPr>
          <p:cNvPr id="52" name="TextBox 51"/>
          <p:cNvSpPr txBox="1"/>
          <p:nvPr/>
        </p:nvSpPr>
        <p:spPr>
          <a:xfrm>
            <a:off x="7654298" y="3726418"/>
            <a:ext cx="803902" cy="369332"/>
          </a:xfrm>
          <a:prstGeom prst="rect">
            <a:avLst/>
          </a:prstGeom>
          <a:noFill/>
        </p:spPr>
        <p:txBody>
          <a:bodyPr wrap="square" lIns="0" tIns="0" rIns="0" bIns="0" rtlCol="0">
            <a:spAutoFit/>
          </a:bodyPr>
          <a:lstStyle/>
          <a:p>
            <a:pPr algn="ctr"/>
            <a:r>
              <a:rPr lang="lv-LV" sz="1200" dirty="0" smtClean="0">
                <a:latin typeface="Verdana" panose="020B0604030504040204" pitchFamily="34" charset="0"/>
              </a:rPr>
              <a:t>Data providers</a:t>
            </a:r>
            <a:endParaRPr lang="en-GB" sz="1200" dirty="0">
              <a:latin typeface="Verdana" panose="020B0604030504040204" pitchFamily="34" charset="0"/>
              <a:ea typeface="Verdana" panose="020B0604030504040204" pitchFamily="34" charset="0"/>
              <a:cs typeface="Verdana" panose="020B0604030504040204" pitchFamily="34" charset="0"/>
            </a:endParaRPr>
          </a:p>
        </p:txBody>
      </p:sp>
      <p:sp>
        <p:nvSpPr>
          <p:cNvPr id="53" name="TextBox 52"/>
          <p:cNvSpPr txBox="1"/>
          <p:nvPr/>
        </p:nvSpPr>
        <p:spPr>
          <a:xfrm>
            <a:off x="7654298" y="4259818"/>
            <a:ext cx="803902" cy="369332"/>
          </a:xfrm>
          <a:prstGeom prst="rect">
            <a:avLst/>
          </a:prstGeom>
          <a:noFill/>
        </p:spPr>
        <p:txBody>
          <a:bodyPr wrap="square" lIns="0" tIns="0" rIns="0" bIns="0" rtlCol="0">
            <a:spAutoFit/>
          </a:bodyPr>
          <a:lstStyle/>
          <a:p>
            <a:pPr algn="ctr"/>
            <a:r>
              <a:rPr lang="lv-LV" sz="1200" dirty="0" smtClean="0">
                <a:latin typeface="Verdana" panose="020B0604030504040204" pitchFamily="34" charset="0"/>
              </a:rPr>
              <a:t>Data providers</a:t>
            </a:r>
            <a:endParaRPr lang="en-GB"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45656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3969</TotalTime>
  <Words>4893</Words>
  <Application>Microsoft Office PowerPoint</Application>
  <PresentationFormat>On-screen Show (16:9)</PresentationFormat>
  <Paragraphs>761</Paragraphs>
  <Slides>51</Slides>
  <Notes>51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State Regional Development Agency services for state and local government institutions</vt:lpstr>
      <vt:lpstr>Contents</vt:lpstr>
      <vt:lpstr>What is VISS?</vt:lpstr>
      <vt:lpstr>PowerPoint Presentation</vt:lpstr>
      <vt:lpstr>What is the VISS portal?</vt:lpstr>
      <vt:lpstr>Information resources available on the VISS portal</vt:lpstr>
      <vt:lpstr>Data exchange environment</vt:lpstr>
      <vt:lpstr>What is the data exchange environment?</vt:lpstr>
      <vt:lpstr>How does data exchange work?</vt:lpstr>
      <vt:lpstr>How is the data exchange organised?</vt:lpstr>
      <vt:lpstr>At the moment, almost 200 data exchanges are active</vt:lpstr>
      <vt:lpstr>PowerPoint Presentation</vt:lpstr>
      <vt:lpstr>PowerPoint Presentation</vt:lpstr>
      <vt:lpstr>What is the data distribution network?</vt:lpstr>
      <vt:lpstr>PowerPoint Presentation</vt:lpstr>
      <vt:lpstr>PowerPoint Presentation</vt:lpstr>
      <vt:lpstr>Benefits from using the data distribution and collection networks</vt:lpstr>
      <vt:lpstr>Document integration environment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Public Service Directory?</vt:lpstr>
      <vt:lpstr>Example of a Public Service Publication card</vt:lpstr>
      <vt:lpstr>PowerPoint Presentation</vt:lpstr>
      <vt:lpstr>What are e-services?</vt:lpstr>
      <vt:lpstr>Service electronisation levels</vt:lpstr>
      <vt:lpstr>PowerPoint Presentation</vt:lpstr>
      <vt:lpstr>The components of e-services</vt:lpstr>
      <vt:lpstr>PowerPoint Presentation</vt:lpstr>
      <vt:lpstr>PowerPoint Presentation</vt:lpstr>
      <vt:lpstr>Number of authentications in 2015</vt:lpstr>
      <vt:lpstr>The most active users of the single login module and their solutions</vt:lpstr>
      <vt:lpstr>Advantages of single login</vt:lpstr>
      <vt:lpstr>New single login solutions are planned for 2016</vt:lpstr>
      <vt:lpstr>PowerPoint Presentation</vt:lpstr>
      <vt:lpstr>PowerPoint Presentation</vt:lpstr>
      <vt:lpstr>Available payment services</vt:lpstr>
      <vt:lpstr>PowerPoint Presentation</vt:lpstr>
      <vt:lpstr>PowerPoint Presentation</vt:lpstr>
      <vt:lpstr>PowerPoint Presentation</vt:lpstr>
      <vt:lpstr>Advantages of the payment module</vt:lpstr>
      <vt:lpstr>PowerPoint Presentation</vt:lpstr>
      <vt:lpstr>What is geospatial data integrator?</vt:lpstr>
      <vt:lpstr>Find out more:</vt:lpstr>
      <vt:lpstr>Contact information</vt:lpstr>
      <vt:lpstr>State Regional Development Agency services for state and local government institutions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Elina</dc:creator>
  <cp:lastModifiedBy>Elina</cp:lastModifiedBy>
  <cp:revision>540</cp:revision>
  <cp:lastPrinted>2015-09-30T08:12:07Z</cp:lastPrinted>
  <dcterms:created xsi:type="dcterms:W3CDTF">2006-08-16T00:00:00Z</dcterms:created>
  <dcterms:modified xsi:type="dcterms:W3CDTF">2015-12-28T13:01:20Z</dcterms:modified>
</cp:coreProperties>
</file>