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49" r:id="rId2"/>
    <p:sldId id="303" r:id="rId3"/>
    <p:sldId id="304" r:id="rId4"/>
    <p:sldId id="347" r:id="rId5"/>
    <p:sldId id="319" r:id="rId6"/>
    <p:sldId id="305" r:id="rId7"/>
    <p:sldId id="320" r:id="rId8"/>
    <p:sldId id="321" r:id="rId9"/>
    <p:sldId id="322" r:id="rId10"/>
    <p:sldId id="323" r:id="rId11"/>
    <p:sldId id="324"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6" r:id="rId27"/>
    <p:sldId id="311" r:id="rId28"/>
    <p:sldId id="312" r:id="rId29"/>
    <p:sldId id="309" r:id="rId30"/>
    <p:sldId id="350" r:id="rId31"/>
    <p:sldId id="306" r:id="rId32"/>
    <p:sldId id="348" r:id="rId33"/>
  </p:sldIdLst>
  <p:sldSz cx="9144000" cy="5143500" type="screen16x9"/>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8" userDrawn="1">
          <p15:clr>
            <a:srgbClr val="A4A3A4"/>
          </p15:clr>
        </p15:guide>
        <p15:guide id="2" pos="1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ze Magrica" initials="IM"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E5E9F"/>
    <a:srgbClr val="CFD7E7"/>
    <a:srgbClr val="FFFFFF"/>
    <a:srgbClr val="A9B1C1"/>
    <a:srgbClr val="297B4B"/>
    <a:srgbClr val="8BC53F"/>
    <a:srgbClr val="A6D86E"/>
    <a:srgbClr val="FFD200"/>
    <a:srgbClr val="009D91"/>
    <a:srgbClr val="9E1F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75430" autoAdjust="0"/>
  </p:normalViewPr>
  <p:slideViewPr>
    <p:cSldViewPr>
      <p:cViewPr>
        <p:scale>
          <a:sx n="100" d="100"/>
          <a:sy n="100" d="100"/>
        </p:scale>
        <p:origin x="-312" y="-222"/>
      </p:cViewPr>
      <p:guideLst>
        <p:guide orient="horz" pos="228"/>
        <p:guide pos="16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E2C0BE46-4234-4B3C-B454-E47196F984FD}" type="datetimeFigureOut">
              <a:rPr lang="lv-LV" smtClean="0"/>
              <a:pPr/>
              <a:t>2017.09.19.</a:t>
            </a:fld>
            <a:endParaRPr lang="lv-LV"/>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740A652F-A4E3-40C8-A22A-C1FE9B8C6E40}" type="slidenum">
              <a:rPr lang="lv-LV" smtClean="0"/>
              <a:pPr/>
              <a:t>‹#›</a:t>
            </a:fld>
            <a:endParaRPr lang="lv-LV"/>
          </a:p>
        </p:txBody>
      </p:sp>
    </p:spTree>
    <p:extLst>
      <p:ext uri="{BB962C8B-B14F-4D97-AF65-F5344CB8AC3E}">
        <p14:creationId xmlns:p14="http://schemas.microsoft.com/office/powerpoint/2010/main" xmlns="" val="1737517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EEB23C0F-8A9D-4B36-8ABE-F13C6B70781A}" type="datetimeFigureOut">
              <a:rPr lang="lv-LV" smtClean="0"/>
              <a:pPr/>
              <a:t>2017.09.19.</a:t>
            </a:fld>
            <a:endParaRPr lang="lv-LV"/>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E06A59AC-E7A2-4864-B1F5-DE05CC13C6BA}" type="slidenum">
              <a:rPr lang="lv-LV" smtClean="0"/>
              <a:pPr/>
              <a:t>‹#›</a:t>
            </a:fld>
            <a:endParaRPr lang="lv-LV"/>
          </a:p>
        </p:txBody>
      </p:sp>
    </p:spTree>
    <p:extLst>
      <p:ext uri="{BB962C8B-B14F-4D97-AF65-F5344CB8AC3E}">
        <p14:creationId xmlns:p14="http://schemas.microsoft.com/office/powerpoint/2010/main" xmlns="" val="143921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vraa.gov.lv/uploads/epakalpojumi/ppk_metodika_aprilis_2014.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latvija.lv/lv/PPK/dzives-situacija/apakssituacija/p723/ProcesaAprakst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pakalpojumi@vraa.gov.l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viss@vraa.gov.lv"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pakalpojumi@vraa.gov.l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Informatīvā materiāla «Kā sagatavot valsts pārvaldes</a:t>
            </a:r>
            <a:r>
              <a:rPr lang="lv-LV" sz="1200" baseline="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lv-LV"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pakalpojuma kartīti, kas pieejama Latvija.lv?» mērķis ir valsts un pašvaldības iestāžu darbiniekiem sniegt praktisku informāciju, kā sagatavot valsts pārvaldes pakalpojumu portāla </a:t>
            </a:r>
            <a:r>
              <a:rPr lang="lv-LV" sz="12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Latvija.lv</a:t>
            </a:r>
            <a:r>
              <a:rPr lang="lv-LV"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pakalpojuma apraksta kart</a:t>
            </a:r>
            <a:r>
              <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īti</a:t>
            </a:r>
            <a:r>
              <a:rPr lang="lv-LV"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a:t>
            </a:fld>
            <a:endParaRPr lang="lv-LV"/>
          </a:p>
        </p:txBody>
      </p:sp>
    </p:spTree>
    <p:extLst>
      <p:ext uri="{BB962C8B-B14F-4D97-AF65-F5344CB8AC3E}">
        <p14:creationId xmlns:p14="http://schemas.microsoft.com/office/powerpoint/2010/main" xmlns="" val="224992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Kā jau minējām, šī prezentācija </a:t>
            </a:r>
            <a:r>
              <a:rPr lang="lv-LV"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tikai </a:t>
            </a:r>
            <a:r>
              <a:rPr lang="lv-LV" sz="12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sniedz pārskatu </a:t>
            </a:r>
            <a:r>
              <a:rPr lang="lv-LV"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par PK kartītes aizpildi. </a:t>
            </a:r>
            <a:r>
              <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Pirms darba uzsākšanas iesakām iepazīties ar Metodiskajiem ieteikumiem darbam ar VISS un pakalpojuma apraksta sagatavošanu. </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Saite:</a:t>
            </a:r>
            <a:r>
              <a:rPr lang="lv-LV"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http://</a:t>
            </a:r>
            <a:r>
              <a:rPr lang="en-US" sz="120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www.vraa.gov.lv</a:t>
            </a:r>
            <a:r>
              <a:rPr lang="en-US"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/uploads/e-</a:t>
            </a:r>
            <a:r>
              <a:rPr lang="en-US" sz="120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pakapojumi</a:t>
            </a:r>
            <a:r>
              <a:rPr lang="en-US"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/pk_metodika_2017.pdf </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10</a:t>
            </a:fld>
            <a:endParaRPr lang="lv-LV"/>
          </a:p>
        </p:txBody>
      </p:sp>
    </p:spTree>
    <p:extLst>
      <p:ext uri="{BB962C8B-B14F-4D97-AF65-F5344CB8AC3E}">
        <p14:creationId xmlns:p14="http://schemas.microsoft.com/office/powerpoint/2010/main" xmlns="" val="2972254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Šāda ir PK kartītes aizpildes secība.</a:t>
            </a:r>
            <a:r>
              <a:rPr lang="lv-LV" baseline="0" dirty="0" smtClean="0"/>
              <a:t> Un minētajiem Metodiskajiem ieteikumiem ir tāda pati struktūra – tātad, ja prezentācijas slaidos nevarat atrast interesējošo, aicinām ieskatīties Metodisko ieteikumu attiecīgajās nodaļās, jo tur ir detalizētāka informācija un piemēri. </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11</a:t>
            </a:fld>
            <a:endParaRPr lang="lv-LV"/>
          </a:p>
        </p:txBody>
      </p:sp>
    </p:spTree>
    <p:extLst>
      <p:ext uri="{BB962C8B-B14F-4D97-AF65-F5344CB8AC3E}">
        <p14:creationId xmlns:p14="http://schemas.microsoft.com/office/powerpoint/2010/main" xmlns="" val="306419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Pēc veiksmīgas autentifikācijas lietotājs nokļūst VISS portāla darba vidē un, nospiežot sadaļu «PK», lietotājs nonāk publiskā pakalpojuma apraksta izveides izvēlnē.</a:t>
            </a:r>
            <a:r>
              <a:rPr lang="lv-LV"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lv-LV"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12</a:t>
            </a:fld>
            <a:endParaRPr lang="lv-LV"/>
          </a:p>
        </p:txBody>
      </p:sp>
    </p:spTree>
    <p:extLst>
      <p:ext uri="{BB962C8B-B14F-4D97-AF65-F5344CB8AC3E}">
        <p14:creationId xmlns:p14="http://schemas.microsoft.com/office/powerpoint/2010/main" xmlns="" val="102342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solidFill>
                  <a:schemeClr val="tx1"/>
                </a:solidFill>
                <a:latin typeface="+mn-lt"/>
                <a:ea typeface="+mn-ea"/>
                <a:cs typeface="+mn-cs"/>
              </a:rPr>
              <a:t>Kanāli,</a:t>
            </a:r>
            <a:r>
              <a:rPr lang="lv-LV" sz="1200" baseline="0" dirty="0" smtClean="0">
                <a:solidFill>
                  <a:schemeClr val="tx1"/>
                </a:solidFill>
                <a:latin typeface="+mn-lt"/>
                <a:ea typeface="+mn-ea"/>
                <a:cs typeface="+mn-cs"/>
              </a:rPr>
              <a:t> darba laiki, veidlapas – </a:t>
            </a:r>
            <a:r>
              <a:rPr lang="lv-LV" sz="1200" dirty="0" smtClean="0">
                <a:latin typeface="Verdana" panose="020B0604030504040204" pitchFamily="34" charset="0"/>
                <a:ea typeface="Verdana" panose="020B0604030504040204" pitchFamily="34" charset="0"/>
                <a:cs typeface="Verdana" panose="020B0604030504040204" pitchFamily="34" charset="0"/>
              </a:rPr>
              <a:t>publiski pieejamas un aizpildāmas sadaļas. Sadaļā «Veidlapas» tiek attēlota informācija par visām pakalpojumiem pievienotajām veidlapām.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latin typeface="Verdana" panose="020B0604030504040204" pitchFamily="34" charset="0"/>
                <a:ea typeface="Verdana" panose="020B0604030504040204" pitchFamily="34" charset="0"/>
                <a:cs typeface="Verdana" panose="020B0604030504040204" pitchFamily="34" charset="0"/>
              </a:rPr>
              <a:t>Pakalpojumu klasifikatori attiecas uz VRAA kā PK infrastruktūras uzturētāju un ir pieejamas tikai tādā gadījumā, ja ir piešķirta īpaša piekļuve.</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13</a:t>
            </a:fld>
            <a:endParaRPr lang="lv-LV"/>
          </a:p>
        </p:txBody>
      </p:sp>
    </p:spTree>
    <p:extLst>
      <p:ext uri="{BB962C8B-B14F-4D97-AF65-F5344CB8AC3E}">
        <p14:creationId xmlns:p14="http://schemas.microsoft.com/office/powerpoint/2010/main" xmlns="" val="1053136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altLang="en-US" sz="1200" dirty="0" smtClean="0"/>
              <a:t>1. Klasifikatori:</a:t>
            </a:r>
          </a:p>
          <a:p>
            <a:pPr marL="176213" indent="-176213" algn="just">
              <a:spcBef>
                <a:spcPts val="0"/>
              </a:spcBef>
              <a:buClr>
                <a:schemeClr val="tx1"/>
              </a:buClr>
              <a:buSzPct val="100000"/>
              <a:buFont typeface="Arial" panose="020B0604020202020204" pitchFamily="34" charset="0"/>
              <a:buChar char="•"/>
            </a:pPr>
            <a:r>
              <a:rPr lang="lv-LV" sz="1300" dirty="0" smtClean="0"/>
              <a:t>Jānorāda:</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iestādes darba laiks;</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apmeklētāju pieņemšanas laiks (ja atšķiras);</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pusdienas pārtraukumu laiks;</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ja iespējams, norāda arī īslaicīgi paredzamus pakalpojumu sniegšanas pārtraukumus; </a:t>
            </a:r>
          </a:p>
          <a:p>
            <a:pPr lvl="1" algn="just">
              <a:spcBef>
                <a:spcPts val="0"/>
              </a:spcBef>
              <a:spcAft>
                <a:spcPts val="600"/>
              </a:spcAft>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ja ir, norāda saīsināto darba laiku (piemēram, pirmssvētku laikā).</a:t>
            </a:r>
          </a:p>
          <a:p>
            <a:pPr marL="176213" indent="-176213" algn="just">
              <a:buClr>
                <a:schemeClr val="tx1"/>
              </a:buClr>
              <a:buSzPct val="100000"/>
              <a:buFont typeface="Arial" panose="020B0604020202020204" pitchFamily="34" charset="0"/>
              <a:buChar char="•"/>
            </a:pPr>
            <a:r>
              <a:rPr lang="lv-LV" sz="1300" dirty="0" smtClean="0"/>
              <a:t>Ja iestādei ir struktūrvienības, sarakstus ir iespējams veidot atsevišķām struktūrvienībām.</a:t>
            </a:r>
          </a:p>
          <a:p>
            <a:pPr marL="0" marR="0" indent="0" algn="l" defTabSz="914400" rtl="0" eaLnBrk="1" fontAlgn="auto" latinLnBrk="0" hangingPunct="1">
              <a:lnSpc>
                <a:spcPct val="100000"/>
              </a:lnSpc>
              <a:spcBef>
                <a:spcPts val="0"/>
              </a:spcBef>
              <a:spcAft>
                <a:spcPts val="0"/>
              </a:spcAft>
              <a:buClrTx/>
              <a:buSzTx/>
              <a:buFontTx/>
              <a:buNone/>
              <a:tabLst/>
              <a:defRPr/>
            </a:pPr>
            <a:endParaRPr lang="lv-LV" altLang="en-US" sz="1200" dirty="0" smtClean="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14</a:t>
            </a:fld>
            <a:endParaRPr lang="lv-LV"/>
          </a:p>
        </p:txBody>
      </p:sp>
    </p:spTree>
    <p:extLst>
      <p:ext uri="{BB962C8B-B14F-4D97-AF65-F5344CB8AC3E}">
        <p14:creationId xmlns:p14="http://schemas.microsoft.com/office/powerpoint/2010/main" xmlns="" val="417078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en-US" sz="1200" dirty="0" smtClean="0"/>
              <a:t>1. Klasifikatori:</a:t>
            </a:r>
          </a:p>
          <a:p>
            <a:pPr marL="176213" indent="-176213" algn="just">
              <a:spcBef>
                <a:spcPts val="0"/>
              </a:spcBef>
              <a:spcAft>
                <a:spcPts val="600"/>
              </a:spcAft>
              <a:buClr>
                <a:schemeClr val="tx1"/>
              </a:buClr>
              <a:buSzPct val="100000"/>
              <a:buFont typeface="Arial" panose="020B0604020202020204" pitchFamily="34" charset="0"/>
              <a:buChar char="•"/>
            </a:pPr>
            <a:r>
              <a:rPr lang="lv-LV" sz="1300" dirty="0" smtClean="0"/>
              <a:t>«Kanāli» - kā pakalpojums tiks sniegts vai saņemts. </a:t>
            </a:r>
          </a:p>
          <a:p>
            <a:pPr marL="176213" indent="-176213" algn="just">
              <a:spcBef>
                <a:spcPts val="0"/>
              </a:spcBef>
              <a:buClr>
                <a:schemeClr val="tx1"/>
              </a:buClr>
              <a:buSzPct val="100000"/>
              <a:buFont typeface="Arial" panose="020B0604020202020204" pitchFamily="34" charset="0"/>
              <a:buChar char="•"/>
            </a:pPr>
            <a:r>
              <a:rPr lang="lv-LV" sz="1300" dirty="0" smtClean="0"/>
              <a:t>Minimālā norādāmā informācija ir: </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kanāla tips (no izvēlnes jāizvēlas pakalpojuma sniegšanas veids, piemēram, klātiene, e-pasts u. tml.);</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nosaukums; </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publiskais nosaukums;</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pārklātā teritorija (jāpiesaista teritoriālā vienība); </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cita informācija, kas mainās atkarībā no kanāla tipa.</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15</a:t>
            </a:fld>
            <a:endParaRPr lang="lv-LV"/>
          </a:p>
        </p:txBody>
      </p:sp>
    </p:spTree>
    <p:extLst>
      <p:ext uri="{BB962C8B-B14F-4D97-AF65-F5344CB8AC3E}">
        <p14:creationId xmlns:p14="http://schemas.microsoft.com/office/powerpoint/2010/main" xmlns="" val="524889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Sadaļā </a:t>
            </a:r>
            <a:r>
              <a:rPr lang="lv-LV"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«Pakalpojumu saraksts» ir pieejama informācija par iestādes izveidotajiem publisko pakalpojumu aprakstiem un ir iespējams izveidot jaunu pakalpojuma aprakstu.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16</a:t>
            </a:fld>
            <a:endParaRPr lang="lv-LV"/>
          </a:p>
        </p:txBody>
      </p:sp>
    </p:spTree>
    <p:extLst>
      <p:ext uri="{BB962C8B-B14F-4D97-AF65-F5344CB8AC3E}">
        <p14:creationId xmlns:p14="http://schemas.microsoft.com/office/powerpoint/2010/main" xmlns="" val="426177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indent="-176213" algn="just">
              <a:spcBef>
                <a:spcPts val="0"/>
              </a:spcBef>
              <a:spcAft>
                <a:spcPts val="600"/>
              </a:spcAft>
              <a:buClr>
                <a:schemeClr val="tx1"/>
              </a:buClr>
              <a:buSzPct val="100000"/>
              <a:buFont typeface="Arial" panose="020B0604020202020204" pitchFamily="34" charset="0"/>
              <a:buChar char="•"/>
            </a:pPr>
            <a:r>
              <a:rPr lang="lv-LV" sz="1300" dirty="0" smtClean="0"/>
              <a:t>Lai izveidotu jaunu pakalpojuma apraksta versiju, jāaizpilda pakalpojuma pamatdati un jānospiež poga «Saglabāt». </a:t>
            </a:r>
          </a:p>
          <a:p>
            <a:pPr marL="176213" indent="-176213" algn="just">
              <a:spcBef>
                <a:spcPts val="0"/>
              </a:spcBef>
              <a:buClr>
                <a:schemeClr val="tx1"/>
              </a:buClr>
              <a:buSzPct val="100000"/>
              <a:buFont typeface="Arial" panose="020B0604020202020204" pitchFamily="34" charset="0"/>
              <a:buChar char="•"/>
            </a:pPr>
            <a:r>
              <a:rPr lang="lv-LV" sz="1300" dirty="0" smtClean="0"/>
              <a:t>Sadaļā «Pakalpojumu saraksts» atrodas informācija par iestādes pakalpojumiem, tostarp:</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organizācija – organizācijas nosaukuma aili aizpilda sistēma;</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īss numurs – pakalpojuma identifikācijas numuru aizpilda sistēma;</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nosaukums – pakalpojuma nosaukums PK;</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grupa – tematisks pakalpojumu grupējums;</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šablons – informācija, vai tas ir šablona tipa pakalpojums;</a:t>
            </a:r>
          </a:p>
          <a:p>
            <a:pPr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tulkojumi – apzīmē valodu, kādā veidots un publiskots pakalpojums.</a:t>
            </a:r>
            <a:endParaRPr lang="lv-LV"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17</a:t>
            </a:fld>
            <a:endParaRPr lang="lv-LV"/>
          </a:p>
        </p:txBody>
      </p:sp>
    </p:spTree>
    <p:extLst>
      <p:ext uri="{BB962C8B-B14F-4D97-AF65-F5344CB8AC3E}">
        <p14:creationId xmlns:p14="http://schemas.microsoft.com/office/powerpoint/2010/main" xmlns="" val="367417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indent="-176213" algn="l">
              <a:spcBef>
                <a:spcPts val="0"/>
              </a:spcBef>
              <a:buClr>
                <a:schemeClr val="tx1"/>
              </a:buClr>
              <a:buSzPct val="100000"/>
              <a:buFont typeface="Arial" panose="020B0604020202020204" pitchFamily="34" charset="0"/>
              <a:buChar char="•"/>
            </a:pPr>
            <a:r>
              <a:rPr lang="lv-LV" sz="1300" dirty="0" smtClean="0"/>
              <a:t>Minimālā norādāmā informācija:</a:t>
            </a:r>
          </a:p>
          <a:p>
            <a:pPr lvl="1" algn="l">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sadaļā «Versijas pamatdati» aizpilda laukus «Versijas nosaukums» un «Īss apraksts»;</a:t>
            </a:r>
          </a:p>
          <a:p>
            <a:pPr lvl="1" algn="l">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sadaļā «Saņēmēji» norāda, kas būs pakalpojuma «Saņēmēji»; </a:t>
            </a:r>
          </a:p>
          <a:p>
            <a:pPr lvl="1" algn="l">
              <a:spcBef>
                <a:spcPts val="0"/>
              </a:spcBef>
              <a:spcAft>
                <a:spcPts val="600"/>
              </a:spcAft>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sadaļā «Termiņi un laiki» izvēlas un aizpilda vienu no laukiem: «Termiņš» vai «Termiņa apraksts». </a:t>
            </a:r>
          </a:p>
          <a:p>
            <a:pPr marL="176213" indent="-176213" algn="l">
              <a:spcBef>
                <a:spcPts val="0"/>
              </a:spcBef>
              <a:spcAft>
                <a:spcPts val="600"/>
              </a:spcAft>
              <a:buClr>
                <a:schemeClr val="tx1"/>
              </a:buClr>
              <a:buSzPct val="100000"/>
              <a:buFont typeface="Arial" panose="020B0604020202020204" pitchFamily="34" charset="0"/>
              <a:buChar char="•"/>
            </a:pPr>
            <a:r>
              <a:rPr lang="lv-LV" sz="1300" dirty="0" smtClean="0"/>
              <a:t>«Pakalpojuma nosaukums» jāveido klientam ērti uztverami, pēc iespējas vienkāršāk un lakoniskāk, vienlaikus izsakot pakalpojuma būtību (konkrētais labums/objekts, ko iegūst klients (izziņa, pabalsts, konsultācija, u.c.), iestādes darbība, piemēram, slimības pabalsta izmaksa, būvatļaujas izsniegšana u.tml.).</a:t>
            </a:r>
          </a:p>
          <a:p>
            <a:pPr marL="176213" indent="-176213" algn="l">
              <a:spcBef>
                <a:spcPts val="0"/>
              </a:spcBef>
              <a:spcAft>
                <a:spcPts val="600"/>
              </a:spcAft>
              <a:buClr>
                <a:schemeClr val="tx1"/>
              </a:buClr>
              <a:buSzPct val="100000"/>
              <a:buFont typeface="Arial" panose="020B0604020202020204" pitchFamily="34" charset="0"/>
              <a:buChar char="•"/>
            </a:pPr>
            <a:r>
              <a:rPr lang="lv-LV" sz="1300" dirty="0" smtClean="0"/>
              <a:t>«Atslēgvārdi» ievietotie pakalpojumu raksturojošie vārdi un īsas frāzes ļaus vieglāk meklētājā atrast pakalpojumu.</a:t>
            </a:r>
          </a:p>
          <a:p>
            <a:pPr marL="176213" indent="-176213" algn="l">
              <a:spcBef>
                <a:spcPts val="0"/>
              </a:spcBef>
              <a:spcAft>
                <a:spcPts val="600"/>
              </a:spcAft>
              <a:buClr>
                <a:schemeClr val="tx1"/>
              </a:buClr>
              <a:buSzPct val="100000"/>
              <a:buFont typeface="Arial" panose="020B0604020202020204" pitchFamily="34" charset="0"/>
              <a:buChar char="•"/>
            </a:pPr>
            <a:r>
              <a:rPr lang="lv-LV" sz="1300" dirty="0" smtClean="0"/>
              <a:t>Tāpat būtisks klientam viegli uztverams «Īss apraksts», kas </a:t>
            </a:r>
            <a:br>
              <a:rPr lang="lv-LV" sz="1300" dirty="0" smtClean="0"/>
            </a:br>
            <a:r>
              <a:rPr lang="lv-LV" sz="1300" dirty="0" smtClean="0"/>
              <a:t>3–5 teikumos skaidro, kādā dzīves situācijā un kādiem mērķiem pakalpojums ir nepieciešams, un kāds būs klienta ieguvums. </a:t>
            </a:r>
          </a:p>
          <a:p>
            <a:pPr algn="l"/>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18</a:t>
            </a:fld>
            <a:endParaRPr lang="lv-LV"/>
          </a:p>
        </p:txBody>
      </p:sp>
    </p:spTree>
    <p:extLst>
      <p:ext uri="{BB962C8B-B14F-4D97-AF65-F5344CB8AC3E}">
        <p14:creationId xmlns:p14="http://schemas.microsoft.com/office/powerpoint/2010/main" xmlns="" val="1574423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spcBef>
                <a:spcPts val="0"/>
              </a:spcBef>
              <a:spcAft>
                <a:spcPts val="600"/>
              </a:spcAft>
              <a:buClr>
                <a:schemeClr val="tx1"/>
              </a:buClr>
              <a:buSzPct val="100000"/>
              <a:buFont typeface="Arial" panose="020B0604020202020204" pitchFamily="34" charset="0"/>
              <a:buChar char="•"/>
            </a:pPr>
            <a:r>
              <a:rPr lang="lv-LV" sz="1200" dirty="0" smtClean="0"/>
              <a:t>«Pakalpojuma tēmas» sadaļā ietverts noteikts cilvēka vai organizācijas dzīves apstākļu kopums, kas nosaka vai ietekmē tās rīcību. Pakalpojums var tikt definēts caur šo dzīves apstākļu kopumu. </a:t>
            </a:r>
          </a:p>
          <a:p>
            <a:pPr marL="285750" indent="-285750" algn="just">
              <a:spcBef>
                <a:spcPts val="0"/>
              </a:spcBef>
              <a:spcAft>
                <a:spcPts val="600"/>
              </a:spcAft>
              <a:buClr>
                <a:schemeClr val="tx1"/>
              </a:buClr>
              <a:buSzPct val="100000"/>
              <a:buFont typeface="Arial" panose="020B0604020202020204" pitchFamily="34" charset="0"/>
              <a:buChar char="•"/>
            </a:pPr>
            <a:r>
              <a:rPr lang="lv-LV" sz="1200" dirty="0" smtClean="0"/>
              <a:t>Pakalpojumam jābūt pievienotai vismaz vienai tēmai.</a:t>
            </a:r>
          </a:p>
          <a:p>
            <a:pPr marL="285750" indent="-285750" algn="just">
              <a:spcBef>
                <a:spcPts val="0"/>
              </a:spcBef>
              <a:spcAft>
                <a:spcPts val="600"/>
              </a:spcAft>
              <a:buClr>
                <a:schemeClr val="tx1"/>
              </a:buClr>
              <a:buSzPct val="100000"/>
              <a:buFont typeface="Arial" panose="020B0604020202020204" pitchFamily="34" charset="0"/>
              <a:buChar char="•"/>
            </a:pPr>
            <a:r>
              <a:rPr lang="lv-LV" sz="1200" dirty="0" smtClean="0"/>
              <a:t>No jauna izveidotam pakalpojumam tēmas piesaista VRAA, tāpēc uz pakalpojumi@vraa.gov.lv  jānosūta informācija par izvēlētajām tēmām (pakalpojuma nosaukums, tēmu koks, pirmā un otrā līmeņa tēma). </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19</a:t>
            </a:fld>
            <a:endParaRPr lang="lv-LV"/>
          </a:p>
        </p:txBody>
      </p:sp>
    </p:spTree>
    <p:extLst>
      <p:ext uri="{BB962C8B-B14F-4D97-AF65-F5344CB8AC3E}">
        <p14:creationId xmlns:p14="http://schemas.microsoft.com/office/powerpoint/2010/main" xmlns="" val="65264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Aplūkojot</a:t>
            </a:r>
            <a:r>
              <a:rPr lang="lv-LV" baseline="0" dirty="0" smtClean="0"/>
              <a:t> satura rādītāju var gūt ieskatu materiālā iekļautajā informācijā, kas veidota trīs blokos:</a:t>
            </a:r>
          </a:p>
          <a:p>
            <a:pPr marL="228600" indent="-228600">
              <a:buAutoNum type="arabicParenR"/>
            </a:pPr>
            <a:r>
              <a:rPr lang="lv-LV" baseline="0" dirty="0" smtClean="0"/>
              <a:t>ievads – vispārējs ieskats pakalpojumu katalogā; </a:t>
            </a:r>
          </a:p>
          <a:p>
            <a:pPr marL="228600" indent="-228600">
              <a:buAutoNum type="arabicParenR"/>
            </a:pPr>
            <a:r>
              <a:rPr lang="lv-LV" baseline="0" dirty="0" smtClean="0"/>
              <a:t>iespējas iestādēm – praktiska informācija kā soli pa solim aizpildīt PK kartīti (jāņem vērā gan, ka šis ir svarīgākās informācijas kopsavilkums, bet detalizēta informācija ir pieejama metodiskajos ieteikumos);</a:t>
            </a:r>
          </a:p>
          <a:p>
            <a:pPr marL="228600" indent="-228600">
              <a:buAutoNum type="arabicParenR"/>
            </a:pPr>
            <a:r>
              <a:rPr lang="lv-LV" baseline="0" dirty="0" smtClean="0"/>
              <a:t>informācija –papildu informācijas avoti un kontaktinformācija. </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a:t>
            </a:fld>
            <a:endParaRPr lang="lv-LV"/>
          </a:p>
        </p:txBody>
      </p:sp>
    </p:spTree>
    <p:extLst>
      <p:ext uri="{BB962C8B-B14F-4D97-AF65-F5344CB8AC3E}">
        <p14:creationId xmlns:p14="http://schemas.microsoft.com/office/powerpoint/2010/main" xmlns="" val="1070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spcBef>
                <a:spcPts val="0"/>
              </a:spcBef>
              <a:spcAft>
                <a:spcPts val="600"/>
              </a:spcAft>
              <a:buClr>
                <a:schemeClr val="tx1"/>
              </a:buClr>
              <a:buSzPct val="100000"/>
              <a:buFont typeface="Arial" panose="020B0604020202020204" pitchFamily="34" charset="0"/>
              <a:buChar char="•"/>
            </a:pPr>
            <a:r>
              <a:rPr lang="lv-LV" sz="1200" dirty="0" smtClean="0"/>
              <a:t>Sadaļā «Normatīvie akti» pievieno atsauces uz normatīvajiem aktiem, saskaņā ar kuriem tiek nodrošināta pakalpojumu sniegšana. </a:t>
            </a:r>
          </a:p>
          <a:p>
            <a:pPr marL="285750" indent="-285750" algn="just">
              <a:spcBef>
                <a:spcPts val="0"/>
              </a:spcBef>
              <a:spcAft>
                <a:spcPts val="600"/>
              </a:spcAft>
              <a:buClr>
                <a:schemeClr val="tx1"/>
              </a:buClr>
              <a:buSzPct val="100000"/>
              <a:buFont typeface="Arial" panose="020B0604020202020204" pitchFamily="34" charset="0"/>
              <a:buChar char="•"/>
            </a:pPr>
            <a:r>
              <a:rPr lang="lv-LV" sz="1200" dirty="0" smtClean="0"/>
              <a:t>Pakalpojumam jābūt norādītam vismaz vienam normatīvajam aktam.</a:t>
            </a:r>
          </a:p>
          <a:p>
            <a:pPr marL="285750" indent="-285750" algn="just">
              <a:spcBef>
                <a:spcPts val="0"/>
              </a:spcBef>
              <a:spcAft>
                <a:spcPts val="600"/>
              </a:spcAft>
              <a:buClr>
                <a:schemeClr val="tx1"/>
              </a:buClr>
              <a:buSzPct val="100000"/>
              <a:buFont typeface="Arial" panose="020B0604020202020204" pitchFamily="34" charset="0"/>
              <a:buChar char="•"/>
            </a:pPr>
            <a:r>
              <a:rPr lang="lv-LV" sz="1200" dirty="0" smtClean="0"/>
              <a:t>Atsauces pievieno uz portālu www.likumi.lv, tādējādi nodrošinot klientiem ērtu piekļuvi normatīvajiem aktiem (bez papildu meklēšanas).</a:t>
            </a:r>
          </a:p>
          <a:p>
            <a:pPr marL="285750" indent="-285750" algn="just">
              <a:spcBef>
                <a:spcPts val="0"/>
              </a:spcBef>
              <a:spcAft>
                <a:spcPts val="600"/>
              </a:spcAft>
              <a:buClr>
                <a:schemeClr val="tx1"/>
              </a:buClr>
              <a:buSzPct val="100000"/>
              <a:buFont typeface="Arial" panose="020B0604020202020204" pitchFamily="34" charset="0"/>
              <a:buChar char="•"/>
            </a:pPr>
            <a:r>
              <a:rPr lang="lv-LV" sz="1200" dirty="0" smtClean="0"/>
              <a:t>PK versijā ir ieviests atsevišķs normatīvo aktu klasifikators. Vēlams primāri atsaukties vai pievienot speciālos ārējos normatīvos aktus, izvairoties no iekšējo normatīvo aktu lietošanas, kas klientiem nav saistoši.</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20</a:t>
            </a:fld>
            <a:endParaRPr lang="lv-LV"/>
          </a:p>
        </p:txBody>
      </p:sp>
    </p:spTree>
    <p:extLst>
      <p:ext uri="{BB962C8B-B14F-4D97-AF65-F5344CB8AC3E}">
        <p14:creationId xmlns:p14="http://schemas.microsoft.com/office/powerpoint/2010/main" xmlns="" val="1161179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Bef>
                <a:spcPts val="0"/>
              </a:spcBef>
              <a:spcAft>
                <a:spcPts val="600"/>
              </a:spcAft>
              <a:buClr>
                <a:schemeClr val="tx1"/>
              </a:buClr>
              <a:buSzPct val="100000"/>
              <a:buFont typeface="Arial" panose="020B0604020202020204" pitchFamily="34" charset="0"/>
              <a:buChar char="•"/>
            </a:pPr>
            <a:r>
              <a:rPr lang="lv-LV" sz="1300" dirty="0" smtClean="0"/>
              <a:t>Sadaļā «Procesa apraksts» / «Pakalpojuma soļu saraksts» izvēlas «Pievienot soli» un veido izklāstu, kā soli pa solim pieprasāms un saņemams konkrētais publiskais pakalpojums (ieskaitot iestādes iekšējos soļus, bet publiski būs redzami tikai tie soļi, kuros ir iesaistīts klients). </a:t>
            </a:r>
          </a:p>
          <a:p>
            <a:pPr marL="171450" indent="-171450" algn="just">
              <a:spcBef>
                <a:spcPts val="0"/>
              </a:spcBef>
              <a:buClr>
                <a:schemeClr val="tx1"/>
              </a:buClr>
              <a:buSzPct val="100000"/>
              <a:buFont typeface="Arial" panose="020B0604020202020204" pitchFamily="34" charset="0"/>
              <a:buChar char="•"/>
            </a:pPr>
            <a:r>
              <a:rPr lang="lv-LV" sz="1300" dirty="0" smtClean="0"/>
              <a:t>Minimālā norādāmā informācija:</a:t>
            </a:r>
          </a:p>
          <a:p>
            <a:pPr marL="538163" lvl="1" indent="-171450"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soļa nosaukums – īsi definē solī ietverto darbību, piemēram, «Pakalpojuma pieteikšana»;</a:t>
            </a:r>
          </a:p>
          <a:p>
            <a:pPr marL="538163" lvl="1" indent="-171450"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soļa apraksts – norāda konkrētas veicamās darbības;</a:t>
            </a:r>
          </a:p>
          <a:p>
            <a:pPr marL="538163" lvl="1" indent="-171450"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soļa veids – atzīmē «Publisks» vai «Nepublisks»;</a:t>
            </a:r>
          </a:p>
          <a:p>
            <a:pPr marL="538163" lvl="1" indent="-171450"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soļa tips – atzīmē «Apstrādes solis», «Pieprasīšanas solis» vai «Saņemšanas solis»; </a:t>
            </a:r>
          </a:p>
          <a:p>
            <a:pPr marL="538163" lvl="1" indent="-171450"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maksājuma veidnes piesaiste – gadījumā, ja veido maksas pakalpojumu, pirms soļa izveides jābūt definētam «Cenrādim» un izveidotai «Maksājumu veidnei».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21</a:t>
            </a:fld>
            <a:endParaRPr lang="lv-LV"/>
          </a:p>
        </p:txBody>
      </p:sp>
    </p:spTree>
    <p:extLst>
      <p:ext uri="{BB962C8B-B14F-4D97-AF65-F5344CB8AC3E}">
        <p14:creationId xmlns:p14="http://schemas.microsoft.com/office/powerpoint/2010/main" xmlns="" val="243731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Ja iestādei vismaz viens aprakstītais pakalpojums ir maksas pakalpojums, un iestāde vēlas izmantot VRAA produktu «Maksājumu m</a:t>
            </a:r>
            <a:r>
              <a:rPr lang="en-US"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a:t>
            </a:r>
            <a:r>
              <a:rPr lang="lv-LV"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dulis», tad sadaļa «Maksājumi» jāaizpilda obligāti. </a:t>
            </a:r>
            <a:endParaRPr lang="lv-LV" sz="12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22</a:t>
            </a:fld>
            <a:endParaRPr lang="lv-LV"/>
          </a:p>
        </p:txBody>
      </p:sp>
    </p:spTree>
    <p:extLst>
      <p:ext uri="{BB962C8B-B14F-4D97-AF65-F5344CB8AC3E}">
        <p14:creationId xmlns:p14="http://schemas.microsoft.com/office/powerpoint/2010/main" xmlns="" val="3555425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13" indent="-265113" algn="just">
              <a:spcBef>
                <a:spcPts val="0"/>
              </a:spcBef>
              <a:spcAft>
                <a:spcPts val="600"/>
              </a:spcAft>
              <a:buClr>
                <a:schemeClr val="tx1"/>
              </a:buClr>
              <a:buSzPct val="100000"/>
              <a:buFont typeface="Arial" panose="020B0604020202020204" pitchFamily="34" charset="0"/>
              <a:buChar char="•"/>
            </a:pPr>
            <a:r>
              <a:rPr lang="lv-LV" sz="1300" dirty="0" smtClean="0"/>
              <a:t>Sadaļā «Banku konti» / «Bankas kontu saraksts» izvēlas «Pievienot kontu». </a:t>
            </a:r>
          </a:p>
          <a:p>
            <a:pPr marL="265113" indent="-265113" algn="just">
              <a:spcBef>
                <a:spcPts val="0"/>
              </a:spcBef>
              <a:buClr>
                <a:schemeClr val="tx1"/>
              </a:buClr>
              <a:buSzPct val="100000"/>
              <a:buFont typeface="Arial" panose="020B0604020202020204" pitchFamily="34" charset="0"/>
              <a:buChar char="•"/>
            </a:pPr>
            <a:r>
              <a:rPr lang="lv-LV" sz="1300" dirty="0" smtClean="0"/>
              <a:t>Minimālā norādāmā informācija:</a:t>
            </a:r>
          </a:p>
          <a:p>
            <a:pPr marL="717550" lvl="1" indent="-179388"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konta numurs, </a:t>
            </a:r>
          </a:p>
          <a:p>
            <a:pPr marL="717550" lvl="1" indent="-179388"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konta </a:t>
            </a:r>
            <a:r>
              <a:rPr lang="lv-LV" sz="1300" dirty="0" smtClean="0">
                <a:latin typeface="Verdana" panose="020B0604030504040204" pitchFamily="34" charset="0"/>
                <a:ea typeface="Verdana" panose="020B0604030504040204" pitchFamily="34" charset="0"/>
                <a:cs typeface="Verdana" panose="020B0604030504040204" pitchFamily="34" charset="0"/>
              </a:rPr>
              <a:t>nosaukums,</a:t>
            </a:r>
          </a:p>
          <a:p>
            <a:pPr marL="717550" lvl="1" indent="-179388"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finanšu gads,</a:t>
            </a:r>
          </a:p>
          <a:p>
            <a:pPr marL="717550" lvl="1" indent="-179388"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derīgs no,</a:t>
            </a:r>
          </a:p>
          <a:p>
            <a:pPr marL="717550" lvl="1" indent="-179388"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derīgs līdz,</a:t>
            </a:r>
          </a:p>
          <a:p>
            <a:pPr marL="717550" lvl="1" indent="-179388" algn="just">
              <a:spcBef>
                <a:spcPts val="0"/>
              </a:spcBef>
              <a:spcAft>
                <a:spcPts val="600"/>
              </a:spcAft>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samaksas saņēmējs.</a:t>
            </a:r>
          </a:p>
          <a:p>
            <a:pPr marL="265113" indent="-257175" algn="just">
              <a:spcBef>
                <a:spcPts val="0"/>
              </a:spcBef>
              <a:spcAft>
                <a:spcPts val="600"/>
              </a:spcAft>
              <a:buClr>
                <a:schemeClr val="tx1"/>
              </a:buClr>
              <a:buSzPct val="100000"/>
              <a:buFont typeface="Arial" panose="020B0604020202020204" pitchFamily="34" charset="0"/>
              <a:buChar char="•"/>
            </a:pPr>
            <a:r>
              <a:rPr lang="lv-LV" sz="1300" dirty="0" smtClean="0"/>
              <a:t>Obligāti jānorāda, kas būs samaksas saņēmējs tādā gadījumā, ja tā ir cita iestāde vai pašvaldība. Pēc noklusējuma ir paredzēts, ka «Samaksas saņēmējs» ir iestāde, kas apraksta pakalpojumu. </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23</a:t>
            </a:fld>
            <a:endParaRPr lang="lv-LV"/>
          </a:p>
        </p:txBody>
      </p:sp>
    </p:spTree>
    <p:extLst>
      <p:ext uri="{BB962C8B-B14F-4D97-AF65-F5344CB8AC3E}">
        <p14:creationId xmlns:p14="http://schemas.microsoft.com/office/powerpoint/2010/main" xmlns="" val="401974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13" indent="-265113" algn="just">
              <a:spcBef>
                <a:spcPts val="0"/>
              </a:spcBef>
              <a:spcAft>
                <a:spcPts val="600"/>
              </a:spcAft>
              <a:buClr>
                <a:schemeClr val="tx1"/>
              </a:buClr>
              <a:buSzPct val="100000"/>
              <a:buFont typeface="Arial" panose="020B0604020202020204" pitchFamily="34" charset="0"/>
              <a:buChar char="•"/>
            </a:pPr>
            <a:r>
              <a:rPr lang="lv-LV" sz="1300" dirty="0" smtClean="0"/>
              <a:t>Lai pievienotu cenrādi, kas noteiks maksu par pakalpojumu, atver sadaļu «Cenrāži»  / «Cenrāžu saraksts» un izvēlas «Pievienot cenrādi».</a:t>
            </a:r>
          </a:p>
          <a:p>
            <a:pPr marL="265113" indent="-265113" algn="just">
              <a:spcBef>
                <a:spcPts val="0"/>
              </a:spcBef>
              <a:buClr>
                <a:schemeClr val="tx1"/>
              </a:buClr>
              <a:buSzPct val="100000"/>
              <a:buFont typeface="Arial" panose="020B0604020202020204" pitchFamily="34" charset="0"/>
              <a:buChar char="•"/>
            </a:pPr>
            <a:r>
              <a:rPr lang="lv-LV" sz="1300" dirty="0" smtClean="0"/>
              <a:t>Minimālā norādāmā informācija ir:</a:t>
            </a:r>
          </a:p>
          <a:p>
            <a:pPr marL="803275" lvl="1" indent="-265113"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sadaļā «Cenrāža uzturēšana» - cenrāža nosaukums;</a:t>
            </a:r>
          </a:p>
          <a:p>
            <a:pPr marL="803275" lvl="1" indent="-265113"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«Cenrāža pozīcijas» - virspozīcijas, pozīcijas un vienības nosaukums, mērvienības tips, viens no lielumiem «mērvienība no», «mērvienība līdz», cena bez PVN par vienību, PVN apmērs, samaksas veids, cenas veids</a:t>
            </a:r>
            <a:r>
              <a:rPr lang="lv-LV" sz="1300" dirty="0" smtClean="0">
                <a:latin typeface="Verdana" panose="020B0604030504040204" pitchFamily="34" charset="0"/>
                <a:ea typeface="Verdana" panose="020B0604030504040204" pitchFamily="34" charset="0"/>
                <a:cs typeface="Verdana" panose="020B0604030504040204" pitchFamily="34" charset="0"/>
              </a:rPr>
              <a:t>, </a:t>
            </a:r>
            <a:r>
              <a:rPr lang="lv-LV" sz="1300" dirty="0" smtClean="0">
                <a:latin typeface="Verdana" panose="020B0604030504040204" pitchFamily="34" charset="0"/>
                <a:ea typeface="Verdana" panose="020B0604030504040204" pitchFamily="34" charset="0"/>
                <a:cs typeface="Verdana" panose="020B0604030504040204" pitchFamily="34" charset="0"/>
              </a:rPr>
              <a:t>EKK;</a:t>
            </a:r>
          </a:p>
          <a:p>
            <a:pPr marL="803275" lvl="1" indent="-265113"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«Normatīvie akti» – vismaz viens normatīvais akts.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24</a:t>
            </a:fld>
            <a:endParaRPr lang="lv-LV"/>
          </a:p>
        </p:txBody>
      </p:sp>
    </p:spTree>
    <p:extLst>
      <p:ext uri="{BB962C8B-B14F-4D97-AF65-F5344CB8AC3E}">
        <p14:creationId xmlns:p14="http://schemas.microsoft.com/office/powerpoint/2010/main" xmlns="" val="1822637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13" indent="-265113" algn="just">
              <a:spcBef>
                <a:spcPts val="0"/>
              </a:spcBef>
              <a:spcAft>
                <a:spcPts val="600"/>
              </a:spcAft>
              <a:buClr>
                <a:schemeClr val="tx1"/>
              </a:buClr>
              <a:buSzPct val="100000"/>
              <a:buFont typeface="Arial" panose="020B0604020202020204" pitchFamily="34" charset="0"/>
              <a:buChar char="•"/>
            </a:pPr>
            <a:r>
              <a:rPr lang="lv-LV" sz="1200" dirty="0" smtClean="0"/>
              <a:t>Maksājumu veidne ir sasaistes punkts starp publisko pakalpojumu un publiskā pakalpojuma apmaksas procesu.</a:t>
            </a:r>
          </a:p>
          <a:p>
            <a:pPr marL="265113" indent="-265113" algn="just">
              <a:spcBef>
                <a:spcPts val="0"/>
              </a:spcBef>
              <a:spcAft>
                <a:spcPts val="600"/>
              </a:spcAft>
              <a:buClr>
                <a:schemeClr val="tx1"/>
              </a:buClr>
              <a:buSzPct val="100000"/>
              <a:buFont typeface="Arial" panose="020B0604020202020204" pitchFamily="34" charset="0"/>
              <a:buChar char="•"/>
            </a:pPr>
            <a:r>
              <a:rPr lang="lv-LV" sz="1200" dirty="0" smtClean="0"/>
              <a:t>Sadaļā «Maksājumu veidnes» / «Iestādes maksājumu veidņu saraksts» izvēlas «Jauna veidne».</a:t>
            </a:r>
          </a:p>
          <a:p>
            <a:pPr marL="265113" indent="-265113" algn="just">
              <a:spcBef>
                <a:spcPts val="0"/>
              </a:spcBef>
              <a:buClr>
                <a:schemeClr val="tx1"/>
              </a:buClr>
              <a:buSzPct val="100000"/>
              <a:buFont typeface="Arial" panose="020B0604020202020204" pitchFamily="34" charset="0"/>
              <a:buChar char="•"/>
            </a:pPr>
            <a:r>
              <a:rPr lang="lv-LV" sz="1200" dirty="0" smtClean="0"/>
              <a:t>Minimālā norādāmā informācija:</a:t>
            </a:r>
          </a:p>
          <a:p>
            <a:pPr marL="623888" indent="-265113" algn="just">
              <a:spcBef>
                <a:spcPts val="0"/>
              </a:spcBef>
              <a:buClr>
                <a:schemeClr val="tx1"/>
              </a:buClr>
              <a:buSzPct val="100000"/>
              <a:buFont typeface="Arial" panose="020B0604020202020204" pitchFamily="34" charset="0"/>
              <a:buChar char="•"/>
            </a:pPr>
            <a:r>
              <a:rPr lang="lv-LV" sz="1200" dirty="0" smtClean="0"/>
              <a:t>cenrādis,</a:t>
            </a:r>
          </a:p>
          <a:p>
            <a:pPr marL="623888" indent="-265113" algn="just">
              <a:spcBef>
                <a:spcPts val="0"/>
              </a:spcBef>
              <a:buClr>
                <a:schemeClr val="tx1"/>
              </a:buClr>
              <a:buSzPct val="100000"/>
              <a:buFont typeface="Arial" panose="020B0604020202020204" pitchFamily="34" charset="0"/>
              <a:buChar char="•"/>
            </a:pPr>
            <a:r>
              <a:rPr lang="lv-LV" sz="1200" dirty="0" smtClean="0"/>
              <a:t>pakalpojums,</a:t>
            </a:r>
          </a:p>
          <a:p>
            <a:pPr marL="623888" indent="-265113" algn="just">
              <a:spcBef>
                <a:spcPts val="0"/>
              </a:spcBef>
              <a:spcAft>
                <a:spcPts val="600"/>
              </a:spcAft>
              <a:buClr>
                <a:schemeClr val="tx1"/>
              </a:buClr>
              <a:buSzPct val="100000"/>
              <a:buFont typeface="Arial" panose="020B0604020202020204" pitchFamily="34" charset="0"/>
              <a:buChar char="•"/>
            </a:pPr>
            <a:r>
              <a:rPr lang="lv-LV" sz="1200" dirty="0" smtClean="0"/>
              <a:t>maksājuma veidnes nosaukums.</a:t>
            </a:r>
          </a:p>
          <a:p>
            <a:pPr marL="265113" indent="-265113" algn="just">
              <a:spcBef>
                <a:spcPts val="0"/>
              </a:spcBef>
              <a:buClr>
                <a:schemeClr val="tx1"/>
              </a:buClr>
              <a:buSzPct val="100000"/>
              <a:buFont typeface="Arial" panose="020B0604020202020204" pitchFamily="34" charset="0"/>
              <a:buChar char="•"/>
            </a:pPr>
            <a:r>
              <a:rPr lang="lv-LV" sz="1200" dirty="0" smtClean="0"/>
              <a:t>Lai izveidotu maksājuma veidni, sākotnēji ir jābūt izveidotam pakalpojuma versijas aprakstam un definētam pakalpojuma solim, kam šī veidne tiks pievienota.</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25</a:t>
            </a:fld>
            <a:endParaRPr lang="lv-LV"/>
          </a:p>
        </p:txBody>
      </p:sp>
    </p:spTree>
    <p:extLst>
      <p:ext uri="{BB962C8B-B14F-4D97-AF65-F5344CB8AC3E}">
        <p14:creationId xmlns:p14="http://schemas.microsoft.com/office/powerpoint/2010/main" xmlns="" val="3867700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13" indent="-265113" algn="just">
              <a:spcBef>
                <a:spcPts val="0"/>
              </a:spcBef>
              <a:spcAft>
                <a:spcPts val="600"/>
              </a:spcAft>
              <a:buClr>
                <a:schemeClr val="tx1"/>
              </a:buClr>
              <a:buSzPct val="100000"/>
              <a:buFont typeface="Arial" panose="020B0604020202020204" pitchFamily="34" charset="0"/>
              <a:buChar char="•"/>
            </a:pPr>
            <a:r>
              <a:rPr lang="lv-LV" sz="1200" smtClean="0"/>
              <a:t>Veic mašīntulkošanu.</a:t>
            </a:r>
          </a:p>
          <a:p>
            <a:pPr marL="265113" indent="-265113" algn="just">
              <a:spcBef>
                <a:spcPts val="0"/>
              </a:spcBef>
              <a:spcAft>
                <a:spcPts val="600"/>
              </a:spcAft>
              <a:buClr>
                <a:schemeClr val="tx1"/>
              </a:buClr>
              <a:buSzPct val="100000"/>
              <a:buFont typeface="Arial" panose="020B0604020202020204" pitchFamily="34" charset="0"/>
              <a:buChar char="•"/>
            </a:pPr>
            <a:r>
              <a:rPr lang="lv-LV" sz="1200" smtClean="0"/>
              <a:t>Pabeidzot </a:t>
            </a:r>
            <a:r>
              <a:rPr lang="lv-LV" sz="1200" dirty="0" smtClean="0"/>
              <a:t>pakalpojuma informācijas aizpildi, pārskata ievadīto informāciju, atgriežas sadaļā «Pamatinformācija» un atver «Versijas aprakstu».</a:t>
            </a:r>
          </a:p>
          <a:p>
            <a:pPr marL="265113" indent="-265113" algn="just">
              <a:spcBef>
                <a:spcPts val="0"/>
              </a:spcBef>
              <a:spcAft>
                <a:spcPts val="600"/>
              </a:spcAft>
              <a:buClr>
                <a:schemeClr val="tx1"/>
              </a:buClr>
              <a:buSzPct val="100000"/>
              <a:buFont typeface="Arial" panose="020B0604020202020204" pitchFamily="34" charset="0"/>
              <a:buChar char="•"/>
            </a:pPr>
            <a:r>
              <a:rPr lang="lv-LV" sz="1200" dirty="0" smtClean="0"/>
              <a:t>Lai nodotu pakalpojumu pirmreizējai publicēšanai, nospiež pogu «Nodot publicēšanai».</a:t>
            </a:r>
          </a:p>
          <a:p>
            <a:pPr marL="265113" indent="-265113" algn="just">
              <a:spcBef>
                <a:spcPts val="0"/>
              </a:spcBef>
              <a:spcAft>
                <a:spcPts val="600"/>
              </a:spcAft>
              <a:buClr>
                <a:schemeClr val="tx1"/>
              </a:buClr>
              <a:buSzPct val="100000"/>
              <a:buFont typeface="Arial" panose="020B0604020202020204" pitchFamily="34" charset="0"/>
              <a:buChar char="•"/>
            </a:pPr>
            <a:r>
              <a:rPr lang="lv-LV" sz="1200" dirty="0" smtClean="0"/>
              <a:t>Pakalpojuma pirmreizēju publicēšanu nodrošina VRAA, un PK aizpildītājs saņem publiskošanas paziņojumu e-pastā. Informācija pieejama arī sadaļā «Publicēšanas informācija».</a:t>
            </a:r>
          </a:p>
          <a:p>
            <a:pPr marL="265113" indent="-265113" algn="just">
              <a:spcBef>
                <a:spcPts val="0"/>
              </a:spcBef>
              <a:spcAft>
                <a:spcPts val="600"/>
              </a:spcAft>
              <a:buClr>
                <a:schemeClr val="tx1"/>
              </a:buClr>
              <a:buSzPct val="100000"/>
              <a:buFont typeface="Arial" panose="020B0604020202020204" pitchFamily="34" charset="0"/>
              <a:buChar char="•"/>
            </a:pPr>
            <a:r>
              <a:rPr lang="lv-LV" sz="1200" dirty="0" smtClean="0"/>
              <a:t>Turpmāko atjaunoto versiju publicēšanu nodrošina konkrētās iestādes PK pakalpojumu aprakstu veidotājs.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26</a:t>
            </a:fld>
            <a:endParaRPr lang="lv-LV"/>
          </a:p>
        </p:txBody>
      </p:sp>
    </p:spTree>
    <p:extLst>
      <p:ext uri="{BB962C8B-B14F-4D97-AF65-F5344CB8AC3E}">
        <p14:creationId xmlns:p14="http://schemas.microsoft.com/office/powerpoint/2010/main" xmlns="" val="2731070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smtClean="0">
                <a:latin typeface="Verdana" panose="020B0604030504040204" pitchFamily="34" charset="0"/>
                <a:ea typeface="Verdana" panose="020B0604030504040204" pitchFamily="34" charset="0"/>
                <a:cs typeface="Verdana" panose="020B0604030504040204" pitchFamily="34" charset="0"/>
                <a:hlinkClick r:id="rId3"/>
              </a:rPr>
              <a:t>Metodisko ieteikumu</a:t>
            </a:r>
            <a:r>
              <a:rPr lang="lv-LV" sz="1200" dirty="0" smtClean="0">
                <a:latin typeface="Verdana" panose="020B0604030504040204" pitchFamily="34" charset="0"/>
                <a:ea typeface="Verdana" panose="020B0604030504040204" pitchFamily="34" charset="0"/>
                <a:cs typeface="Verdana" panose="020B0604030504040204" pitchFamily="34" charset="0"/>
              </a:rPr>
              <a:t> pielikumā ir pieejami valsts pārvaldes</a:t>
            </a:r>
            <a:r>
              <a:rPr lang="lv-LV" sz="1200" baseline="0" dirty="0" smtClean="0">
                <a:latin typeface="Verdana" panose="020B0604030504040204" pitchFamily="34" charset="0"/>
                <a:ea typeface="Verdana" panose="020B0604030504040204" pitchFamily="34" charset="0"/>
                <a:cs typeface="Verdana" panose="020B0604030504040204" pitchFamily="34" charset="0"/>
              </a:rPr>
              <a:t> </a:t>
            </a:r>
            <a:r>
              <a:rPr lang="lv-LV" sz="1200" dirty="0" smtClean="0">
                <a:latin typeface="Verdana" panose="020B0604030504040204" pitchFamily="34" charset="0"/>
                <a:ea typeface="Verdana" panose="020B0604030504040204" pitchFamily="34" charset="0"/>
                <a:cs typeface="Verdana" panose="020B0604030504040204" pitchFamily="34" charset="0"/>
              </a:rPr>
              <a:t>pakalpojuma apraksta piemēri.</a:t>
            </a:r>
          </a:p>
          <a:p>
            <a:pPr marL="171450" indent="-171450">
              <a:buFont typeface="Arial" panose="020B0604020202020204" pitchFamily="34" charset="0"/>
              <a:buChar char="•"/>
            </a:pPr>
            <a:r>
              <a:rPr lang="lv-LV" sz="1200" dirty="0" smtClean="0">
                <a:latin typeface="Verdana" panose="020B0604030504040204" pitchFamily="34" charset="0"/>
                <a:ea typeface="Verdana" panose="020B0604030504040204" pitchFamily="34" charset="0"/>
                <a:cs typeface="Verdana" panose="020B0604030504040204" pitchFamily="34" charset="0"/>
              </a:rPr>
              <a:t>Slaidā</a:t>
            </a:r>
            <a:r>
              <a:rPr lang="lv-LV" sz="1200" baseline="0" dirty="0" smtClean="0">
                <a:latin typeface="Verdana" panose="020B0604030504040204" pitchFamily="34" charset="0"/>
                <a:ea typeface="Verdana" panose="020B0604030504040204" pitchFamily="34" charset="0"/>
                <a:cs typeface="Verdana" panose="020B0604030504040204" pitchFamily="34" charset="0"/>
              </a:rPr>
              <a:t> attēlots</a:t>
            </a:r>
            <a:r>
              <a:rPr lang="lv-LV" sz="1200" dirty="0" smtClean="0">
                <a:latin typeface="Verdana" panose="020B0604030504040204" pitchFamily="34" charset="0"/>
                <a:ea typeface="Verdana" panose="020B0604030504040204" pitchFamily="34" charset="0"/>
                <a:cs typeface="Verdana" panose="020B0604030504040204" pitchFamily="34" charset="0"/>
              </a:rPr>
              <a:t> pakalpojuma</a:t>
            </a:r>
            <a:r>
              <a:rPr lang="lv-LV" sz="1200" baseline="0" dirty="0" smtClean="0">
                <a:latin typeface="Verdana" panose="020B0604030504040204" pitchFamily="34" charset="0"/>
                <a:ea typeface="Verdana" panose="020B0604030504040204" pitchFamily="34" charset="0"/>
                <a:cs typeface="Verdana" panose="020B0604030504040204" pitchFamily="34" charset="0"/>
              </a:rPr>
              <a:t> apraksts</a:t>
            </a:r>
            <a:r>
              <a:rPr lang="lv-LV" sz="1200" dirty="0" smtClean="0">
                <a:latin typeface="Verdana" panose="020B0604030504040204" pitchFamily="34" charset="0"/>
                <a:ea typeface="Verdana" panose="020B0604030504040204" pitchFamily="34" charset="0"/>
                <a:cs typeface="Verdana" panose="020B0604030504040204" pitchFamily="34" charset="0"/>
              </a:rPr>
              <a:t> bez maksājuma – labās </a:t>
            </a:r>
            <a:r>
              <a:rPr lang="lv-LV" sz="1200" baseline="0" dirty="0" smtClean="0">
                <a:latin typeface="Verdana" panose="020B0604030504040204" pitchFamily="34" charset="0"/>
                <a:ea typeface="Verdana" panose="020B0604030504040204" pitchFamily="34" charset="0"/>
                <a:cs typeface="Verdana" panose="020B0604030504040204" pitchFamily="34" charset="0"/>
              </a:rPr>
              <a:t>prakses piemērs</a:t>
            </a:r>
            <a:r>
              <a:rPr lang="lv-LV" sz="1200" dirty="0" smtClean="0">
                <a:latin typeface="Verdana" panose="020B0604030504040204" pitchFamily="34" charset="0"/>
                <a:ea typeface="Verdana" panose="020B0604030504040204" pitchFamily="34" charset="0"/>
                <a:cs typeface="Verdana" panose="020B0604030504040204" pitchFamily="34" charset="0"/>
              </a:rPr>
              <a:t> </a:t>
            </a:r>
            <a:r>
              <a:rPr lang="lv-LV" sz="1200" u="sng"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a:t>
            </a:r>
            <a:r>
              <a:rPr lang="lv-LV" sz="1200" u="sng" baseline="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lv-LV" sz="1200" u="sng"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Iesniegums iestādei – </a:t>
            </a:r>
            <a:r>
              <a:rPr lang="en-US" sz="1200" u="sng"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https://www.latvija.lv/lv/PPK/dzives-situacija/apakssituacija/p2026/ProcesaApraksts</a:t>
            </a:r>
            <a:r>
              <a:rPr lang="lv-LV" sz="1200" u="sng"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 </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27</a:t>
            </a:fld>
            <a:endParaRPr lang="lv-LV"/>
          </a:p>
        </p:txBody>
      </p:sp>
    </p:spTree>
    <p:extLst>
      <p:ext uri="{BB962C8B-B14F-4D97-AF65-F5344CB8AC3E}">
        <p14:creationId xmlns:p14="http://schemas.microsoft.com/office/powerpoint/2010/main" xmlns="" val="4151747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latin typeface="Verdana" panose="020B0604030504040204" pitchFamily="34" charset="0"/>
                <a:ea typeface="Verdana" panose="020B0604030504040204" pitchFamily="34" charset="0"/>
                <a:cs typeface="Verdana" panose="020B0604030504040204" pitchFamily="34" charset="0"/>
              </a:rPr>
              <a:t>Slaidā</a:t>
            </a:r>
            <a:r>
              <a:rPr lang="lv-LV" sz="1200" baseline="0" dirty="0" smtClean="0">
                <a:latin typeface="Verdana" panose="020B0604030504040204" pitchFamily="34" charset="0"/>
                <a:ea typeface="Verdana" panose="020B0604030504040204" pitchFamily="34" charset="0"/>
                <a:cs typeface="Verdana" panose="020B0604030504040204" pitchFamily="34" charset="0"/>
              </a:rPr>
              <a:t> attēlots</a:t>
            </a:r>
            <a:r>
              <a:rPr lang="lv-LV" sz="1200" dirty="0" smtClean="0">
                <a:latin typeface="Verdana" panose="020B0604030504040204" pitchFamily="34" charset="0"/>
                <a:ea typeface="Verdana" panose="020B0604030504040204" pitchFamily="34" charset="0"/>
                <a:cs typeface="Verdana" panose="020B0604030504040204" pitchFamily="34" charset="0"/>
              </a:rPr>
              <a:t> pakalpojuma</a:t>
            </a:r>
            <a:r>
              <a:rPr lang="lv-LV" sz="1200" baseline="0" dirty="0" smtClean="0">
                <a:latin typeface="Verdana" panose="020B0604030504040204" pitchFamily="34" charset="0"/>
                <a:ea typeface="Verdana" panose="020B0604030504040204" pitchFamily="34" charset="0"/>
                <a:cs typeface="Verdana" panose="020B0604030504040204" pitchFamily="34" charset="0"/>
              </a:rPr>
              <a:t> apraksts</a:t>
            </a:r>
            <a:r>
              <a:rPr lang="lv-LV" sz="1200" dirty="0" smtClean="0">
                <a:latin typeface="Verdana" panose="020B0604030504040204" pitchFamily="34" charset="0"/>
                <a:ea typeface="Verdana" panose="020B0604030504040204" pitchFamily="34" charset="0"/>
                <a:cs typeface="Verdana" panose="020B0604030504040204" pitchFamily="34" charset="0"/>
              </a:rPr>
              <a:t> ar maksājumu – vēl viens labās </a:t>
            </a:r>
            <a:r>
              <a:rPr lang="lv-LV" sz="1200" baseline="0" dirty="0" smtClean="0">
                <a:latin typeface="Verdana" panose="020B0604030504040204" pitchFamily="34" charset="0"/>
                <a:ea typeface="Verdana" panose="020B0604030504040204" pitchFamily="34" charset="0"/>
                <a:cs typeface="Verdana" panose="020B0604030504040204" pitchFamily="34" charset="0"/>
              </a:rPr>
              <a:t>prakses piemērs</a:t>
            </a:r>
            <a:r>
              <a:rPr lang="lv-LV" sz="1200" dirty="0" smtClean="0">
                <a:latin typeface="Verdana" panose="020B0604030504040204" pitchFamily="34" charset="0"/>
                <a:ea typeface="Verdana" panose="020B0604030504040204" pitchFamily="34" charset="0"/>
                <a:cs typeface="Verdana" panose="020B0604030504040204" pitchFamily="34" charset="0"/>
              </a:rPr>
              <a:t> –</a:t>
            </a:r>
            <a:r>
              <a:rPr lang="lv-LV" sz="1200" baseline="0" dirty="0" smtClean="0">
                <a:latin typeface="Verdana" panose="020B0604030504040204" pitchFamily="34" charset="0"/>
                <a:ea typeface="Verdana" panose="020B0604030504040204" pitchFamily="34" charset="0"/>
                <a:cs typeface="Verdana" panose="020B0604030504040204" pitchFamily="34" charset="0"/>
              </a:rPr>
              <a:t> </a:t>
            </a:r>
            <a:r>
              <a:rPr lang="lv-LV" sz="1200" dirty="0" smtClean="0">
                <a:latin typeface="Verdana" panose="020B0604030504040204" pitchFamily="34" charset="0"/>
                <a:ea typeface="Verdana" panose="020B0604030504040204" pitchFamily="34" charset="0"/>
                <a:cs typeface="Verdana" panose="020B0604030504040204" pitchFamily="34" charset="0"/>
              </a:rPr>
              <a:t>Patentu valdes pakalpojums – </a:t>
            </a:r>
            <a:r>
              <a:rPr lang="en-US" sz="1200" dirty="0" smtClean="0">
                <a:latin typeface="Verdana" panose="020B0604030504040204" pitchFamily="34" charset="0"/>
                <a:ea typeface="Verdana" panose="020B0604030504040204" pitchFamily="34" charset="0"/>
                <a:cs typeface="Verdana" panose="020B0604030504040204" pitchFamily="34" charset="0"/>
                <a:hlinkClick r:id="rId3"/>
              </a:rPr>
              <a:t>https://www.latvija.lv/lv/PPK/dzives-situacija/apakssituacija/p723/ProcesaApraksts</a:t>
            </a:r>
            <a:r>
              <a:rPr lang="en-US" sz="1200" dirty="0" smtClean="0">
                <a:latin typeface="Verdana" panose="020B0604030504040204" pitchFamily="34" charset="0"/>
                <a:ea typeface="Verdana" panose="020B0604030504040204" pitchFamily="34" charset="0"/>
                <a:cs typeface="Verdana" panose="020B0604030504040204" pitchFamily="34" charset="0"/>
              </a:rPr>
              <a:t> </a:t>
            </a:r>
            <a:endParaRPr lang="lv-LV" sz="1200" dirty="0" smtClean="0">
              <a:latin typeface="Verdana" panose="020B0604030504040204" pitchFamily="34" charset="0"/>
              <a:ea typeface="Verdana" panose="020B0604030504040204" pitchFamily="34" charset="0"/>
              <a:cs typeface="Verdana" panose="020B0604030504040204" pitchFamily="34" charset="0"/>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28</a:t>
            </a:fld>
            <a:endParaRPr lang="lv-LV"/>
          </a:p>
        </p:txBody>
      </p:sp>
    </p:spTree>
    <p:extLst>
      <p:ext uri="{BB962C8B-B14F-4D97-AF65-F5344CB8AC3E}">
        <p14:creationId xmlns:p14="http://schemas.microsoft.com/office/powerpoint/2010/main" xmlns="" val="227387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Norādītajās tīmekļa vietnēs ir</a:t>
            </a:r>
            <a:r>
              <a:rPr lang="lv-LV" baseline="0" dirty="0" smtClean="0"/>
              <a:t> pieejama papildus informācija.</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29</a:t>
            </a:fld>
            <a:endParaRPr lang="lv-LV"/>
          </a:p>
        </p:txBody>
      </p:sp>
    </p:spTree>
    <p:extLst>
      <p:ext uri="{BB962C8B-B14F-4D97-AF65-F5344CB8AC3E}">
        <p14:creationId xmlns:p14="http://schemas.microsoft.com/office/powerpoint/2010/main" xmlns="" val="359236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Pirms</a:t>
            </a:r>
            <a:r>
              <a:rPr lang="lv-LV" baseline="0" dirty="0" smtClean="0"/>
              <a:t> pievēršamies konkrētiem e-risinājumiem, aplūkosi</a:t>
            </a:r>
            <a:r>
              <a:rPr lang="lv-LV" baseline="0" dirty="0" smtClean="0">
                <a:solidFill>
                  <a:srgbClr val="FF0000"/>
                </a:solidFill>
              </a:rPr>
              <a:t>m</a:t>
            </a:r>
            <a:r>
              <a:rPr lang="lv-LV" baseline="0" dirty="0" smtClean="0"/>
              <a:t>, kas ir PK.</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a:t>
            </a:fld>
            <a:endParaRPr lang="lv-LV"/>
          </a:p>
        </p:txBody>
      </p:sp>
    </p:spTree>
    <p:extLst>
      <p:ext uri="{BB962C8B-B14F-4D97-AF65-F5344CB8AC3E}">
        <p14:creationId xmlns:p14="http://schemas.microsoft.com/office/powerpoint/2010/main" xmlns="" val="1124082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Norādītajās tīmekļa vietnēs ir</a:t>
            </a:r>
            <a:r>
              <a:rPr lang="lv-LV" baseline="0" dirty="0" smtClean="0"/>
              <a:t> pieejama papildus informācija.</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30</a:t>
            </a:fld>
            <a:endParaRPr lang="lv-LV"/>
          </a:p>
        </p:txBody>
      </p:sp>
    </p:spTree>
    <p:extLst>
      <p:ext uri="{BB962C8B-B14F-4D97-AF65-F5344CB8AC3E}">
        <p14:creationId xmlns:p14="http://schemas.microsoft.com/office/powerpoint/2010/main" xmlns="" val="3592363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...sadarbības</a:t>
            </a:r>
            <a:r>
              <a:rPr lang="lv-LV" baseline="0" dirty="0" smtClean="0"/>
              <a:t> un jautājumu gadījumā aicinām sazināties ar Valsts reģionālās attīstības aģentūras </a:t>
            </a:r>
            <a:r>
              <a:rPr lang="lv-LV" baseline="0" smtClean="0"/>
              <a:t>Portālu attīstības </a:t>
            </a:r>
            <a:r>
              <a:rPr lang="lv-LV" baseline="0" dirty="0" smtClean="0"/>
              <a:t>nodaļas speciālistiem, izmantojot norādīto kontaktinformāciju. </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31</a:t>
            </a:fld>
            <a:endParaRPr lang="lv-LV"/>
          </a:p>
        </p:txBody>
      </p:sp>
    </p:spTree>
    <p:extLst>
      <p:ext uri="{BB962C8B-B14F-4D97-AF65-F5344CB8AC3E}">
        <p14:creationId xmlns:p14="http://schemas.microsoft.com/office/powerpoint/2010/main" xmlns="" val="965003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Paldies! Jautājumi?</a:t>
            </a:r>
            <a:endParaRPr lang="lv-LV" dirty="0" smtClean="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32</a:t>
            </a:fld>
            <a:endParaRPr lang="lv-LV"/>
          </a:p>
        </p:txBody>
      </p:sp>
    </p:spTree>
    <p:extLst>
      <p:ext uri="{BB962C8B-B14F-4D97-AF65-F5344CB8AC3E}">
        <p14:creationId xmlns:p14="http://schemas.microsoft.com/office/powerpoint/2010/main" xmlns="" val="224992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Pakalpojumu katalogs (PK) ir valsts pārvaldes sniegto</a:t>
            </a:r>
            <a:r>
              <a:rPr lang="lv-LV" sz="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pakalpojumu reģistrs, kurā ir pieejami pakalpojumu apraksti un sniegšanas veidi. Tas publiski ir pieejams portālā </a:t>
            </a:r>
            <a:r>
              <a:rPr lang="lv-LV" sz="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Latvija.lv</a:t>
            </a:r>
            <a:r>
              <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endParaRPr lang="lv-LV" dirty="0" smtClean="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a:t>
            </a:fld>
            <a:endParaRPr lang="lv-LV"/>
          </a:p>
        </p:txBody>
      </p:sp>
    </p:spTree>
    <p:extLst>
      <p:ext uri="{BB962C8B-B14F-4D97-AF65-F5344CB8AC3E}">
        <p14:creationId xmlns:p14="http://schemas.microsoft.com/office/powerpoint/2010/main" xmlns="" val="390725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200" dirty="0" smtClean="0">
                <a:latin typeface="Verdana" panose="020B0604030504040204" pitchFamily="34" charset="0"/>
                <a:ea typeface="Verdana" panose="020B0604030504040204" pitchFamily="34" charset="0"/>
                <a:cs typeface="Verdana" panose="020B0604030504040204" pitchFamily="34" charset="0"/>
              </a:rPr>
              <a:t>Pašreiz</a:t>
            </a:r>
            <a:r>
              <a:rPr lang="lv-LV" sz="1200" baseline="0" dirty="0" smtClean="0">
                <a:latin typeface="Verdana" panose="020B0604030504040204" pitchFamily="34" charset="0"/>
                <a:ea typeface="Verdana" panose="020B0604030504040204" pitchFamily="34" charset="0"/>
                <a:cs typeface="Verdana" panose="020B0604030504040204" pitchFamily="34" charset="0"/>
              </a:rPr>
              <a:t> </a:t>
            </a:r>
            <a:r>
              <a:rPr lang="lv-LV" sz="1200" dirty="0" smtClean="0">
                <a:latin typeface="Verdana" panose="020B0604030504040204" pitchFamily="34" charset="0"/>
                <a:ea typeface="Verdana" panose="020B0604030504040204" pitchFamily="34" charset="0"/>
                <a:cs typeface="Verdana" panose="020B0604030504040204" pitchFamily="34" charset="0"/>
              </a:rPr>
              <a:t>Ministru kabineta noteikumi «Valsts pārvaldes pakalpojumu portāla noteikumi» nosaka valsts pārvaldes iestā</a:t>
            </a:r>
            <a:r>
              <a:rPr lang="lv-LV"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žu</a:t>
            </a:r>
            <a:r>
              <a:rPr lang="lv-LV" sz="1200" dirty="0" smtClean="0">
                <a:latin typeface="Verdana" panose="020B0604030504040204" pitchFamily="34" charset="0"/>
                <a:ea typeface="Verdana" panose="020B0604030504040204" pitchFamily="34" charset="0"/>
                <a:cs typeface="Verdana" panose="020B0604030504040204" pitchFamily="34" charset="0"/>
              </a:rPr>
              <a:t> atbildību par ticamas un aktuālas informācijas nodrošināšanu valsts</a:t>
            </a:r>
            <a:r>
              <a:rPr lang="lv-LV" sz="1200" baseline="0" dirty="0" smtClean="0">
                <a:latin typeface="Verdana" panose="020B0604030504040204" pitchFamily="34" charset="0"/>
                <a:ea typeface="Verdana" panose="020B0604030504040204" pitchFamily="34" charset="0"/>
                <a:cs typeface="Verdana" panose="020B0604030504040204" pitchFamily="34" charset="0"/>
              </a:rPr>
              <a:t> pārvaldes</a:t>
            </a:r>
            <a:r>
              <a:rPr lang="lv-LV" sz="1200" dirty="0" smtClean="0">
                <a:latin typeface="Verdana" panose="020B0604030504040204" pitchFamily="34" charset="0"/>
                <a:ea typeface="Verdana" panose="020B0604030504040204" pitchFamily="34" charset="0"/>
                <a:cs typeface="Verdana" panose="020B0604030504040204" pitchFamily="34" charset="0"/>
              </a:rPr>
              <a:t> pakalpojumu portālā Latvija.lv.  </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5</a:t>
            </a:fld>
            <a:endParaRPr lang="lv-LV"/>
          </a:p>
        </p:txBody>
      </p:sp>
    </p:spTree>
    <p:extLst>
      <p:ext uri="{BB962C8B-B14F-4D97-AF65-F5344CB8AC3E}">
        <p14:creationId xmlns:p14="http://schemas.microsoft.com/office/powerpoint/2010/main" xmlns="" val="285561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Šī</a:t>
            </a:r>
            <a:r>
              <a:rPr lang="lv-LV" baseline="0" dirty="0" smtClean="0"/>
              <a:t> ir prezentācijas praktiskā daļa – kā iestādes darbiniekam soli pa solim aizpildīt PK kartīti. </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6</a:t>
            </a:fld>
            <a:endParaRPr lang="lv-LV"/>
          </a:p>
        </p:txBody>
      </p:sp>
    </p:spTree>
    <p:extLst>
      <p:ext uri="{BB962C8B-B14F-4D97-AF65-F5344CB8AC3E}">
        <p14:creationId xmlns:p14="http://schemas.microsoft.com/office/powerpoint/2010/main" xmlns="" val="216168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Iestādes darbiniekam</a:t>
            </a:r>
            <a:r>
              <a:rPr lang="lv-LV" baseline="0" dirty="0" smtClean="0"/>
              <a:t> jāpaveic divas lietas:</a:t>
            </a:r>
          </a:p>
          <a:p>
            <a:pPr marL="0" marR="0" indent="0" algn="l" defTabSz="914400" rtl="0" eaLnBrk="1" fontAlgn="auto" latinLnBrk="0" hangingPunct="1">
              <a:lnSpc>
                <a:spcPct val="100000"/>
              </a:lnSpc>
              <a:spcBef>
                <a:spcPts val="0"/>
              </a:spcBef>
              <a:spcAft>
                <a:spcPts val="0"/>
              </a:spcAft>
              <a:buClrTx/>
              <a:buSzTx/>
              <a:buFontTx/>
              <a:buNone/>
              <a:tabLst/>
              <a:defRPr/>
            </a:pPr>
            <a:r>
              <a:rPr lang="lv-LV" altLang="en-US" b="0" dirty="0" smtClean="0">
                <a:solidFill>
                  <a:srgbClr val="3E5E9F"/>
                </a:solidFill>
              </a:rPr>
              <a:t>1) jāsaņem lietotāja tiesības;</a:t>
            </a:r>
          </a:p>
          <a:p>
            <a:pPr marL="0" marR="0" indent="0" algn="l" defTabSz="914400" rtl="0" eaLnBrk="1" fontAlgn="auto" latinLnBrk="0" hangingPunct="1">
              <a:lnSpc>
                <a:spcPct val="100000"/>
              </a:lnSpc>
              <a:spcBef>
                <a:spcPts val="0"/>
              </a:spcBef>
              <a:spcAft>
                <a:spcPts val="0"/>
              </a:spcAft>
              <a:buClrTx/>
              <a:buSzTx/>
              <a:buFontTx/>
              <a:buNone/>
              <a:tabLst/>
              <a:defRPr/>
            </a:pPr>
            <a:r>
              <a:rPr lang="lv-LV" altLang="en-US" b="0" dirty="0" smtClean="0">
                <a:solidFill>
                  <a:srgbClr val="3E5E9F"/>
                </a:solidFill>
              </a:rPr>
              <a:t>2) jāsagatavo PK apraksts.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7</a:t>
            </a:fld>
            <a:endParaRPr lang="lv-LV"/>
          </a:p>
        </p:txBody>
      </p:sp>
    </p:spTree>
    <p:extLst>
      <p:ext uri="{BB962C8B-B14F-4D97-AF65-F5344CB8AC3E}">
        <p14:creationId xmlns:p14="http://schemas.microsoft.com/office/powerpoint/2010/main" xmlns="" val="108928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Lai saņemtu lietotāja vārdu un paroli, nepieciešams nosūtīt pieteikumu no iestādes oficiālās elektroniskā pasta adreses </a:t>
            </a:r>
            <a:r>
              <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uz </a:t>
            </a:r>
            <a:r>
              <a:rPr lang="lv-LV" sz="1200" dirty="0" smtClean="0">
                <a:hlinkClick r:id="rId3"/>
              </a:rPr>
              <a:t>pakalpojumi@vraa.gov.lv</a:t>
            </a:r>
            <a:r>
              <a:rPr lang="lv-LV" sz="1200" dirty="0" smtClean="0"/>
              <a:t>. </a:t>
            </a:r>
            <a:r>
              <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Lai  atvieglotu pieteicēja identifikāciju, pirmreizēji sūtot pieteikumu, vēlams prasīto informāciju izvietot uz pieteicēja iestādes oficiālās veidlapas. Veidlapa pieejama šeit: https://viss.gov.lv/lv/Informacijai/Dokumentacija/Koplietosanas_komponentes/Pakalpojumu_katalogs</a:t>
            </a:r>
            <a:r>
              <a:rPr lang="lv-LV"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0"/>
          </p:nvPr>
        </p:nvSpPr>
        <p:spPr/>
        <p:txBody>
          <a:bodyPr/>
          <a:lstStyle/>
          <a:p>
            <a:fld id="{E06A59AC-E7A2-4864-B1F5-DE05CC13C6BA}" type="slidenum">
              <a:rPr lang="lv-LV" smtClean="0"/>
              <a:pPr/>
              <a:t>8</a:t>
            </a:fld>
            <a:endParaRPr lang="lv-LV"/>
          </a:p>
        </p:txBody>
      </p:sp>
    </p:spTree>
    <p:extLst>
      <p:ext uri="{BB962C8B-B14F-4D97-AF65-F5344CB8AC3E}">
        <p14:creationId xmlns:p14="http://schemas.microsoft.com/office/powerpoint/2010/main" xmlns="" val="260359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Gadījumos, kad nepieciešama l</a:t>
            </a:r>
            <a:r>
              <a:rPr lang="lv-LV" altLang="en-US" sz="1200" dirty="0" smtClean="0"/>
              <a:t>ietotāja tiesību uzturēšana un atjaunošana:</a:t>
            </a:r>
          </a:p>
          <a:p>
            <a:pPr marL="285750" indent="-285750" algn="just">
              <a:spcBef>
                <a:spcPts val="0"/>
              </a:spcBef>
              <a:spcAft>
                <a:spcPts val="600"/>
              </a:spcAft>
              <a:buFont typeface="Arial" panose="020B0604020202020204" pitchFamily="34" charset="0"/>
              <a:buChar char="•"/>
            </a:pPr>
            <a:r>
              <a:rPr lang="lv-LV" sz="1200" dirty="0" smtClean="0"/>
              <a:t>Līdz ar personāla maiņu iestādē jāveic arī kontaktpersonas maiņa, pieteikumā norādot «piešķirt» vai «slēgt» piekļuves tiesības.</a:t>
            </a:r>
          </a:p>
          <a:p>
            <a:pPr marL="285750" indent="-285750" algn="just">
              <a:spcBef>
                <a:spcPts val="0"/>
              </a:spcBef>
              <a:spcAft>
                <a:spcPts val="600"/>
              </a:spcAft>
              <a:buFont typeface="Arial" panose="020B0604020202020204" pitchFamily="34" charset="0"/>
              <a:buChar char="•"/>
            </a:pPr>
            <a:r>
              <a:rPr lang="lv-LV" sz="1200" dirty="0" smtClean="0"/>
              <a:t>Saņemot e-pastu no adreses </a:t>
            </a:r>
            <a:r>
              <a:rPr lang="lv-LV" sz="1200" dirty="0" err="1" smtClean="0">
                <a:hlinkClick r:id="rId3"/>
              </a:rPr>
              <a:t>viss@vraa.gov.lv</a:t>
            </a:r>
            <a:r>
              <a:rPr lang="lv-LV" sz="1200" dirty="0" smtClean="0"/>
              <a:t> par lietotāja tiesību beigšanos, jāveic lietotāja tiesību atjaunošana. Lai atjaunotu lietotāja tiesības, pārsūtiet saņemto e-pastu, izmantojot savas iestādes e-pasta adresi, uz adresi </a:t>
            </a:r>
            <a:r>
              <a:rPr lang="lv-LV" sz="1200" dirty="0" smtClean="0">
                <a:hlinkClick r:id="rId4"/>
              </a:rPr>
              <a:t>pakalpojumi@vraa.gov.lv</a:t>
            </a:r>
            <a:r>
              <a:rPr lang="lv-LV" sz="1200" dirty="0" smtClean="0"/>
              <a:t>. </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9</a:t>
            </a:fld>
            <a:endParaRPr lang="lv-LV"/>
          </a:p>
        </p:txBody>
      </p:sp>
    </p:spTree>
    <p:extLst>
      <p:ext uri="{BB962C8B-B14F-4D97-AF65-F5344CB8AC3E}">
        <p14:creationId xmlns:p14="http://schemas.microsoft.com/office/powerpoint/2010/main" xmlns="" val="387630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55200" y="0"/>
            <a:ext cx="2833601"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4966097"/>
            <a:ext cx="9144000" cy="184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userDrawn="1"/>
        </p:nvSpPr>
        <p:spPr>
          <a:xfrm>
            <a:off x="685800" y="3543300"/>
            <a:ext cx="7772400" cy="777479"/>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2628900"/>
            <a:ext cx="7772400" cy="72033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3543300"/>
            <a:ext cx="7772400" cy="6858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4320778"/>
            <a:ext cx="7772400" cy="47982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401473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7A94A6-8035-4886-9FF3-1BE481761DCC}" type="slidenum">
              <a:rPr lang="en-US" altLang="en-US"/>
              <a:pPr>
                <a:defRPr/>
              </a:pPr>
              <a:t>‹#›</a:t>
            </a:fld>
            <a:endParaRPr lang="en-US" altLang="en-US"/>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6864" y="1"/>
            <a:ext cx="1321724" cy="1468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5764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3"/>
            <a:ext cx="6096000" cy="1038221"/>
          </a:xfrm>
        </p:spPr>
        <p:txBody>
          <a:bodyPr anchor="t">
            <a:normAutofit/>
          </a:bodyPr>
          <a:lstStyle>
            <a:lvl1pPr algn="l">
              <a:defRPr sz="18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15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352341" indent="0">
              <a:buNone/>
              <a:defRPr sz="1275">
                <a:solidFill>
                  <a:schemeClr val="tx1">
                    <a:tint val="75000"/>
                  </a:schemeClr>
                </a:solidFill>
              </a:defRPr>
            </a:lvl2pPr>
            <a:lvl3pPr marL="704681" indent="0">
              <a:buNone/>
              <a:defRPr sz="1200">
                <a:solidFill>
                  <a:schemeClr val="tx1">
                    <a:tint val="75000"/>
                  </a:schemeClr>
                </a:solidFill>
              </a:defRPr>
            </a:lvl3pPr>
            <a:lvl4pPr marL="1057024" indent="0">
              <a:buNone/>
              <a:defRPr sz="1050">
                <a:solidFill>
                  <a:schemeClr val="tx1">
                    <a:tint val="75000"/>
                  </a:schemeClr>
                </a:solidFill>
              </a:defRPr>
            </a:lvl4pPr>
            <a:lvl5pPr marL="1409364" indent="0">
              <a:buNone/>
              <a:defRPr sz="1050">
                <a:solidFill>
                  <a:schemeClr val="tx1">
                    <a:tint val="75000"/>
                  </a:schemeClr>
                </a:solidFill>
              </a:defRPr>
            </a:lvl5pPr>
            <a:lvl6pPr marL="1761705" indent="0">
              <a:buNone/>
              <a:defRPr sz="1050">
                <a:solidFill>
                  <a:schemeClr val="tx1">
                    <a:tint val="75000"/>
                  </a:schemeClr>
                </a:solidFill>
              </a:defRPr>
            </a:lvl6pPr>
            <a:lvl7pPr marL="2114047" indent="0">
              <a:buNone/>
              <a:defRPr sz="1050">
                <a:solidFill>
                  <a:schemeClr val="tx1">
                    <a:tint val="75000"/>
                  </a:schemeClr>
                </a:solidFill>
              </a:defRPr>
            </a:lvl7pPr>
            <a:lvl8pPr marL="2466386" indent="0">
              <a:buNone/>
              <a:defRPr sz="1050">
                <a:solidFill>
                  <a:schemeClr val="tx1">
                    <a:tint val="75000"/>
                  </a:schemeClr>
                </a:solidFill>
              </a:defRPr>
            </a:lvl8pPr>
            <a:lvl9pPr marL="2818729" indent="0">
              <a:buNone/>
              <a:defRPr sz="105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7F32E0CD-18FC-4DFF-8EA0-2A08BE6F92F0}" type="slidenum">
              <a:rPr lang="en-US" altLang="en-US"/>
              <a:pPr>
                <a:defRPr/>
              </a:pPr>
              <a:t>‹#›</a:t>
            </a:fld>
            <a:endParaRPr lang="en-US" altLang="en-US"/>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6864" y="1"/>
            <a:ext cx="1321724" cy="1468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20154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6466" y="0"/>
            <a:ext cx="1321594" cy="1468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pPr>
                <a:defRPr/>
              </a:pPr>
              <a:t>‹#›</a:t>
            </a:fld>
            <a:endParaRPr lang="en-US" altLang="en-US"/>
          </a:p>
        </p:txBody>
      </p:sp>
    </p:spTree>
    <p:extLst>
      <p:ext uri="{BB962C8B-B14F-4D97-AF65-F5344CB8AC3E}">
        <p14:creationId xmlns:p14="http://schemas.microsoft.com/office/powerpoint/2010/main" xmlns="" val="3314863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7A94A6-8035-4886-9FF3-1BE481761DCC}" type="slidenum">
              <a:rPr lang="en-US" altLang="en-US"/>
              <a:pPr>
                <a:defRPr/>
              </a:pPr>
              <a:t>‹#›</a:t>
            </a:fld>
            <a:endParaRPr lang="en-US" altLang="en-US"/>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6864" y="1"/>
            <a:ext cx="1321724" cy="1468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73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vraa.gov.lv/uploads/e-pakapojumi/pk_metodika_2017.pdf"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pakalpojumi@vraa.gov.l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likumi.l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hyperlink" Target="https://www.latvija.lv/lv/PPK/dzives-situacija/apakssituacija/p2026/ProcesaAprakst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hyperlink" Target="https://www.latvija.lv/lv/PPK/dzives-situacija/apakssituacija/p723/ProcesaApraksts" TargetMode="Externa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s://viss.gov.lv/lv/Informacijai/Dokumentacija/Koplietosanas_komponentes/Pakalpojumu_katalogs"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viss.gov.lv/lv/Informacijai/Partneriem/Sadarbibas_proceduras/kopeja_shema_PK"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hyperlink" Target="mailto:pakalpojumi@vraa.gov.lv"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mailto:pakalpojumi@vraa.gov.l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hyperlink" Target="https://viss.gov.lv/lv/Informacijai/Dokumentacija/Koplietosanas_komponentes/Pakalpojumu_katalog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viss@vraa.gov.l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mailto:pakalpojumi@vraa.gov.l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92000" y="4257991"/>
            <a:ext cx="5760000" cy="542609"/>
          </a:xfrm>
          <a:prstGeom prst="rect">
            <a:avLst/>
          </a:prstGeom>
        </p:spPr>
      </p:pic>
      <p:sp>
        <p:nvSpPr>
          <p:cNvPr id="8" name="Title 1"/>
          <p:cNvSpPr>
            <a:spLocks noGrp="1"/>
          </p:cNvSpPr>
          <p:nvPr>
            <p:ph type="title"/>
          </p:nvPr>
        </p:nvSpPr>
        <p:spPr>
          <a:xfrm>
            <a:off x="1028700" y="2647951"/>
            <a:ext cx="7086600" cy="381000"/>
          </a:xfrm>
        </p:spPr>
        <p:txBody>
          <a:bodyPr>
            <a:noAutofit/>
          </a:bodyPr>
          <a:lstStyle/>
          <a:p>
            <a:r>
              <a:rPr lang="lv-LV" altLang="en-US" sz="1600" b="0" dirty="0" smtClean="0"/>
              <a:t>Valsts un pašvaldību iestādēm</a:t>
            </a:r>
            <a:endParaRPr lang="lv-LV" altLang="en-US" sz="1600" b="0" dirty="0"/>
          </a:p>
        </p:txBody>
      </p:sp>
      <p:sp>
        <p:nvSpPr>
          <p:cNvPr id="9" name="Text Placeholder 2"/>
          <p:cNvSpPr>
            <a:spLocks noGrp="1"/>
          </p:cNvSpPr>
          <p:nvPr>
            <p:ph type="body" sz="quarter" idx="10"/>
          </p:nvPr>
        </p:nvSpPr>
        <p:spPr>
          <a:xfrm>
            <a:off x="685800" y="2952750"/>
            <a:ext cx="7772400" cy="990600"/>
          </a:xfrm>
        </p:spPr>
        <p:txBody>
          <a:bodyPr>
            <a:noAutofit/>
          </a:bodyPr>
          <a:lstStyle/>
          <a:p>
            <a:r>
              <a:rPr lang="lv-LV" altLang="en-US" sz="2400" b="1" dirty="0"/>
              <a:t>K</a:t>
            </a:r>
            <a:r>
              <a:rPr lang="lv-LV" altLang="en-US" sz="2400" b="1" dirty="0" smtClean="0"/>
              <a:t>ā sagatavot valsts pārvaldes pakalpojuma </a:t>
            </a:r>
          </a:p>
          <a:p>
            <a:r>
              <a:rPr lang="lv-LV" altLang="en-US" sz="2400" b="1" dirty="0" smtClean="0"/>
              <a:t>kartīti, kas pieejama               ?</a:t>
            </a:r>
          </a:p>
          <a:p>
            <a:endParaRPr lang="lv-LV" altLang="en-US" b="1" dirty="0" smtClean="0"/>
          </a:p>
          <a:p>
            <a:r>
              <a:rPr lang="lv-LV" altLang="en-US" sz="1400" dirty="0" smtClean="0"/>
              <a:t>Portālu attīstības nodaļas sistēmu analītiķe Ilze Magrica</a:t>
            </a:r>
          </a:p>
          <a:p>
            <a:endParaRPr lang="lv-LV" altLang="en-US" sz="2400" b="1" dirty="0"/>
          </a:p>
        </p:txBody>
      </p:sp>
      <p:pic>
        <p:nvPicPr>
          <p:cNvPr id="10" name="Picture 11" descr="G:\VRAA_09102015\Vizuālie materiali\Prezentacijas\Ikonas\Latvija_logo_darks.png"/>
          <p:cNvPicPr>
            <a:picLocks noChangeAspect="1" noChangeArrowheads="1"/>
          </p:cNvPicPr>
          <p:nvPr/>
        </p:nvPicPr>
        <p:blipFill>
          <a:blip r:embed="rId4" cstate="print"/>
          <a:srcRect/>
          <a:stretch>
            <a:fillRect/>
          </a:stretch>
        </p:blipFill>
        <p:spPr bwMode="auto">
          <a:xfrm>
            <a:off x="5486400" y="3409950"/>
            <a:ext cx="1447800" cy="580065"/>
          </a:xfrm>
          <a:prstGeom prst="rect">
            <a:avLst/>
          </a:prstGeom>
          <a:noFill/>
        </p:spPr>
      </p:pic>
    </p:spTree>
    <p:extLst>
      <p:ext uri="{BB962C8B-B14F-4D97-AF65-F5344CB8AC3E}">
        <p14:creationId xmlns:p14="http://schemas.microsoft.com/office/powerpoint/2010/main" xmlns="" val="14022554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PK kartītes aizpilde</a:t>
            </a:r>
          </a:p>
        </p:txBody>
      </p:sp>
      <p:sp>
        <p:nvSpPr>
          <p:cNvPr id="13315" name="Content Placeholder 2"/>
          <p:cNvSpPr>
            <a:spLocks noGrp="1"/>
          </p:cNvSpPr>
          <p:nvPr>
            <p:ph idx="1"/>
          </p:nvPr>
        </p:nvSpPr>
        <p:spPr>
          <a:xfrm>
            <a:off x="2590800" y="1314451"/>
            <a:ext cx="5943600" cy="3280172"/>
          </a:xfrm>
        </p:spPr>
        <p:txBody>
          <a:bodyPr>
            <a:normAutofit/>
          </a:bodyPr>
          <a:lstStyle/>
          <a:p>
            <a:pPr>
              <a:spcBef>
                <a:spcPts val="0"/>
              </a:spcBef>
            </a:pPr>
            <a:r>
              <a:rPr lang="lv-LV" altLang="en-US" sz="1400" b="1" dirty="0" smtClean="0"/>
              <a:t>Pirms sākt, iepazīsties:</a:t>
            </a:r>
          </a:p>
          <a:p>
            <a:pPr algn="just">
              <a:spcBef>
                <a:spcPts val="0"/>
              </a:spcBef>
            </a:pPr>
            <a:r>
              <a:rPr lang="lv-LV" sz="1400" dirty="0">
                <a:hlinkClick r:id="rId3"/>
              </a:rPr>
              <a:t>Metodiskie ieteikumi iestāžu sniegto publisko pakalpojumu definēšanā, aprakstīšanā un publicēšanā </a:t>
            </a:r>
            <a:r>
              <a:rPr lang="lv-LV" sz="1400" dirty="0" smtClean="0">
                <a:hlinkClick r:id="rId3"/>
              </a:rPr>
              <a:t>Pakalpojum</a:t>
            </a:r>
            <a:r>
              <a:rPr lang="lv-LV" sz="1400" dirty="0" smtClean="0">
                <a:solidFill>
                  <a:srgbClr val="FF0000"/>
                </a:solidFill>
                <a:hlinkClick r:id="rId3"/>
              </a:rPr>
              <a:t>u</a:t>
            </a:r>
            <a:r>
              <a:rPr lang="lv-LV" sz="1400" dirty="0" smtClean="0">
                <a:hlinkClick r:id="rId3"/>
              </a:rPr>
              <a:t> </a:t>
            </a:r>
            <a:r>
              <a:rPr lang="lv-LV" sz="1400" dirty="0">
                <a:hlinkClick r:id="rId3"/>
              </a:rPr>
              <a:t>katalogā </a:t>
            </a:r>
            <a:endParaRPr lang="lv-LV" sz="1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10</a:t>
            </a:fld>
            <a:endParaRPr lang="en-US" altLang="en-US" smtClean="0"/>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76425" y="1314451"/>
            <a:ext cx="714375" cy="595313"/>
          </a:xfrm>
          <a:prstGeom prst="rect">
            <a:avLst/>
          </a:prstGeom>
        </p:spPr>
      </p:pic>
    </p:spTree>
    <p:extLst>
      <p:ext uri="{BB962C8B-B14F-4D97-AF65-F5344CB8AC3E}">
        <p14:creationId xmlns:p14="http://schemas.microsoft.com/office/powerpoint/2010/main" xmlns="" val="7352150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PK kartītes aizpildes secība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11</a:t>
            </a:fld>
            <a:endParaRPr lang="en-US" altLang="en-US" smtClean="0"/>
          </a:p>
        </p:txBody>
      </p:sp>
      <p:grpSp>
        <p:nvGrpSpPr>
          <p:cNvPr id="70" name="Group 69"/>
          <p:cNvGrpSpPr/>
          <p:nvPr/>
        </p:nvGrpSpPr>
        <p:grpSpPr>
          <a:xfrm>
            <a:off x="547800" y="1384725"/>
            <a:ext cx="8048400" cy="3473025"/>
            <a:chOff x="547800" y="1236150"/>
            <a:chExt cx="8048400" cy="3473025"/>
          </a:xfrm>
        </p:grpSpPr>
        <p:sp>
          <p:nvSpPr>
            <p:cNvPr id="14" name="Isosceles Triangle 13"/>
            <p:cNvSpPr/>
            <p:nvPr/>
          </p:nvSpPr>
          <p:spPr>
            <a:xfrm rot="5400000">
              <a:off x="2327200" y="1412982"/>
              <a:ext cx="324000" cy="108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Isosceles Triangle 14"/>
            <p:cNvSpPr/>
            <p:nvPr/>
          </p:nvSpPr>
          <p:spPr>
            <a:xfrm rot="5400000">
              <a:off x="4410000" y="1412982"/>
              <a:ext cx="324000" cy="108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Isosceles Triangle 15"/>
            <p:cNvSpPr/>
            <p:nvPr/>
          </p:nvSpPr>
          <p:spPr>
            <a:xfrm rot="5400000">
              <a:off x="6492800" y="1412982"/>
              <a:ext cx="324000" cy="108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6" name="Group 5"/>
            <p:cNvGrpSpPr/>
            <p:nvPr/>
          </p:nvGrpSpPr>
          <p:grpSpPr>
            <a:xfrm>
              <a:off x="4673756" y="1236150"/>
              <a:ext cx="1879288" cy="2812578"/>
              <a:chOff x="4673756" y="1236150"/>
              <a:chExt cx="1879288" cy="2812578"/>
            </a:xfrm>
          </p:grpSpPr>
          <p:sp>
            <p:nvSpPr>
              <p:cNvPr id="20" name="Isosceles Triangle 19"/>
              <p:cNvSpPr/>
              <p:nvPr/>
            </p:nvSpPr>
            <p:spPr>
              <a:xfrm rot="10800000">
                <a:off x="5487400" y="2257228"/>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Isosceles Triangle 20"/>
              <p:cNvSpPr/>
              <p:nvPr/>
            </p:nvSpPr>
            <p:spPr>
              <a:xfrm rot="10800000">
                <a:off x="5487400" y="2885784"/>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Rectangle 21"/>
              <p:cNvSpPr/>
              <p:nvPr/>
            </p:nvSpPr>
            <p:spPr>
              <a:xfrm>
                <a:off x="5026541" y="1236150"/>
                <a:ext cx="1173719" cy="461665"/>
              </a:xfrm>
              <a:prstGeom prst="rect">
                <a:avLst/>
              </a:prstGeom>
            </p:spPr>
            <p:txBody>
              <a:bodyPr wrap="none">
                <a:spAutoFit/>
              </a:bodyPr>
              <a:lstStyle/>
              <a:p>
                <a:pPr algn="ctr"/>
                <a:r>
                  <a:rPr lang="lv-LV" sz="12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Maksājumu</a:t>
                </a:r>
              </a:p>
              <a:p>
                <a:pPr algn="ctr"/>
                <a:r>
                  <a:rPr lang="lv-LV" sz="12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informācija</a:t>
                </a:r>
                <a:endParaRPr lang="lv-LV" sz="12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4673756" y="3648618"/>
                <a:ext cx="1879288" cy="400110"/>
              </a:xfrm>
              <a:prstGeom prst="rect">
                <a:avLst/>
              </a:prstGeom>
            </p:spPr>
            <p:txBody>
              <a:bodyPr wrap="none" lIns="36000" rIns="36000">
                <a:spAutoFit/>
              </a:bodyPr>
              <a:lstStyle/>
              <a:p>
                <a:pPr algn="ctr"/>
                <a:r>
                  <a:rPr lang="lv-LV" sz="1000" dirty="0" smtClean="0">
                    <a:solidFill>
                      <a:srgbClr val="3E5E9F"/>
                    </a:solidFill>
                    <a:latin typeface="Verdana" panose="020B0604030504040204" pitchFamily="34" charset="0"/>
                    <a:ea typeface="Verdana" panose="020B0604030504040204" pitchFamily="34" charset="0"/>
                    <a:cs typeface="Verdana" panose="020B0604030504040204" pitchFamily="34" charset="0"/>
                  </a:rPr>
                  <a:t>(Pakalpojumam maksājuma</a:t>
                </a:r>
              </a:p>
              <a:p>
                <a:pPr algn="ctr"/>
                <a:r>
                  <a:rPr lang="lv-LV" sz="1000" dirty="0" smtClean="0">
                    <a:solidFill>
                      <a:srgbClr val="3E5E9F"/>
                    </a:solidFill>
                    <a:latin typeface="Verdana" panose="020B0604030504040204" pitchFamily="34" charset="0"/>
                    <a:ea typeface="Verdana" panose="020B0604030504040204" pitchFamily="34" charset="0"/>
                    <a:cs typeface="Verdana" panose="020B0604030504040204" pitchFamily="34" charset="0"/>
                  </a:rPr>
                  <a:t>procesa var nebūt)</a:t>
                </a:r>
                <a:endParaRPr lang="lv-LV" sz="1000"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Rounded Rectangle 51"/>
              <p:cNvSpPr/>
              <p:nvPr/>
            </p:nvSpPr>
            <p:spPr>
              <a:xfrm>
                <a:off x="4713400" y="1762950"/>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Bankas </a:t>
                </a: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kontu saraksts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Rounded Rectangle 53"/>
              <p:cNvSpPr/>
              <p:nvPr/>
            </p:nvSpPr>
            <p:spPr>
              <a:xfrm>
                <a:off x="4713400" y="2391506"/>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Cenrāža informācija</a:t>
                </a:r>
              </a:p>
            </p:txBody>
          </p:sp>
          <p:sp>
            <p:nvSpPr>
              <p:cNvPr id="55" name="Rounded Rectangle 54"/>
              <p:cNvSpPr/>
              <p:nvPr/>
            </p:nvSpPr>
            <p:spPr>
              <a:xfrm>
                <a:off x="4713400" y="3020062"/>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Maksājumu veidnes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Group 4"/>
            <p:cNvGrpSpPr/>
            <p:nvPr/>
          </p:nvGrpSpPr>
          <p:grpSpPr>
            <a:xfrm>
              <a:off x="2630600" y="1236150"/>
              <a:ext cx="1800000" cy="3473025"/>
              <a:chOff x="2630600" y="1236150"/>
              <a:chExt cx="1800000" cy="3473025"/>
            </a:xfrm>
          </p:grpSpPr>
          <p:sp>
            <p:nvSpPr>
              <p:cNvPr id="31" name="Isosceles Triangle 30"/>
              <p:cNvSpPr/>
              <p:nvPr/>
            </p:nvSpPr>
            <p:spPr>
              <a:xfrm rot="10800000">
                <a:off x="3404601" y="2257228"/>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Isosceles Triangle 31"/>
              <p:cNvSpPr/>
              <p:nvPr/>
            </p:nvSpPr>
            <p:spPr>
              <a:xfrm rot="10800000">
                <a:off x="3404601" y="2885784"/>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Isosceles Triangle 32"/>
              <p:cNvSpPr/>
              <p:nvPr/>
            </p:nvSpPr>
            <p:spPr>
              <a:xfrm rot="10800000">
                <a:off x="3404601" y="3514340"/>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Isosceles Triangle 33"/>
              <p:cNvSpPr/>
              <p:nvPr/>
            </p:nvSpPr>
            <p:spPr>
              <a:xfrm rot="10800000">
                <a:off x="3404601" y="4142897"/>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Rectangle 34"/>
              <p:cNvSpPr/>
              <p:nvPr/>
            </p:nvSpPr>
            <p:spPr>
              <a:xfrm>
                <a:off x="2876415" y="1236150"/>
                <a:ext cx="1308370" cy="461665"/>
              </a:xfrm>
              <a:prstGeom prst="rect">
                <a:avLst/>
              </a:prstGeom>
            </p:spPr>
            <p:txBody>
              <a:bodyPr wrap="none">
                <a:spAutoFit/>
              </a:bodyPr>
              <a:lstStyle/>
              <a:p>
                <a:pPr algn="ctr"/>
                <a:r>
                  <a:rPr lang="lv-LV" sz="12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2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informācija</a:t>
                </a:r>
                <a:endParaRPr lang="lv-LV" sz="12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60" name="Rounded Rectangle 59"/>
              <p:cNvSpPr/>
              <p:nvPr/>
            </p:nvSpPr>
            <p:spPr>
              <a:xfrm>
                <a:off x="2630600" y="2391506"/>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apraksta versija</a:t>
                </a:r>
              </a:p>
            </p:txBody>
          </p:sp>
          <p:sp>
            <p:nvSpPr>
              <p:cNvPr id="61" name="Rounded Rectangle 60"/>
              <p:cNvSpPr/>
              <p:nvPr/>
            </p:nvSpPr>
            <p:spPr>
              <a:xfrm>
                <a:off x="2630600" y="3020062"/>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tēmas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3" name="Rounded Rectangle 62"/>
              <p:cNvSpPr/>
              <p:nvPr/>
            </p:nvSpPr>
            <p:spPr>
              <a:xfrm>
                <a:off x="2630600" y="4277175"/>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 soļi</a:t>
                </a:r>
              </a:p>
            </p:txBody>
          </p:sp>
          <p:sp>
            <p:nvSpPr>
              <p:cNvPr id="62" name="Rounded Rectangle 61"/>
              <p:cNvSpPr/>
              <p:nvPr/>
            </p:nvSpPr>
            <p:spPr>
              <a:xfrm>
                <a:off x="2630600" y="3648618"/>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normatīvie akti</a:t>
                </a:r>
              </a:p>
            </p:txBody>
          </p:sp>
          <p:sp>
            <p:nvSpPr>
              <p:cNvPr id="64" name="Rounded Rectangle 63"/>
              <p:cNvSpPr/>
              <p:nvPr/>
            </p:nvSpPr>
            <p:spPr>
              <a:xfrm>
                <a:off x="2630600" y="1762950"/>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pamatinformācija</a:t>
                </a:r>
              </a:p>
            </p:txBody>
          </p:sp>
        </p:grpSp>
        <p:grpSp>
          <p:nvGrpSpPr>
            <p:cNvPr id="69" name="Group 68"/>
            <p:cNvGrpSpPr/>
            <p:nvPr/>
          </p:nvGrpSpPr>
          <p:grpSpPr>
            <a:xfrm>
              <a:off x="6796200" y="1328483"/>
              <a:ext cx="1800000" cy="866467"/>
              <a:chOff x="6796200" y="1328483"/>
              <a:chExt cx="1800000" cy="866467"/>
            </a:xfrm>
          </p:grpSpPr>
          <p:sp>
            <p:nvSpPr>
              <p:cNvPr id="25" name="Rectangle 24"/>
              <p:cNvSpPr/>
              <p:nvPr/>
            </p:nvSpPr>
            <p:spPr>
              <a:xfrm>
                <a:off x="7087700" y="1328483"/>
                <a:ext cx="1217000" cy="276999"/>
              </a:xfrm>
              <a:prstGeom prst="rect">
                <a:avLst/>
              </a:prstGeom>
            </p:spPr>
            <p:txBody>
              <a:bodyPr wrap="none">
                <a:spAutoFit/>
              </a:bodyPr>
              <a:lstStyle/>
              <a:p>
                <a:pPr algn="ctr"/>
                <a:r>
                  <a:rPr lang="lv-LV" sz="12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Publicēšana</a:t>
                </a:r>
                <a:endParaRPr lang="lv-LV" sz="12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65" name="Rounded Rectangle 64"/>
              <p:cNvSpPr/>
              <p:nvPr/>
            </p:nvSpPr>
            <p:spPr>
              <a:xfrm>
                <a:off x="6796200" y="1762950"/>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 versijas </a:t>
                </a: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mašīntulkošana</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oup 3"/>
            <p:cNvGrpSpPr/>
            <p:nvPr/>
          </p:nvGrpSpPr>
          <p:grpSpPr>
            <a:xfrm>
              <a:off x="547800" y="1328483"/>
              <a:ext cx="1800000" cy="1495023"/>
              <a:chOff x="547800" y="1328483"/>
              <a:chExt cx="1800000" cy="1495023"/>
            </a:xfrm>
          </p:grpSpPr>
          <p:sp>
            <p:nvSpPr>
              <p:cNvPr id="38" name="Isosceles Triangle 37"/>
              <p:cNvSpPr/>
              <p:nvPr/>
            </p:nvSpPr>
            <p:spPr>
              <a:xfrm rot="10800000">
                <a:off x="1321801" y="2257228"/>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9" name="Rectangle 38"/>
              <p:cNvSpPr/>
              <p:nvPr/>
            </p:nvSpPr>
            <p:spPr>
              <a:xfrm>
                <a:off x="831285" y="1328483"/>
                <a:ext cx="1233030" cy="276999"/>
              </a:xfrm>
              <a:prstGeom prst="rect">
                <a:avLst/>
              </a:prstGeom>
            </p:spPr>
            <p:txBody>
              <a:bodyPr wrap="none">
                <a:spAutoFit/>
              </a:bodyPr>
              <a:lstStyle/>
              <a:p>
                <a:pPr algn="ctr"/>
                <a:r>
                  <a:rPr lang="lv-LV" sz="12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Klasifikatori</a:t>
                </a:r>
                <a:endParaRPr lang="lv-LV" sz="12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Rounded Rectangle 66"/>
              <p:cNvSpPr/>
              <p:nvPr/>
            </p:nvSpPr>
            <p:spPr>
              <a:xfrm>
                <a:off x="547800" y="1762950"/>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Darba laiki</a:t>
                </a:r>
              </a:p>
            </p:txBody>
          </p:sp>
          <p:sp>
            <p:nvSpPr>
              <p:cNvPr id="68" name="Rounded Rectangle 67"/>
              <p:cNvSpPr/>
              <p:nvPr/>
            </p:nvSpPr>
            <p:spPr>
              <a:xfrm>
                <a:off x="547800" y="2391506"/>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Kanāli</a:t>
                </a:r>
              </a:p>
            </p:txBody>
          </p:sp>
        </p:grpSp>
      </p:grpSp>
      <p:sp>
        <p:nvSpPr>
          <p:cNvPr id="36" name="Rounded Rectangle 35"/>
          <p:cNvSpPr/>
          <p:nvPr/>
        </p:nvSpPr>
        <p:spPr>
          <a:xfrm>
            <a:off x="6858000" y="2571750"/>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 versijas nodošana publicēšanai</a:t>
            </a:r>
          </a:p>
        </p:txBody>
      </p:sp>
    </p:spTree>
    <p:extLst>
      <p:ext uri="{BB962C8B-B14F-4D97-AF65-F5344CB8AC3E}">
        <p14:creationId xmlns:p14="http://schemas.microsoft.com/office/powerpoint/2010/main" xmlns="" val="24872855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Darba sākšana</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90800" y="1955063"/>
            <a:ext cx="5943600" cy="1998548"/>
          </a:xfrm>
        </p:spPr>
      </p:pic>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12</a:t>
            </a:fld>
            <a:endParaRPr lang="en-US" altLang="en-US" smtClean="0"/>
          </a:p>
        </p:txBody>
      </p:sp>
      <p:sp>
        <p:nvSpPr>
          <p:cNvPr id="14" name="Rounded Rectangle 13"/>
          <p:cNvSpPr/>
          <p:nvPr/>
        </p:nvSpPr>
        <p:spPr>
          <a:xfrm>
            <a:off x="4038600" y="2202715"/>
            <a:ext cx="2971800" cy="216636"/>
          </a:xfrm>
          <a:prstGeom prst="roundRect">
            <a:avLst>
              <a:gd name="adj" fmla="val 15736"/>
            </a:avLst>
          </a:prstGeom>
          <a:solidFill>
            <a:srgbClr val="CFD7E7">
              <a:alpha val="29804"/>
            </a:srgbClr>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Rounded Rectangle 14"/>
          <p:cNvSpPr/>
          <p:nvPr/>
        </p:nvSpPr>
        <p:spPr>
          <a:xfrm>
            <a:off x="2590800" y="3105150"/>
            <a:ext cx="1098000" cy="838200"/>
          </a:xfrm>
          <a:prstGeom prst="roundRect">
            <a:avLst>
              <a:gd name="adj" fmla="val 8273"/>
            </a:avLst>
          </a:prstGeom>
          <a:solidFill>
            <a:srgbClr val="CFD7E7">
              <a:alpha val="29804"/>
            </a:srgbClr>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Rectangle 17"/>
          <p:cNvSpPr/>
          <p:nvPr/>
        </p:nvSpPr>
        <p:spPr>
          <a:xfrm>
            <a:off x="4362450" y="2852976"/>
            <a:ext cx="2324100" cy="861774"/>
          </a:xfrm>
          <a:prstGeom prst="rect">
            <a:avLst/>
          </a:prstGeom>
        </p:spPr>
        <p:txBody>
          <a:bodyPr wrap="square" lIns="0" rIns="0">
            <a:spAutoFit/>
          </a:bodyPr>
          <a:lstStyle/>
          <a:p>
            <a:pPr algn="ctr">
              <a:buClr>
                <a:srgbClr val="009D91"/>
              </a:buClr>
              <a:buSzPct val="130000"/>
            </a:pPr>
            <a:r>
              <a:rPr lang="lv-LV" sz="1000" dirty="0">
                <a:latin typeface="Verdana" panose="020B0604030504040204" pitchFamily="34" charset="0"/>
                <a:ea typeface="Verdana" panose="020B0604030504040204" pitchFamily="34" charset="0"/>
                <a:cs typeface="Verdana" panose="020B0604030504040204" pitchFamily="34" charset="0"/>
              </a:rPr>
              <a:t>Šīs izvēlnes apzīmē informāciju, ko pirms pirmā pakalpojuma aizpildes ir nepieciešams ievadīt un kuru nākotnē var izmantot atkārtoti citu pakalpojumu izveidē. </a:t>
            </a:r>
          </a:p>
        </p:txBody>
      </p:sp>
      <p:sp>
        <p:nvSpPr>
          <p:cNvPr id="19" name="Rectangle 18"/>
          <p:cNvSpPr/>
          <p:nvPr/>
        </p:nvSpPr>
        <p:spPr>
          <a:xfrm>
            <a:off x="381000" y="3170307"/>
            <a:ext cx="1516591" cy="707886"/>
          </a:xfrm>
          <a:prstGeom prst="rect">
            <a:avLst/>
          </a:prstGeom>
        </p:spPr>
        <p:txBody>
          <a:bodyPr wrap="square" lIns="0" rIns="0">
            <a:spAutoFit/>
          </a:bodyPr>
          <a:lstStyle/>
          <a:p>
            <a:pPr>
              <a:buClr>
                <a:srgbClr val="009D91"/>
              </a:buClr>
              <a:buSzPct val="130000"/>
            </a:pPr>
            <a:r>
              <a:rPr lang="lv-LV" sz="1000" dirty="0">
                <a:latin typeface="Verdana" panose="020B0604030504040204" pitchFamily="34" charset="0"/>
                <a:ea typeface="Verdana" panose="020B0604030504040204" pitchFamily="34" charset="0"/>
                <a:cs typeface="Verdana" panose="020B0604030504040204" pitchFamily="34" charset="0"/>
              </a:rPr>
              <a:t>Šī izvēlne apzīmē atsevišķa pakalpojuma aizpildes tematiskos soļus.</a:t>
            </a:r>
          </a:p>
        </p:txBody>
      </p:sp>
      <p:cxnSp>
        <p:nvCxnSpPr>
          <p:cNvPr id="12" name="Straight Arrow Connector 11"/>
          <p:cNvCxnSpPr/>
          <p:nvPr/>
        </p:nvCxnSpPr>
        <p:spPr>
          <a:xfrm>
            <a:off x="1941690" y="3524250"/>
            <a:ext cx="571801" cy="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524500" y="2497174"/>
            <a:ext cx="0" cy="36000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692267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1. Klasifikatori</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r="5128"/>
          <a:stretch/>
        </p:blipFill>
        <p:spPr>
          <a:xfrm>
            <a:off x="2418135" y="1590885"/>
            <a:ext cx="6094800" cy="2276265"/>
          </a:xfrm>
        </p:spPr>
      </p:pic>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13</a:t>
            </a:fld>
            <a:endParaRPr lang="en-US" altLang="en-US" smtClean="0"/>
          </a:p>
        </p:txBody>
      </p:sp>
      <p:sp>
        <p:nvSpPr>
          <p:cNvPr id="23" name="Rounded Rectangle 22"/>
          <p:cNvSpPr/>
          <p:nvPr/>
        </p:nvSpPr>
        <p:spPr>
          <a:xfrm>
            <a:off x="2407284" y="3152156"/>
            <a:ext cx="716915" cy="438234"/>
          </a:xfrm>
          <a:prstGeom prst="roundRect">
            <a:avLst>
              <a:gd name="adj" fmla="val 7821"/>
            </a:avLst>
          </a:prstGeom>
          <a:solidFill>
            <a:srgbClr val="CFD7E7">
              <a:alpha val="40000"/>
            </a:srgbClr>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Rounded Rectangle 23"/>
          <p:cNvSpPr/>
          <p:nvPr/>
        </p:nvSpPr>
        <p:spPr>
          <a:xfrm>
            <a:off x="2407284" y="3638550"/>
            <a:ext cx="1021716" cy="144000"/>
          </a:xfrm>
          <a:prstGeom prst="roundRect">
            <a:avLst>
              <a:gd name="adj" fmla="val 19594"/>
            </a:avLst>
          </a:prstGeom>
          <a:solidFill>
            <a:srgbClr val="CFD7E7">
              <a:alpha val="40000"/>
            </a:srgbClr>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p:cNvSpPr/>
          <p:nvPr/>
        </p:nvSpPr>
        <p:spPr>
          <a:xfrm>
            <a:off x="274108" y="2162711"/>
            <a:ext cx="1532541" cy="1323439"/>
          </a:xfrm>
          <a:prstGeom prst="rect">
            <a:avLst/>
          </a:prstGeom>
        </p:spPr>
        <p:txBody>
          <a:bodyPr wrap="square" lIns="0" rIns="0">
            <a:spAutoFit/>
          </a:bodyPr>
          <a:lstStyle/>
          <a:p>
            <a:pPr>
              <a:buClr>
                <a:srgbClr val="009D91"/>
              </a:buClr>
              <a:buSzPct val="130000"/>
            </a:pPr>
            <a:r>
              <a:rPr lang="lv-LV" sz="1000" dirty="0">
                <a:latin typeface="Verdana" panose="020B0604030504040204" pitchFamily="34" charset="0"/>
                <a:ea typeface="Verdana" panose="020B0604030504040204" pitchFamily="34" charset="0"/>
                <a:cs typeface="Verdana" panose="020B0604030504040204" pitchFamily="34" charset="0"/>
              </a:rPr>
              <a:t>Šīs ir publiski pieejamas un aizpildāmas sadaļas. Sadaļā «Veidlapas» tiek attēlota informācija par visām </a:t>
            </a:r>
            <a:r>
              <a:rPr lang="lv-LV" sz="1000" dirty="0" smtClean="0">
                <a:latin typeface="Verdana" panose="020B0604030504040204" pitchFamily="34" charset="0"/>
                <a:ea typeface="Verdana" panose="020B0604030504040204" pitchFamily="34" charset="0"/>
                <a:cs typeface="Verdana" panose="020B0604030504040204" pitchFamily="34" charset="0"/>
              </a:rPr>
              <a:t>pakalpojumiem </a:t>
            </a:r>
            <a:r>
              <a:rPr lang="lv-LV" sz="1000" dirty="0">
                <a:latin typeface="Verdana" panose="020B0604030504040204" pitchFamily="34" charset="0"/>
                <a:ea typeface="Verdana" panose="020B0604030504040204" pitchFamily="34" charset="0"/>
                <a:cs typeface="Verdana" panose="020B0604030504040204" pitchFamily="34" charset="0"/>
              </a:rPr>
              <a:t>pievienotajām </a:t>
            </a:r>
            <a:r>
              <a:rPr lang="lv-LV" sz="1000" dirty="0" smtClean="0">
                <a:latin typeface="Verdana" panose="020B0604030504040204" pitchFamily="34" charset="0"/>
                <a:ea typeface="Verdana" panose="020B0604030504040204" pitchFamily="34" charset="0"/>
                <a:cs typeface="Verdana" panose="020B0604030504040204" pitchFamily="34" charset="0"/>
              </a:rPr>
              <a:t>veidlapām</a:t>
            </a:r>
            <a:r>
              <a:rPr lang="lv-LV" sz="1000" dirty="0">
                <a:latin typeface="Verdana" panose="020B0604030504040204" pitchFamily="34" charset="0"/>
                <a:ea typeface="Verdana" panose="020B0604030504040204" pitchFamily="34" charset="0"/>
                <a:cs typeface="Verdana" panose="020B0604030504040204" pitchFamily="34" charset="0"/>
              </a:rPr>
              <a:t>.</a:t>
            </a:r>
          </a:p>
        </p:txBody>
      </p:sp>
      <p:sp>
        <p:nvSpPr>
          <p:cNvPr id="27" name="Rectangle 26"/>
          <p:cNvSpPr/>
          <p:nvPr/>
        </p:nvSpPr>
        <p:spPr>
          <a:xfrm>
            <a:off x="274108" y="3638550"/>
            <a:ext cx="1665125" cy="1015663"/>
          </a:xfrm>
          <a:prstGeom prst="rect">
            <a:avLst/>
          </a:prstGeom>
        </p:spPr>
        <p:txBody>
          <a:bodyPr wrap="square" lIns="0" rIns="0">
            <a:spAutoFit/>
          </a:bodyPr>
          <a:lstStyle/>
          <a:p>
            <a:pPr>
              <a:buClr>
                <a:srgbClr val="009D91"/>
              </a:buClr>
              <a:buSzPct val="130000"/>
            </a:pPr>
            <a:r>
              <a:rPr lang="lv-LV" sz="1000" dirty="0">
                <a:latin typeface="Verdana" panose="020B0604030504040204" pitchFamily="34" charset="0"/>
                <a:ea typeface="Verdana" panose="020B0604030504040204" pitchFamily="34" charset="0"/>
                <a:cs typeface="Verdana" panose="020B0604030504040204" pitchFamily="34" charset="0"/>
              </a:rPr>
              <a:t>Šīs sadaļas attiecas uz VRAA kā </a:t>
            </a:r>
            <a:r>
              <a:rPr lang="lv-LV" sz="1000" dirty="0" smtClean="0">
                <a:latin typeface="Verdana" panose="020B0604030504040204" pitchFamily="34" charset="0"/>
                <a:ea typeface="Verdana" panose="020B0604030504040204" pitchFamily="34" charset="0"/>
                <a:cs typeface="Verdana" panose="020B0604030504040204" pitchFamily="34" charset="0"/>
              </a:rPr>
              <a:t>PK </a:t>
            </a:r>
            <a:r>
              <a:rPr lang="lv-LV" sz="1000" dirty="0">
                <a:latin typeface="Verdana" panose="020B0604030504040204" pitchFamily="34" charset="0"/>
                <a:ea typeface="Verdana" panose="020B0604030504040204" pitchFamily="34" charset="0"/>
                <a:cs typeface="Verdana" panose="020B0604030504040204" pitchFamily="34" charset="0"/>
              </a:rPr>
              <a:t>infrastruktūras uzturētāju un ir pieejamas tikai tādā gadījumā, ja ir piešķirta īpaša piekļuve.</a:t>
            </a:r>
          </a:p>
        </p:txBody>
      </p:sp>
      <p:cxnSp>
        <p:nvCxnSpPr>
          <p:cNvPr id="11" name="Straight Arrow Connector 10"/>
          <p:cNvCxnSpPr/>
          <p:nvPr/>
        </p:nvCxnSpPr>
        <p:spPr>
          <a:xfrm>
            <a:off x="1905000" y="3371273"/>
            <a:ext cx="432000" cy="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05000" y="3710550"/>
            <a:ext cx="432000" cy="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535729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1. Klasifikatori</a:t>
            </a:r>
          </a:p>
        </p:txBody>
      </p:sp>
      <p:sp>
        <p:nvSpPr>
          <p:cNvPr id="13315" name="Content Placeholder 2"/>
          <p:cNvSpPr>
            <a:spLocks noGrp="1"/>
          </p:cNvSpPr>
          <p:nvPr>
            <p:ph idx="1"/>
          </p:nvPr>
        </p:nvSpPr>
        <p:spPr>
          <a:xfrm>
            <a:off x="2590800" y="1314451"/>
            <a:ext cx="5943600" cy="3280172"/>
          </a:xfrm>
        </p:spPr>
        <p:txBody>
          <a:bodyPr>
            <a:normAutofit/>
          </a:bodyPr>
          <a:lstStyle/>
          <a:p>
            <a:pPr marL="266700" indent="-266700" algn="just">
              <a:spcBef>
                <a:spcPts val="0"/>
              </a:spcBef>
              <a:buClr>
                <a:schemeClr val="tx1"/>
              </a:buClr>
              <a:buSzPct val="100000"/>
              <a:buFont typeface="Arial" panose="020B0604020202020204" pitchFamily="34" charset="0"/>
              <a:buChar char="•"/>
            </a:pPr>
            <a:r>
              <a:rPr lang="lv-LV" sz="1300" dirty="0"/>
              <a:t>Jānorāda:</a:t>
            </a: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iestādes darba </a:t>
            </a:r>
            <a:r>
              <a:rPr lang="lv-LV" sz="1300" dirty="0" smtClean="0">
                <a:latin typeface="Verdana" panose="020B0604030504040204" pitchFamily="34" charset="0"/>
                <a:ea typeface="Verdana" panose="020B0604030504040204" pitchFamily="34" charset="0"/>
                <a:cs typeface="Verdana" panose="020B0604030504040204" pitchFamily="34" charset="0"/>
              </a:rPr>
              <a:t>laiks;</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apmeklētāju pieņemšanas </a:t>
            </a:r>
            <a:r>
              <a:rPr lang="lv-LV" sz="1300" dirty="0" smtClean="0">
                <a:latin typeface="Verdana" panose="020B0604030504040204" pitchFamily="34" charset="0"/>
                <a:ea typeface="Verdana" panose="020B0604030504040204" pitchFamily="34" charset="0"/>
                <a:cs typeface="Verdana" panose="020B0604030504040204" pitchFamily="34" charset="0"/>
              </a:rPr>
              <a:t>laiks </a:t>
            </a:r>
            <a:r>
              <a:rPr lang="lv-LV" sz="1300" dirty="0">
                <a:latin typeface="Verdana" panose="020B0604030504040204" pitchFamily="34" charset="0"/>
                <a:ea typeface="Verdana" panose="020B0604030504040204" pitchFamily="34" charset="0"/>
                <a:cs typeface="Verdana" panose="020B0604030504040204" pitchFamily="34" charset="0"/>
              </a:rPr>
              <a:t>(ja </a:t>
            </a:r>
            <a:r>
              <a:rPr lang="lv-LV" sz="1300" dirty="0" smtClean="0">
                <a:latin typeface="Verdana" panose="020B0604030504040204" pitchFamily="34" charset="0"/>
                <a:ea typeface="Verdana" panose="020B0604030504040204" pitchFamily="34" charset="0"/>
                <a:cs typeface="Verdana" panose="020B0604030504040204" pitchFamily="34" charset="0"/>
              </a:rPr>
              <a:t>atšķiras);</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pusdienas pārtraukumu </a:t>
            </a:r>
            <a:r>
              <a:rPr lang="lv-LV" sz="1300" dirty="0" smtClean="0">
                <a:latin typeface="Verdana" panose="020B0604030504040204" pitchFamily="34" charset="0"/>
                <a:ea typeface="Verdana" panose="020B0604030504040204" pitchFamily="34" charset="0"/>
                <a:cs typeface="Verdana" panose="020B0604030504040204" pitchFamily="34" charset="0"/>
              </a:rPr>
              <a:t>laiks;</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ja iespējams, </a:t>
            </a:r>
            <a:r>
              <a:rPr lang="lv-LV" sz="1300" dirty="0" smtClean="0">
                <a:latin typeface="Verdana" panose="020B0604030504040204" pitchFamily="34" charset="0"/>
                <a:ea typeface="Verdana" panose="020B0604030504040204" pitchFamily="34" charset="0"/>
                <a:cs typeface="Verdana" panose="020B0604030504040204" pitchFamily="34" charset="0"/>
              </a:rPr>
              <a:t>norāda </a:t>
            </a:r>
            <a:r>
              <a:rPr lang="lv-LV" sz="1300" dirty="0">
                <a:latin typeface="Verdana" panose="020B0604030504040204" pitchFamily="34" charset="0"/>
                <a:ea typeface="Verdana" panose="020B0604030504040204" pitchFamily="34" charset="0"/>
                <a:cs typeface="Verdana" panose="020B0604030504040204" pitchFamily="34" charset="0"/>
              </a:rPr>
              <a:t>arī īslaicīgi </a:t>
            </a:r>
            <a:r>
              <a:rPr lang="lv-LV" sz="1300" dirty="0" smtClean="0">
                <a:latin typeface="Verdana" panose="020B0604030504040204" pitchFamily="34" charset="0"/>
                <a:ea typeface="Verdana" panose="020B0604030504040204" pitchFamily="34" charset="0"/>
                <a:cs typeface="Verdana" panose="020B0604030504040204" pitchFamily="34" charset="0"/>
              </a:rPr>
              <a:t>paredzamus </a:t>
            </a:r>
            <a:r>
              <a:rPr lang="lv-LV" sz="1300" dirty="0">
                <a:latin typeface="Verdana" panose="020B0604030504040204" pitchFamily="34" charset="0"/>
                <a:ea typeface="Verdana" panose="020B0604030504040204" pitchFamily="34" charset="0"/>
                <a:cs typeface="Verdana" panose="020B0604030504040204" pitchFamily="34" charset="0"/>
              </a:rPr>
              <a:t>pakalpojumu sniegšanas </a:t>
            </a:r>
            <a:r>
              <a:rPr lang="lv-LV" sz="1300" dirty="0" smtClean="0">
                <a:latin typeface="Verdana" panose="020B0604030504040204" pitchFamily="34" charset="0"/>
                <a:ea typeface="Verdana" panose="020B0604030504040204" pitchFamily="34" charset="0"/>
                <a:cs typeface="Verdana" panose="020B0604030504040204" pitchFamily="34" charset="0"/>
              </a:rPr>
              <a:t>pārtraukumus; </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spcAft>
                <a:spcPts val="600"/>
              </a:spcAft>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ja ir, </a:t>
            </a:r>
            <a:r>
              <a:rPr lang="lv-LV" sz="1300" dirty="0" smtClean="0">
                <a:latin typeface="Verdana" panose="020B0604030504040204" pitchFamily="34" charset="0"/>
                <a:ea typeface="Verdana" panose="020B0604030504040204" pitchFamily="34" charset="0"/>
                <a:cs typeface="Verdana" panose="020B0604030504040204" pitchFamily="34" charset="0"/>
              </a:rPr>
              <a:t>norāda saīsināto </a:t>
            </a:r>
            <a:r>
              <a:rPr lang="lv-LV" sz="1300" dirty="0">
                <a:latin typeface="Verdana" panose="020B0604030504040204" pitchFamily="34" charset="0"/>
                <a:ea typeface="Verdana" panose="020B0604030504040204" pitchFamily="34" charset="0"/>
                <a:cs typeface="Verdana" panose="020B0604030504040204" pitchFamily="34" charset="0"/>
              </a:rPr>
              <a:t>darba </a:t>
            </a:r>
            <a:r>
              <a:rPr lang="lv-LV" sz="1300" dirty="0" smtClean="0">
                <a:latin typeface="Verdana" panose="020B0604030504040204" pitchFamily="34" charset="0"/>
                <a:ea typeface="Verdana" panose="020B0604030504040204" pitchFamily="34" charset="0"/>
                <a:cs typeface="Verdana" panose="020B0604030504040204" pitchFamily="34" charset="0"/>
              </a:rPr>
              <a:t>laiku (piemēram</a:t>
            </a:r>
            <a:r>
              <a:rPr lang="lv-LV" sz="1300" dirty="0">
                <a:latin typeface="Verdana" panose="020B0604030504040204" pitchFamily="34" charset="0"/>
                <a:ea typeface="Verdana" panose="020B0604030504040204" pitchFamily="34" charset="0"/>
                <a:cs typeface="Verdana" panose="020B0604030504040204" pitchFamily="34" charset="0"/>
              </a:rPr>
              <a:t>, pirmssvētku laikā).</a:t>
            </a:r>
          </a:p>
          <a:p>
            <a:pPr marL="266700" indent="-266700" algn="just">
              <a:buClr>
                <a:schemeClr val="tx1"/>
              </a:buClr>
              <a:buSzPct val="100000"/>
              <a:buFont typeface="Arial" panose="020B0604020202020204" pitchFamily="34" charset="0"/>
              <a:buChar char="•"/>
            </a:pPr>
            <a:r>
              <a:rPr lang="lv-LV" sz="1300" dirty="0" smtClean="0"/>
              <a:t>Ja </a:t>
            </a:r>
            <a:r>
              <a:rPr lang="lv-LV" sz="1300" dirty="0"/>
              <a:t>iestādei ir struktūrvienības, sarakstus ir iespējams veidot atsevišķām struktūrvienībām.</a:t>
            </a:r>
          </a:p>
          <a:p>
            <a:pPr>
              <a:spcBef>
                <a:spcPts val="0"/>
              </a:spcBef>
            </a:pPr>
            <a:endParaRPr lang="lv-LV" sz="1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14</a:t>
            </a:fld>
            <a:endParaRPr lang="en-US" altLang="en-US" smtClean="0"/>
          </a:p>
        </p:txBody>
      </p:sp>
      <p:grpSp>
        <p:nvGrpSpPr>
          <p:cNvPr id="5" name="Group 4"/>
          <p:cNvGrpSpPr/>
          <p:nvPr/>
        </p:nvGrpSpPr>
        <p:grpSpPr>
          <a:xfrm>
            <a:off x="458400" y="1424194"/>
            <a:ext cx="1980000" cy="1528556"/>
            <a:chOff x="457800" y="1443525"/>
            <a:chExt cx="1980000" cy="1528556"/>
          </a:xfrm>
        </p:grpSpPr>
        <p:sp>
          <p:nvSpPr>
            <p:cNvPr id="31" name="Isosceles Triangle 30"/>
            <p:cNvSpPr/>
            <p:nvPr/>
          </p:nvSpPr>
          <p:spPr>
            <a:xfrm rot="10800000">
              <a:off x="1321801" y="2405803"/>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Rounded Rectangle 32"/>
            <p:cNvSpPr/>
            <p:nvPr/>
          </p:nvSpPr>
          <p:spPr>
            <a:xfrm>
              <a:off x="547800" y="2540081"/>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Kanāli</a:t>
              </a:r>
            </a:p>
          </p:txBody>
        </p:sp>
        <p:grpSp>
          <p:nvGrpSpPr>
            <p:cNvPr id="4" name="Group 3"/>
            <p:cNvGrpSpPr/>
            <p:nvPr/>
          </p:nvGrpSpPr>
          <p:grpSpPr>
            <a:xfrm>
              <a:off x="457800" y="1443525"/>
              <a:ext cx="1980000" cy="900000"/>
              <a:chOff x="457800" y="1443525"/>
              <a:chExt cx="1980000" cy="900000"/>
            </a:xfrm>
          </p:grpSpPr>
          <p:sp>
            <p:nvSpPr>
              <p:cNvPr id="32" name="Rounded Rectangle 31"/>
              <p:cNvSpPr/>
              <p:nvPr/>
            </p:nvSpPr>
            <p:spPr>
              <a:xfrm>
                <a:off x="457800" y="1443525"/>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Darba </a:t>
                </a:r>
                <a:r>
                  <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rPr>
                  <a:t>laiki</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23800" y="1504950"/>
                <a:ext cx="648000" cy="540000"/>
              </a:xfrm>
              <a:prstGeom prst="rect">
                <a:avLst/>
              </a:prstGeom>
            </p:spPr>
          </p:pic>
        </p:grpSp>
      </p:grpSp>
    </p:spTree>
    <p:extLst>
      <p:ext uri="{BB962C8B-B14F-4D97-AF65-F5344CB8AC3E}">
        <p14:creationId xmlns:p14="http://schemas.microsoft.com/office/powerpoint/2010/main" xmlns="" val="28885613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1. Klasifikatori</a:t>
            </a:r>
          </a:p>
        </p:txBody>
      </p:sp>
      <p:sp>
        <p:nvSpPr>
          <p:cNvPr id="13315" name="Content Placeholder 2"/>
          <p:cNvSpPr>
            <a:spLocks noGrp="1"/>
          </p:cNvSpPr>
          <p:nvPr>
            <p:ph idx="1"/>
          </p:nvPr>
        </p:nvSpPr>
        <p:spPr>
          <a:xfrm>
            <a:off x="2590800" y="1314451"/>
            <a:ext cx="6094800" cy="3280172"/>
          </a:xfrm>
        </p:spPr>
        <p:txBody>
          <a:bodyPr>
            <a:normAutofit/>
          </a:bodyPr>
          <a:lstStyle/>
          <a:p>
            <a:pPr marL="266700" indent="-266700" algn="just">
              <a:spcBef>
                <a:spcPts val="0"/>
              </a:spcBef>
              <a:spcAft>
                <a:spcPts val="600"/>
              </a:spcAft>
              <a:buClr>
                <a:schemeClr val="tx1"/>
              </a:buClr>
              <a:buSzPct val="100000"/>
              <a:buFont typeface="Arial" panose="020B0604020202020204" pitchFamily="34" charset="0"/>
              <a:buChar char="•"/>
            </a:pPr>
            <a:r>
              <a:rPr lang="lv-LV" sz="1300" dirty="0"/>
              <a:t>«Kanāli» - </a:t>
            </a:r>
            <a:r>
              <a:rPr lang="lv-LV" sz="1300" dirty="0" smtClean="0"/>
              <a:t>kā pakalpojums </a:t>
            </a:r>
            <a:r>
              <a:rPr lang="lv-LV" sz="1300" dirty="0"/>
              <a:t>tiks sniegts vai saņemts. </a:t>
            </a:r>
          </a:p>
          <a:p>
            <a:pPr marL="266700" indent="-266700" algn="just">
              <a:spcBef>
                <a:spcPts val="0"/>
              </a:spcBef>
              <a:buClr>
                <a:schemeClr val="tx1"/>
              </a:buClr>
              <a:buSzPct val="100000"/>
              <a:buFont typeface="Arial" panose="020B0604020202020204" pitchFamily="34" charset="0"/>
              <a:buChar char="•"/>
            </a:pPr>
            <a:r>
              <a:rPr lang="lv-LV" sz="1300" dirty="0" smtClean="0"/>
              <a:t>Minimālā </a:t>
            </a:r>
            <a:r>
              <a:rPr lang="lv-LV" sz="1300" dirty="0"/>
              <a:t>norādāmā </a:t>
            </a:r>
            <a:r>
              <a:rPr lang="lv-LV" sz="1300" dirty="0" smtClean="0"/>
              <a:t>informācija: </a:t>
            </a:r>
            <a:endParaRPr lang="lv-LV" sz="1300" dirty="0"/>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k</a:t>
            </a:r>
            <a:r>
              <a:rPr lang="lv-LV" sz="1300" dirty="0" smtClean="0">
                <a:latin typeface="Verdana" panose="020B0604030504040204" pitchFamily="34" charset="0"/>
                <a:ea typeface="Verdana" panose="020B0604030504040204" pitchFamily="34" charset="0"/>
                <a:cs typeface="Verdana" panose="020B0604030504040204" pitchFamily="34" charset="0"/>
              </a:rPr>
              <a:t>anāla tips </a:t>
            </a:r>
            <a:r>
              <a:rPr lang="lv-LV" sz="1300" dirty="0">
                <a:latin typeface="Verdana" panose="020B0604030504040204" pitchFamily="34" charset="0"/>
                <a:ea typeface="Verdana" panose="020B0604030504040204" pitchFamily="34" charset="0"/>
                <a:cs typeface="Verdana" panose="020B0604030504040204" pitchFamily="34" charset="0"/>
              </a:rPr>
              <a:t>(no izvēlnes jāizvēlas pakalpojuma sniegšanas veids, piemēram, klātiene, e-pasts </a:t>
            </a:r>
            <a:r>
              <a:rPr lang="lv-LV" sz="1300" dirty="0" smtClean="0">
                <a:latin typeface="Verdana" panose="020B0604030504040204" pitchFamily="34" charset="0"/>
                <a:ea typeface="Verdana" panose="020B0604030504040204" pitchFamily="34" charset="0"/>
                <a:cs typeface="Verdana" panose="020B0604030504040204" pitchFamily="34" charset="0"/>
              </a:rPr>
              <a:t>u. </a:t>
            </a:r>
            <a:r>
              <a:rPr lang="lv-LV" sz="1300" dirty="0">
                <a:latin typeface="Verdana" panose="020B0604030504040204" pitchFamily="34" charset="0"/>
                <a:ea typeface="Verdana" panose="020B0604030504040204" pitchFamily="34" charset="0"/>
                <a:cs typeface="Verdana" panose="020B0604030504040204" pitchFamily="34" charset="0"/>
              </a:rPr>
              <a:t>tml</a:t>
            </a:r>
            <a:r>
              <a:rPr lang="lv-LV" sz="1300" dirty="0" smtClean="0">
                <a:latin typeface="Verdana" panose="020B0604030504040204" pitchFamily="34" charset="0"/>
                <a:ea typeface="Verdana" panose="020B0604030504040204" pitchFamily="34" charset="0"/>
                <a:cs typeface="Verdana" panose="020B0604030504040204" pitchFamily="34" charset="0"/>
              </a:rPr>
              <a:t>.);</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nosaukums;</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publiskais </a:t>
            </a:r>
            <a:r>
              <a:rPr lang="lv-LV" sz="1300" dirty="0" smtClean="0">
                <a:latin typeface="Verdana" panose="020B0604030504040204" pitchFamily="34" charset="0"/>
                <a:ea typeface="Verdana" panose="020B0604030504040204" pitchFamily="34" charset="0"/>
                <a:cs typeface="Verdana" panose="020B0604030504040204" pitchFamily="34" charset="0"/>
              </a:rPr>
              <a:t>nosaukums;</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pārklātā teritorija (jāpiesaista teritoriālā vienība</a:t>
            </a:r>
            <a:r>
              <a:rPr lang="lv-LV" sz="1300" dirty="0" smtClean="0">
                <a:latin typeface="Verdana" panose="020B0604030504040204" pitchFamily="34" charset="0"/>
                <a:ea typeface="Verdana" panose="020B0604030504040204" pitchFamily="34" charset="0"/>
                <a:cs typeface="Verdana" panose="020B0604030504040204" pitchFamily="34" charset="0"/>
              </a:rPr>
              <a:t>); </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cita informācija, kas mainās atkarībā no kanāla tipa.</a:t>
            </a:r>
          </a:p>
          <a:p>
            <a:pPr algn="just">
              <a:spcBef>
                <a:spcPts val="0"/>
              </a:spcBef>
              <a:spcAft>
                <a:spcPts val="600"/>
              </a:spcAft>
            </a:pPr>
            <a:endParaRPr lang="lv-LV" sz="13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15</a:t>
            </a:fld>
            <a:endParaRPr lang="en-US" altLang="en-US" smtClean="0"/>
          </a:p>
        </p:txBody>
      </p:sp>
      <p:grpSp>
        <p:nvGrpSpPr>
          <p:cNvPr id="47" name="Group 46"/>
          <p:cNvGrpSpPr/>
          <p:nvPr/>
        </p:nvGrpSpPr>
        <p:grpSpPr>
          <a:xfrm>
            <a:off x="458400" y="1422870"/>
            <a:ext cx="1980000" cy="1529880"/>
            <a:chOff x="824193" y="3167157"/>
            <a:chExt cx="1980000" cy="1529880"/>
          </a:xfrm>
        </p:grpSpPr>
        <p:sp>
          <p:nvSpPr>
            <p:cNvPr id="48" name="Isosceles Triangle 47"/>
            <p:cNvSpPr/>
            <p:nvPr/>
          </p:nvSpPr>
          <p:spPr>
            <a:xfrm rot="10800000">
              <a:off x="1670193" y="3661435"/>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9" name="Rounded Rectangle 48"/>
            <p:cNvSpPr/>
            <p:nvPr/>
          </p:nvSpPr>
          <p:spPr>
            <a:xfrm>
              <a:off x="914193" y="3167157"/>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Darba laiki</a:t>
              </a:r>
            </a:p>
          </p:txBody>
        </p:sp>
        <p:sp>
          <p:nvSpPr>
            <p:cNvPr id="50" name="Rounded Rectangle 49"/>
            <p:cNvSpPr/>
            <p:nvPr/>
          </p:nvSpPr>
          <p:spPr>
            <a:xfrm>
              <a:off x="824193" y="3797037"/>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Kanāli</a:t>
              </a:r>
              <a:endPar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pic>
          <p:nvPicPr>
            <p:cNvPr id="51" name="Picture 5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0193" y="3858462"/>
              <a:ext cx="648000" cy="540000"/>
            </a:xfrm>
            <a:prstGeom prst="rect">
              <a:avLst/>
            </a:prstGeom>
          </p:spPr>
        </p:pic>
      </p:grpSp>
    </p:spTree>
    <p:extLst>
      <p:ext uri="{BB962C8B-B14F-4D97-AF65-F5344CB8AC3E}">
        <p14:creationId xmlns:p14="http://schemas.microsoft.com/office/powerpoint/2010/main" xmlns="" val="3339347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2. Pakalpojumu saraksta informācija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16</a:t>
            </a:fld>
            <a:endParaRPr lang="en-US" altLang="en-US" smtClean="0"/>
          </a:p>
        </p:txBody>
      </p:sp>
      <p:pic>
        <p:nvPicPr>
          <p:cNvPr id="13" name="Content Placeholder 1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90800" y="1472124"/>
            <a:ext cx="6096000" cy="2964426"/>
          </a:xfrm>
        </p:spPr>
      </p:pic>
      <p:sp>
        <p:nvSpPr>
          <p:cNvPr id="17" name="Rounded Rectangle 16"/>
          <p:cNvSpPr/>
          <p:nvPr/>
        </p:nvSpPr>
        <p:spPr>
          <a:xfrm>
            <a:off x="4038600" y="1710150"/>
            <a:ext cx="864000" cy="216000"/>
          </a:xfrm>
          <a:prstGeom prst="roundRect">
            <a:avLst/>
          </a:prstGeom>
          <a:solidFill>
            <a:srgbClr val="CFD7E7">
              <a:alpha val="30196"/>
            </a:srgbClr>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Rounded Rectangle 17"/>
          <p:cNvSpPr/>
          <p:nvPr/>
        </p:nvSpPr>
        <p:spPr>
          <a:xfrm>
            <a:off x="2641200" y="3028949"/>
            <a:ext cx="882000" cy="162000"/>
          </a:xfrm>
          <a:prstGeom prst="roundRect">
            <a:avLst/>
          </a:prstGeom>
          <a:solidFill>
            <a:srgbClr val="CFD7E7">
              <a:alpha val="30196"/>
            </a:srgbClr>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 name="Straight Arrow Connector 2"/>
          <p:cNvCxnSpPr/>
          <p:nvPr/>
        </p:nvCxnSpPr>
        <p:spPr>
          <a:xfrm flipH="1">
            <a:off x="8685600" y="2724150"/>
            <a:ext cx="2880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723214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2. Pakalpojuma informācija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17</a:t>
            </a:fld>
            <a:endParaRPr lang="en-US" altLang="en-US" smtClean="0"/>
          </a:p>
        </p:txBody>
      </p:sp>
      <p:sp>
        <p:nvSpPr>
          <p:cNvPr id="2" name="Content Placeholder 1"/>
          <p:cNvSpPr>
            <a:spLocks noGrp="1"/>
          </p:cNvSpPr>
          <p:nvPr>
            <p:ph idx="1"/>
          </p:nvPr>
        </p:nvSpPr>
        <p:spPr>
          <a:xfrm>
            <a:off x="2590800" y="1314450"/>
            <a:ext cx="6096000" cy="3280180"/>
          </a:xfrm>
        </p:spPr>
        <p:txBody>
          <a:bodyPr>
            <a:noAutofit/>
          </a:bodyPr>
          <a:lstStyle/>
          <a:p>
            <a:pPr marL="266700" indent="-266700" algn="just">
              <a:spcBef>
                <a:spcPts val="0"/>
              </a:spcBef>
              <a:spcAft>
                <a:spcPts val="600"/>
              </a:spcAft>
              <a:buClr>
                <a:schemeClr val="tx1"/>
              </a:buClr>
              <a:buSzPct val="100000"/>
              <a:buFont typeface="Arial" panose="020B0604020202020204" pitchFamily="34" charset="0"/>
              <a:buChar char="•"/>
            </a:pPr>
            <a:r>
              <a:rPr lang="lv-LV" sz="1300" dirty="0"/>
              <a:t>Lai izveidotu jaunu pakalpojuma apraksta versiju</a:t>
            </a:r>
            <a:r>
              <a:rPr lang="lv-LV" sz="1300" dirty="0" smtClean="0"/>
              <a:t>, </a:t>
            </a:r>
            <a:r>
              <a:rPr lang="lv-LV" sz="1300" dirty="0"/>
              <a:t>jāaizpilda pakalpojuma pamatdati un jānospiež poga «Saglabāt». </a:t>
            </a:r>
          </a:p>
          <a:p>
            <a:pPr marL="266700" indent="-266700" algn="just">
              <a:spcBef>
                <a:spcPts val="0"/>
              </a:spcBef>
              <a:buClr>
                <a:schemeClr val="tx1"/>
              </a:buClr>
              <a:buSzPct val="100000"/>
              <a:buFont typeface="Arial" panose="020B0604020202020204" pitchFamily="34" charset="0"/>
              <a:buChar char="•"/>
            </a:pPr>
            <a:r>
              <a:rPr lang="lv-LV" sz="1300" dirty="0" smtClean="0"/>
              <a:t>Sadaļā </a:t>
            </a:r>
            <a:r>
              <a:rPr lang="lv-LV" sz="1300" dirty="0"/>
              <a:t>«Pakalpojumu saraksts» </a:t>
            </a:r>
            <a:r>
              <a:rPr lang="lv-LV" sz="1300" dirty="0" smtClean="0"/>
              <a:t>atrodas </a:t>
            </a:r>
            <a:r>
              <a:rPr lang="lv-LV" sz="1300" dirty="0"/>
              <a:t>informācija par iestādes pakalpojumiem, tostarp:</a:t>
            </a: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organizācija – organizācijas nosaukuma aili aizpilda </a:t>
            </a:r>
            <a:r>
              <a:rPr lang="lv-LV" sz="1300" dirty="0" smtClean="0">
                <a:latin typeface="Verdana" panose="020B0604030504040204" pitchFamily="34" charset="0"/>
                <a:ea typeface="Verdana" panose="020B0604030504040204" pitchFamily="34" charset="0"/>
                <a:cs typeface="Verdana" panose="020B0604030504040204" pitchFamily="34" charset="0"/>
              </a:rPr>
              <a:t>sistēma;</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īss numurs – pakalpojuma identifikācijas numuru aizpilda </a:t>
            </a:r>
            <a:r>
              <a:rPr lang="lv-LV" sz="1300" dirty="0" smtClean="0">
                <a:latin typeface="Verdana" panose="020B0604030504040204" pitchFamily="34" charset="0"/>
                <a:ea typeface="Verdana" panose="020B0604030504040204" pitchFamily="34" charset="0"/>
                <a:cs typeface="Verdana" panose="020B0604030504040204" pitchFamily="34" charset="0"/>
              </a:rPr>
              <a:t>sistēma;</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nosaukums – pakalpojuma nosaukums </a:t>
            </a:r>
            <a:r>
              <a:rPr lang="lv-LV" sz="1300" dirty="0" smtClean="0">
                <a:latin typeface="Verdana" panose="020B0604030504040204" pitchFamily="34" charset="0"/>
                <a:ea typeface="Verdana" panose="020B0604030504040204" pitchFamily="34" charset="0"/>
                <a:cs typeface="Verdana" panose="020B0604030504040204" pitchFamily="34" charset="0"/>
              </a:rPr>
              <a:t>PK;</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grupa – tematisks pakalpojumu </a:t>
            </a:r>
            <a:r>
              <a:rPr lang="lv-LV" sz="1300" dirty="0" smtClean="0">
                <a:latin typeface="Verdana" panose="020B0604030504040204" pitchFamily="34" charset="0"/>
                <a:ea typeface="Verdana" panose="020B0604030504040204" pitchFamily="34" charset="0"/>
                <a:cs typeface="Verdana" panose="020B0604030504040204" pitchFamily="34" charset="0"/>
              </a:rPr>
              <a:t>grupējums;</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šablons – informācija, vai tas ir šablona tipa </a:t>
            </a:r>
            <a:r>
              <a:rPr lang="lv-LV" sz="1300" dirty="0" smtClean="0">
                <a:latin typeface="Verdana" panose="020B0604030504040204" pitchFamily="34" charset="0"/>
                <a:ea typeface="Verdana" panose="020B0604030504040204" pitchFamily="34" charset="0"/>
                <a:cs typeface="Verdana" panose="020B0604030504040204" pitchFamily="34" charset="0"/>
              </a:rPr>
              <a:t>pakalpojums;</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tulkojumi – apzīmē valodu, kādā veidots un publiskots </a:t>
            </a:r>
            <a:r>
              <a:rPr lang="lv-LV" sz="1300" dirty="0" smtClean="0">
                <a:latin typeface="Verdana" panose="020B0604030504040204" pitchFamily="34" charset="0"/>
                <a:ea typeface="Verdana" panose="020B0604030504040204" pitchFamily="34" charset="0"/>
                <a:cs typeface="Verdana" panose="020B0604030504040204" pitchFamily="34" charset="0"/>
              </a:rPr>
              <a:t>pakalpojums.</a:t>
            </a:r>
            <a:endParaRPr lang="lv-LV" sz="1300" dirty="0"/>
          </a:p>
        </p:txBody>
      </p:sp>
      <p:grpSp>
        <p:nvGrpSpPr>
          <p:cNvPr id="4" name="Group 3"/>
          <p:cNvGrpSpPr/>
          <p:nvPr/>
        </p:nvGrpSpPr>
        <p:grpSpPr>
          <a:xfrm>
            <a:off x="458400" y="1428750"/>
            <a:ext cx="1980000" cy="3414226"/>
            <a:chOff x="363150" y="1329531"/>
            <a:chExt cx="1980000" cy="3414226"/>
          </a:xfrm>
        </p:grpSpPr>
        <p:sp>
          <p:nvSpPr>
            <p:cNvPr id="19" name="Isosceles Triangle 18"/>
            <p:cNvSpPr/>
            <p:nvPr/>
          </p:nvSpPr>
          <p:spPr>
            <a:xfrm rot="10800000">
              <a:off x="1209151" y="2291810"/>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Isosceles Triangle 19"/>
            <p:cNvSpPr/>
            <p:nvPr/>
          </p:nvSpPr>
          <p:spPr>
            <a:xfrm rot="10800000">
              <a:off x="1209150" y="2920366"/>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Isosceles Triangle 20"/>
            <p:cNvSpPr/>
            <p:nvPr/>
          </p:nvSpPr>
          <p:spPr>
            <a:xfrm rot="10800000">
              <a:off x="1209150" y="3548922"/>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Isosceles Triangle 21"/>
            <p:cNvSpPr/>
            <p:nvPr/>
          </p:nvSpPr>
          <p:spPr>
            <a:xfrm rot="10800000">
              <a:off x="1209150" y="4177479"/>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Rounded Rectangle 22"/>
            <p:cNvSpPr/>
            <p:nvPr/>
          </p:nvSpPr>
          <p:spPr>
            <a:xfrm>
              <a:off x="453150" y="2426088"/>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apraksta versija</a:t>
              </a:r>
            </a:p>
          </p:txBody>
        </p:sp>
        <p:sp>
          <p:nvSpPr>
            <p:cNvPr id="24" name="Rounded Rectangle 23"/>
            <p:cNvSpPr/>
            <p:nvPr/>
          </p:nvSpPr>
          <p:spPr>
            <a:xfrm>
              <a:off x="453150" y="3054644"/>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en-US" sz="105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tēmas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Rounded Rectangle 24"/>
            <p:cNvSpPr/>
            <p:nvPr/>
          </p:nvSpPr>
          <p:spPr>
            <a:xfrm>
              <a:off x="453150" y="4311757"/>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 soļi</a:t>
              </a:r>
            </a:p>
          </p:txBody>
        </p:sp>
        <p:sp>
          <p:nvSpPr>
            <p:cNvPr id="26" name="Rounded Rectangle 25"/>
            <p:cNvSpPr/>
            <p:nvPr/>
          </p:nvSpPr>
          <p:spPr>
            <a:xfrm>
              <a:off x="453150" y="3683200"/>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normatīvie akti</a:t>
              </a:r>
            </a:p>
          </p:txBody>
        </p:sp>
        <p:sp>
          <p:nvSpPr>
            <p:cNvPr id="28" name="Rounded Rectangle 27"/>
            <p:cNvSpPr/>
            <p:nvPr/>
          </p:nvSpPr>
          <p:spPr>
            <a:xfrm>
              <a:off x="363150" y="1329531"/>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rPr>
                <a:t>pamatinformācija</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9150" y="1342866"/>
              <a:ext cx="648000" cy="540000"/>
            </a:xfrm>
            <a:prstGeom prst="rect">
              <a:avLst/>
            </a:prstGeom>
          </p:spPr>
        </p:pic>
      </p:grpSp>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b="80102"/>
          <a:stretch/>
        </p:blipFill>
        <p:spPr>
          <a:xfrm>
            <a:off x="2971800" y="3867150"/>
            <a:ext cx="5638800" cy="767149"/>
          </a:xfrm>
          <a:prstGeom prst="rect">
            <a:avLst/>
          </a:prstGeom>
        </p:spPr>
      </p:pic>
    </p:spTree>
    <p:extLst>
      <p:ext uri="{BB962C8B-B14F-4D97-AF65-F5344CB8AC3E}">
        <p14:creationId xmlns:p14="http://schemas.microsoft.com/office/powerpoint/2010/main" xmlns="" val="19055898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2. Pakalpojumu informācija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18</a:t>
            </a:fld>
            <a:endParaRPr lang="en-US" altLang="en-US" smtClean="0"/>
          </a:p>
        </p:txBody>
      </p:sp>
      <p:sp>
        <p:nvSpPr>
          <p:cNvPr id="2" name="Content Placeholder 1"/>
          <p:cNvSpPr>
            <a:spLocks noGrp="1"/>
          </p:cNvSpPr>
          <p:nvPr>
            <p:ph idx="1"/>
          </p:nvPr>
        </p:nvSpPr>
        <p:spPr>
          <a:xfrm>
            <a:off x="2590800" y="1314450"/>
            <a:ext cx="6096000" cy="3467097"/>
          </a:xfrm>
        </p:spPr>
        <p:txBody>
          <a:bodyPr>
            <a:noAutofit/>
          </a:bodyPr>
          <a:lstStyle/>
          <a:p>
            <a:pPr marL="266700" indent="-266700" algn="just">
              <a:spcBef>
                <a:spcPts val="0"/>
              </a:spcBef>
              <a:buClr>
                <a:schemeClr val="tx1"/>
              </a:buClr>
              <a:buSzPct val="100000"/>
              <a:buFont typeface="Arial" panose="020B0604020202020204" pitchFamily="34" charset="0"/>
              <a:buChar char="•"/>
            </a:pPr>
            <a:r>
              <a:rPr lang="lv-LV" sz="1300" dirty="0"/>
              <a:t>Minimālā norādāmā </a:t>
            </a:r>
            <a:r>
              <a:rPr lang="lv-LV" sz="1300" dirty="0" smtClean="0"/>
              <a:t>informācija:</a:t>
            </a:r>
            <a:endParaRPr lang="lv-LV" sz="1300" dirty="0"/>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sadaļā «Versijas pamatdati» </a:t>
            </a:r>
            <a:r>
              <a:rPr lang="lv-LV" sz="1300" dirty="0" smtClean="0">
                <a:latin typeface="Verdana" panose="020B0604030504040204" pitchFamily="34" charset="0"/>
                <a:ea typeface="Verdana" panose="020B0604030504040204" pitchFamily="34" charset="0"/>
                <a:cs typeface="Verdana" panose="020B0604030504040204" pitchFamily="34" charset="0"/>
              </a:rPr>
              <a:t>aizpilda laukus </a:t>
            </a:r>
            <a:r>
              <a:rPr lang="lv-LV" sz="1300" dirty="0">
                <a:latin typeface="Verdana" panose="020B0604030504040204" pitchFamily="34" charset="0"/>
                <a:ea typeface="Verdana" panose="020B0604030504040204" pitchFamily="34" charset="0"/>
                <a:cs typeface="Verdana" panose="020B0604030504040204" pitchFamily="34" charset="0"/>
              </a:rPr>
              <a:t>«Versijas nosaukums» un «Īss apraksts</a:t>
            </a:r>
            <a:r>
              <a:rPr lang="lv-LV" sz="1300" dirty="0" smtClean="0">
                <a:latin typeface="Verdana" panose="020B0604030504040204" pitchFamily="34" charset="0"/>
                <a:ea typeface="Verdana" panose="020B0604030504040204" pitchFamily="34" charset="0"/>
                <a:cs typeface="Verdana" panose="020B0604030504040204" pitchFamily="34" charset="0"/>
              </a:rPr>
              <a:t>»;</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sadaļā «Saņēmēji» </a:t>
            </a:r>
            <a:r>
              <a:rPr lang="lv-LV" sz="1300" dirty="0" smtClean="0">
                <a:latin typeface="Verdana" panose="020B0604030504040204" pitchFamily="34" charset="0"/>
                <a:ea typeface="Verdana" panose="020B0604030504040204" pitchFamily="34" charset="0"/>
                <a:cs typeface="Verdana" panose="020B0604030504040204" pitchFamily="34" charset="0"/>
              </a:rPr>
              <a:t>norāda</a:t>
            </a:r>
            <a:r>
              <a:rPr lang="lv-LV" sz="1300" dirty="0">
                <a:latin typeface="Verdana" panose="020B0604030504040204" pitchFamily="34" charset="0"/>
                <a:ea typeface="Verdana" panose="020B0604030504040204" pitchFamily="34" charset="0"/>
                <a:cs typeface="Verdana" panose="020B0604030504040204" pitchFamily="34" charset="0"/>
              </a:rPr>
              <a:t>, kas būs pakalpojuma «Saņēmēji</a:t>
            </a:r>
            <a:r>
              <a:rPr lang="lv-LV" sz="1300" dirty="0" smtClean="0">
                <a:latin typeface="Verdana" panose="020B0604030504040204" pitchFamily="34" charset="0"/>
                <a:ea typeface="Verdana" panose="020B0604030504040204" pitchFamily="34" charset="0"/>
                <a:cs typeface="Verdana" panose="020B0604030504040204" pitchFamily="34" charset="0"/>
              </a:rPr>
              <a:t>»; </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algn="just">
              <a:spcBef>
                <a:spcPts val="0"/>
              </a:spcBef>
              <a:spcAft>
                <a:spcPts val="600"/>
              </a:spcAft>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sadaļā «Termiņi un laiki» </a:t>
            </a:r>
            <a:r>
              <a:rPr lang="lv-LV" sz="1300" dirty="0" smtClean="0">
                <a:latin typeface="Verdana" panose="020B0604030504040204" pitchFamily="34" charset="0"/>
                <a:ea typeface="Verdana" panose="020B0604030504040204" pitchFamily="34" charset="0"/>
                <a:cs typeface="Verdana" panose="020B0604030504040204" pitchFamily="34" charset="0"/>
              </a:rPr>
              <a:t>izvēlas </a:t>
            </a:r>
            <a:r>
              <a:rPr lang="lv-LV" sz="1300" dirty="0">
                <a:latin typeface="Verdana" panose="020B0604030504040204" pitchFamily="34" charset="0"/>
                <a:ea typeface="Verdana" panose="020B0604030504040204" pitchFamily="34" charset="0"/>
                <a:cs typeface="Verdana" panose="020B0604030504040204" pitchFamily="34" charset="0"/>
              </a:rPr>
              <a:t>un </a:t>
            </a:r>
            <a:r>
              <a:rPr lang="lv-LV" sz="1300" dirty="0" smtClean="0">
                <a:latin typeface="Verdana" panose="020B0604030504040204" pitchFamily="34" charset="0"/>
                <a:ea typeface="Verdana" panose="020B0604030504040204" pitchFamily="34" charset="0"/>
                <a:cs typeface="Verdana" panose="020B0604030504040204" pitchFamily="34" charset="0"/>
              </a:rPr>
              <a:t>aizpilda vienu </a:t>
            </a:r>
            <a:r>
              <a:rPr lang="lv-LV" sz="1300" dirty="0">
                <a:latin typeface="Verdana" panose="020B0604030504040204" pitchFamily="34" charset="0"/>
                <a:ea typeface="Verdana" panose="020B0604030504040204" pitchFamily="34" charset="0"/>
                <a:cs typeface="Verdana" panose="020B0604030504040204" pitchFamily="34" charset="0"/>
              </a:rPr>
              <a:t>no laukiem: «Termiņš» vai «Termiņa apraksts». </a:t>
            </a:r>
          </a:p>
          <a:p>
            <a:pPr marL="266700" indent="-266700" algn="just">
              <a:spcBef>
                <a:spcPts val="0"/>
              </a:spcBef>
              <a:spcAft>
                <a:spcPts val="600"/>
              </a:spcAft>
              <a:buClr>
                <a:schemeClr val="tx1"/>
              </a:buClr>
              <a:buSzPct val="100000"/>
              <a:buFont typeface="Arial" panose="020B0604020202020204" pitchFamily="34" charset="0"/>
              <a:buChar char="•"/>
            </a:pPr>
            <a:r>
              <a:rPr lang="lv-LV" sz="1300" dirty="0" smtClean="0"/>
              <a:t>«</a:t>
            </a:r>
            <a:r>
              <a:rPr lang="lv-LV" sz="1300" dirty="0"/>
              <a:t>Pakalpojuma nosaukums» jāveido klientam ērti </a:t>
            </a:r>
            <a:r>
              <a:rPr lang="lv-LV" sz="1300" dirty="0" smtClean="0"/>
              <a:t>uztverami, </a:t>
            </a:r>
            <a:r>
              <a:rPr lang="lv-LV" sz="1300" dirty="0"/>
              <a:t>pēc iespējas </a:t>
            </a:r>
            <a:r>
              <a:rPr lang="lv-LV" sz="1300" dirty="0" smtClean="0"/>
              <a:t>vienkāršāk </a:t>
            </a:r>
            <a:r>
              <a:rPr lang="lv-LV" sz="1300" dirty="0"/>
              <a:t>un </a:t>
            </a:r>
            <a:r>
              <a:rPr lang="lv-LV" sz="1300" dirty="0" smtClean="0"/>
              <a:t>lakoniskāk, vienlaikus </a:t>
            </a:r>
            <a:r>
              <a:rPr lang="lv-LV" sz="1300" dirty="0"/>
              <a:t>izsakot pakalpojuma </a:t>
            </a:r>
            <a:r>
              <a:rPr lang="lv-LV" sz="1300" dirty="0" smtClean="0"/>
              <a:t>būtību. </a:t>
            </a:r>
          </a:p>
          <a:p>
            <a:pPr marL="266700" indent="-266700" algn="just">
              <a:spcBef>
                <a:spcPts val="0"/>
              </a:spcBef>
              <a:spcAft>
                <a:spcPts val="600"/>
              </a:spcAft>
              <a:buClr>
                <a:schemeClr val="tx1"/>
              </a:buClr>
              <a:buSzPct val="100000"/>
              <a:buFont typeface="Arial" panose="020B0604020202020204" pitchFamily="34" charset="0"/>
              <a:buChar char="•"/>
            </a:pPr>
            <a:r>
              <a:rPr lang="lv-LV" sz="1300" dirty="0" smtClean="0"/>
              <a:t>«Atslēgvārdi» ievietotie pakalpojumu raksturojošie vārdi un īsas frāzes ļaus vieglāk meklētājā atrast pakalpojumu.</a:t>
            </a:r>
            <a:endParaRPr lang="lv-LV" sz="1300" dirty="0"/>
          </a:p>
          <a:p>
            <a:pPr marL="266700" indent="-266700">
              <a:spcBef>
                <a:spcPts val="0"/>
              </a:spcBef>
              <a:spcAft>
                <a:spcPts val="600"/>
              </a:spcAft>
              <a:buClr>
                <a:schemeClr val="tx1"/>
              </a:buClr>
              <a:buSzPct val="100000"/>
              <a:buFont typeface="Arial" panose="020B0604020202020204" pitchFamily="34" charset="0"/>
              <a:buChar char="•"/>
            </a:pPr>
            <a:r>
              <a:rPr lang="lv-LV" sz="1300" dirty="0" smtClean="0"/>
              <a:t>«</a:t>
            </a:r>
            <a:r>
              <a:rPr lang="lv-LV" sz="1300" dirty="0"/>
              <a:t>Īss </a:t>
            </a:r>
            <a:r>
              <a:rPr lang="lv-LV" sz="1300" dirty="0" smtClean="0"/>
              <a:t>apraksts» 3–5 </a:t>
            </a:r>
            <a:r>
              <a:rPr lang="lv-LV" sz="1300" dirty="0"/>
              <a:t>teikumos skaidro, kādā dzīves situācijā un kādiem mērķiem pakalpojums ir </a:t>
            </a:r>
            <a:r>
              <a:rPr lang="lv-LV" sz="1300" dirty="0" smtClean="0"/>
              <a:t>nepieciešams, </a:t>
            </a:r>
            <a:r>
              <a:rPr lang="lv-LV" sz="1300" dirty="0"/>
              <a:t>un kāds būs klienta ieguvums. </a:t>
            </a:r>
          </a:p>
        </p:txBody>
      </p:sp>
      <p:grpSp>
        <p:nvGrpSpPr>
          <p:cNvPr id="42" name="Group 41"/>
          <p:cNvGrpSpPr/>
          <p:nvPr/>
        </p:nvGrpSpPr>
        <p:grpSpPr>
          <a:xfrm>
            <a:off x="458400" y="1428750"/>
            <a:ext cx="1980000" cy="3415840"/>
            <a:chOff x="500424" y="1291022"/>
            <a:chExt cx="1980000" cy="3415840"/>
          </a:xfrm>
        </p:grpSpPr>
        <p:sp>
          <p:nvSpPr>
            <p:cNvPr id="31" name="Isosceles Triangle 30"/>
            <p:cNvSpPr/>
            <p:nvPr/>
          </p:nvSpPr>
          <p:spPr>
            <a:xfrm rot="10800000">
              <a:off x="1346425" y="1785300"/>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Isosceles Triangle 31"/>
            <p:cNvSpPr/>
            <p:nvPr/>
          </p:nvSpPr>
          <p:spPr>
            <a:xfrm rot="10800000">
              <a:off x="1346424" y="2883471"/>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Isosceles Triangle 32"/>
            <p:cNvSpPr/>
            <p:nvPr/>
          </p:nvSpPr>
          <p:spPr>
            <a:xfrm rot="10800000">
              <a:off x="1346424" y="3512027"/>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Isosceles Triangle 33"/>
            <p:cNvSpPr/>
            <p:nvPr/>
          </p:nvSpPr>
          <p:spPr>
            <a:xfrm rot="10800000">
              <a:off x="1346424" y="4140584"/>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Rounded Rectangle 35"/>
            <p:cNvSpPr/>
            <p:nvPr/>
          </p:nvSpPr>
          <p:spPr>
            <a:xfrm>
              <a:off x="590424" y="3017749"/>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en-US" sz="105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tēmas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Rounded Rectangle 36"/>
            <p:cNvSpPr/>
            <p:nvPr/>
          </p:nvSpPr>
          <p:spPr>
            <a:xfrm>
              <a:off x="590424" y="4274862"/>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 soļi</a:t>
              </a:r>
            </a:p>
          </p:txBody>
        </p:sp>
        <p:sp>
          <p:nvSpPr>
            <p:cNvPr id="38" name="Rounded Rectangle 37"/>
            <p:cNvSpPr/>
            <p:nvPr/>
          </p:nvSpPr>
          <p:spPr>
            <a:xfrm>
              <a:off x="590424" y="3646305"/>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normatīvie akti</a:t>
              </a:r>
            </a:p>
          </p:txBody>
        </p:sp>
        <p:sp>
          <p:nvSpPr>
            <p:cNvPr id="39" name="Rounded Rectangle 38"/>
            <p:cNvSpPr/>
            <p:nvPr/>
          </p:nvSpPr>
          <p:spPr>
            <a:xfrm>
              <a:off x="590424" y="1291022"/>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pamatinformācija</a:t>
              </a:r>
            </a:p>
          </p:txBody>
        </p:sp>
        <p:sp>
          <p:nvSpPr>
            <p:cNvPr id="40" name="Rounded Rectangle 39"/>
            <p:cNvSpPr/>
            <p:nvPr/>
          </p:nvSpPr>
          <p:spPr>
            <a:xfrm>
              <a:off x="500424" y="1921192"/>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apraksta versija</a:t>
              </a:r>
              <a:endPar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6424" y="1921193"/>
              <a:ext cx="648000" cy="540000"/>
            </a:xfrm>
            <a:prstGeom prst="rect">
              <a:avLst/>
            </a:prstGeom>
          </p:spPr>
        </p:pic>
      </p:grpSp>
    </p:spTree>
    <p:extLst>
      <p:ext uri="{BB962C8B-B14F-4D97-AF65-F5344CB8AC3E}">
        <p14:creationId xmlns:p14="http://schemas.microsoft.com/office/powerpoint/2010/main" xmlns="" val="9159330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800" y="1314452"/>
            <a:ext cx="6096000" cy="3467097"/>
          </a:xfrm>
        </p:spPr>
        <p:txBody>
          <a:bodyPr>
            <a:noAutofit/>
          </a:bodyPr>
          <a:lstStyle/>
          <a:p>
            <a:pPr marL="285750" indent="-285750" algn="just">
              <a:spcBef>
                <a:spcPts val="0"/>
              </a:spcBef>
              <a:spcAft>
                <a:spcPts val="600"/>
              </a:spcAft>
              <a:buClr>
                <a:schemeClr val="tx1"/>
              </a:buClr>
              <a:buSzPct val="100000"/>
              <a:buFont typeface="Arial" panose="020B0604020202020204" pitchFamily="34" charset="0"/>
              <a:buChar char="•"/>
            </a:pPr>
            <a:r>
              <a:rPr lang="lv-LV" sz="1300" dirty="0" smtClean="0"/>
              <a:t>«Pakalpojuma tēmas» jeb tā saucamais tēmu koks </a:t>
            </a:r>
            <a:r>
              <a:rPr lang="lv-LV" sz="1300" dirty="0"/>
              <a:t>sadaļā </a:t>
            </a:r>
            <a:r>
              <a:rPr lang="lv-LV" sz="1300" dirty="0" smtClean="0"/>
              <a:t>ietverts </a:t>
            </a:r>
            <a:r>
              <a:rPr lang="lv-LV" sz="1300" dirty="0"/>
              <a:t>noteikts cilvēka vai organizācijas dzīves apstākļu kopums, kas nosaka vai ietekmē </a:t>
            </a:r>
            <a:r>
              <a:rPr lang="lv-LV" sz="1300" dirty="0" smtClean="0"/>
              <a:t>tās </a:t>
            </a:r>
            <a:r>
              <a:rPr lang="lv-LV" sz="1300" dirty="0"/>
              <a:t>rīcību. </a:t>
            </a:r>
            <a:endParaRPr lang="lv-LV" sz="1300" dirty="0" smtClean="0"/>
          </a:p>
          <a:p>
            <a:pPr marL="285750" indent="-285750" algn="just">
              <a:spcBef>
                <a:spcPts val="0"/>
              </a:spcBef>
              <a:spcAft>
                <a:spcPts val="600"/>
              </a:spcAft>
              <a:buClr>
                <a:schemeClr val="tx1"/>
              </a:buClr>
              <a:buSzPct val="100000"/>
              <a:buFont typeface="Arial" panose="020B0604020202020204" pitchFamily="34" charset="0"/>
              <a:buChar char="•"/>
            </a:pPr>
            <a:r>
              <a:rPr lang="lv-LV" sz="1300" dirty="0" smtClean="0"/>
              <a:t>Pakalpojumam </a:t>
            </a:r>
            <a:r>
              <a:rPr lang="lv-LV" sz="1300" dirty="0"/>
              <a:t>jābūt pievienotai vismaz vienai </a:t>
            </a:r>
            <a:r>
              <a:rPr lang="lv-LV" sz="1300" dirty="0" smtClean="0"/>
              <a:t>tēmai.</a:t>
            </a:r>
            <a:endParaRPr lang="lv-LV" sz="1300" dirty="0"/>
          </a:p>
          <a:p>
            <a:pPr marL="285750" indent="-285750" algn="just">
              <a:spcBef>
                <a:spcPts val="0"/>
              </a:spcBef>
              <a:spcAft>
                <a:spcPts val="600"/>
              </a:spcAft>
              <a:buClr>
                <a:schemeClr val="tx1"/>
              </a:buClr>
              <a:buSzPct val="100000"/>
              <a:buFont typeface="Arial" panose="020B0604020202020204" pitchFamily="34" charset="0"/>
              <a:buChar char="•"/>
            </a:pPr>
            <a:r>
              <a:rPr lang="lv-LV" sz="1300" dirty="0" smtClean="0"/>
              <a:t>No </a:t>
            </a:r>
            <a:r>
              <a:rPr lang="lv-LV" sz="1300" dirty="0"/>
              <a:t>jauna izveidotam pakalpojumam </a:t>
            </a:r>
            <a:r>
              <a:rPr lang="lv-LV" sz="1300" dirty="0" smtClean="0"/>
              <a:t>tēmas piesaista </a:t>
            </a:r>
            <a:r>
              <a:rPr lang="lv-LV" sz="1300" dirty="0"/>
              <a:t>VRAA, tāpēc uz </a:t>
            </a:r>
            <a:r>
              <a:rPr lang="lv-LV" sz="1300" dirty="0" smtClean="0">
                <a:hlinkClick r:id="rId3"/>
              </a:rPr>
              <a:t>pakalpojumi@vraa.gov.lv</a:t>
            </a:r>
            <a:r>
              <a:rPr lang="lv-LV" sz="1300" dirty="0" smtClean="0"/>
              <a:t> jānosūta </a:t>
            </a:r>
            <a:r>
              <a:rPr lang="lv-LV" sz="1300" dirty="0"/>
              <a:t>informācija par izvēlētajām </a:t>
            </a:r>
            <a:r>
              <a:rPr lang="lv-LV" sz="1300" dirty="0" smtClean="0"/>
              <a:t>tēmām (pakalpojuma </a:t>
            </a:r>
            <a:r>
              <a:rPr lang="lv-LV" sz="1300" dirty="0"/>
              <a:t>nosaukums, </a:t>
            </a:r>
            <a:r>
              <a:rPr lang="lv-LV" sz="1300" dirty="0" smtClean="0"/>
              <a:t>tēmu koks</a:t>
            </a:r>
            <a:r>
              <a:rPr lang="lv-LV" sz="1300" dirty="0"/>
              <a:t>, pirmā un otrā līmeņa tēma). </a:t>
            </a:r>
          </a:p>
        </p:txBody>
      </p:sp>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2. Pakalpojumu informācija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19</a:t>
            </a:fld>
            <a:endParaRPr lang="en-US" altLang="en-US" smtClean="0"/>
          </a:p>
        </p:txBody>
      </p:sp>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7411" y="999152"/>
            <a:ext cx="571500" cy="476250"/>
          </a:xfrm>
          <a:prstGeom prst="rect">
            <a:avLst/>
          </a:prstGeom>
        </p:spPr>
      </p:pic>
      <p:grpSp>
        <p:nvGrpSpPr>
          <p:cNvPr id="5" name="Group 4"/>
          <p:cNvGrpSpPr/>
          <p:nvPr/>
        </p:nvGrpSpPr>
        <p:grpSpPr>
          <a:xfrm>
            <a:off x="458400" y="1428750"/>
            <a:ext cx="1980000" cy="3404635"/>
            <a:chOff x="425060" y="1581150"/>
            <a:chExt cx="1980000" cy="3404635"/>
          </a:xfrm>
        </p:grpSpPr>
        <p:sp>
          <p:nvSpPr>
            <p:cNvPr id="52" name="Isosceles Triangle 51"/>
            <p:cNvSpPr/>
            <p:nvPr/>
          </p:nvSpPr>
          <p:spPr>
            <a:xfrm rot="10800000">
              <a:off x="1271061" y="2075428"/>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3" name="Isosceles Triangle 52"/>
            <p:cNvSpPr/>
            <p:nvPr/>
          </p:nvSpPr>
          <p:spPr>
            <a:xfrm rot="10800000">
              <a:off x="1271061" y="2703984"/>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4" name="Isosceles Triangle 53"/>
            <p:cNvSpPr/>
            <p:nvPr/>
          </p:nvSpPr>
          <p:spPr>
            <a:xfrm rot="10800000">
              <a:off x="1271060" y="3790949"/>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5" name="Isosceles Triangle 54"/>
            <p:cNvSpPr/>
            <p:nvPr/>
          </p:nvSpPr>
          <p:spPr>
            <a:xfrm rot="10800000">
              <a:off x="1271060" y="4419507"/>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6" name="Rounded Rectangle 55"/>
            <p:cNvSpPr/>
            <p:nvPr/>
          </p:nvSpPr>
          <p:spPr>
            <a:xfrm>
              <a:off x="515060" y="2209706"/>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apraksta versija</a:t>
              </a:r>
            </a:p>
          </p:txBody>
        </p:sp>
        <p:sp>
          <p:nvSpPr>
            <p:cNvPr id="58" name="Rounded Rectangle 57"/>
            <p:cNvSpPr/>
            <p:nvPr/>
          </p:nvSpPr>
          <p:spPr>
            <a:xfrm>
              <a:off x="515060" y="4553785"/>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 soļi</a:t>
              </a:r>
            </a:p>
          </p:txBody>
        </p:sp>
        <p:sp>
          <p:nvSpPr>
            <p:cNvPr id="59" name="Rounded Rectangle 58"/>
            <p:cNvSpPr/>
            <p:nvPr/>
          </p:nvSpPr>
          <p:spPr>
            <a:xfrm>
              <a:off x="515060" y="3925228"/>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normatīvie </a:t>
              </a: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akti</a:t>
              </a:r>
            </a:p>
          </p:txBody>
        </p:sp>
        <p:sp>
          <p:nvSpPr>
            <p:cNvPr id="60" name="Rounded Rectangle 59"/>
            <p:cNvSpPr/>
            <p:nvPr/>
          </p:nvSpPr>
          <p:spPr>
            <a:xfrm>
              <a:off x="515060" y="1581150"/>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pamatinformācija</a:t>
              </a:r>
            </a:p>
          </p:txBody>
        </p:sp>
        <p:sp>
          <p:nvSpPr>
            <p:cNvPr id="61" name="Rounded Rectangle 60"/>
            <p:cNvSpPr/>
            <p:nvPr/>
          </p:nvSpPr>
          <p:spPr>
            <a:xfrm>
              <a:off x="425060" y="2828671"/>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en-US" sz="1050" b="1" dirty="0" err="1" smtClean="0">
                  <a:solidFill>
                    <a:srgbClr val="3E5E9F"/>
                  </a:solidFill>
                  <a:latin typeface="Verdana" panose="020B0604030504040204" pitchFamily="34" charset="0"/>
                  <a:ea typeface="Verdana" panose="020B0604030504040204" pitchFamily="34" charset="0"/>
                  <a:cs typeface="Verdana" panose="020B0604030504040204" pitchFamily="34" charset="0"/>
                </a:rPr>
                <a:t>tēmas</a:t>
              </a:r>
              <a:endPar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pic>
          <p:nvPicPr>
            <p:cNvPr id="63" name="Picture 6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91060" y="2828671"/>
              <a:ext cx="648000" cy="540000"/>
            </a:xfrm>
            <a:prstGeom prst="rect">
              <a:avLst/>
            </a:prstGeom>
          </p:spPr>
        </p:pic>
      </p:grpSp>
    </p:spTree>
    <p:extLst>
      <p:ext uri="{BB962C8B-B14F-4D97-AF65-F5344CB8AC3E}">
        <p14:creationId xmlns:p14="http://schemas.microsoft.com/office/powerpoint/2010/main" xmlns="" val="12609515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lstStyle/>
          <a:p>
            <a:r>
              <a:rPr lang="lv-LV" altLang="en-US" sz="2400" dirty="0" smtClean="0"/>
              <a:t>Saturs</a:t>
            </a:r>
            <a:endParaRPr lang="lv-LV" altLang="en-US"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AA35EBBE-1F32-4234-95E9-4D264E1965CC}" type="slidenum">
              <a:rPr lang="en-US" altLang="en-US" smtClean="0"/>
              <a:pPr/>
              <a:t>2</a:t>
            </a:fld>
            <a:endParaRPr lang="en-US" altLang="en-US" smtClean="0"/>
          </a:p>
        </p:txBody>
      </p:sp>
      <p:sp>
        <p:nvSpPr>
          <p:cNvPr id="2" name="Content Placeholder 1"/>
          <p:cNvSpPr>
            <a:spLocks noGrp="1"/>
          </p:cNvSpPr>
          <p:nvPr>
            <p:ph idx="1"/>
          </p:nvPr>
        </p:nvSpPr>
        <p:spPr>
          <a:xfrm>
            <a:off x="2590800" y="1314452"/>
            <a:ext cx="6096000" cy="3428998"/>
          </a:xfrm>
        </p:spPr>
        <p:txBody>
          <a:bodyPr>
            <a:normAutofit fontScale="92500" lnSpcReduction="10000"/>
          </a:bodyPr>
          <a:lstStyle/>
          <a:p>
            <a:pPr lvl="0">
              <a:spcBef>
                <a:spcPts val="0"/>
              </a:spcBef>
              <a:spcAft>
                <a:spcPts val="600"/>
              </a:spcAft>
              <a:tabLst>
                <a:tab pos="457200" algn="l"/>
              </a:tabLst>
            </a:pPr>
            <a:r>
              <a:rPr lang="lv-LV" sz="1600" b="1" dirty="0">
                <a:solidFill>
                  <a:srgbClr val="000000"/>
                </a:solidFill>
              </a:rPr>
              <a:t>Ievads</a:t>
            </a:r>
          </a:p>
          <a:p>
            <a:pPr marL="285750" lvl="0" indent="-285750">
              <a:spcBef>
                <a:spcPts val="0"/>
              </a:spcBef>
              <a:spcAft>
                <a:spcPts val="1800"/>
              </a:spcAft>
              <a:buFont typeface="Arial" panose="020B0604020202020204" pitchFamily="34" charset="0"/>
              <a:buChar char="•"/>
              <a:tabLst>
                <a:tab pos="457200" algn="l"/>
              </a:tabLst>
            </a:pPr>
            <a:r>
              <a:rPr lang="lv-LV" sz="1600" dirty="0">
                <a:solidFill>
                  <a:srgbClr val="000000"/>
                </a:solidFill>
              </a:rPr>
              <a:t>Kas ir </a:t>
            </a:r>
            <a:r>
              <a:rPr lang="lv-LV" sz="1600" dirty="0" smtClean="0">
                <a:solidFill>
                  <a:srgbClr val="000000"/>
                </a:solidFill>
              </a:rPr>
              <a:t>pakalpojumu </a:t>
            </a:r>
            <a:r>
              <a:rPr lang="lv-LV" sz="1600" dirty="0">
                <a:solidFill>
                  <a:srgbClr val="000000"/>
                </a:solidFill>
              </a:rPr>
              <a:t>katalogs?</a:t>
            </a:r>
            <a:endParaRPr lang="lv-LV" sz="1600" dirty="0"/>
          </a:p>
          <a:p>
            <a:pPr>
              <a:spcBef>
                <a:spcPts val="0"/>
              </a:spcBef>
              <a:spcAft>
                <a:spcPts val="600"/>
              </a:spcAft>
            </a:pPr>
            <a:r>
              <a:rPr lang="lv-LV" sz="1600" b="1" dirty="0">
                <a:solidFill>
                  <a:srgbClr val="000000"/>
                </a:solidFill>
              </a:rPr>
              <a:t>Kā </a:t>
            </a:r>
            <a:r>
              <a:rPr lang="lv-LV" sz="1600" b="1" dirty="0" smtClean="0">
                <a:solidFill>
                  <a:srgbClr val="000000"/>
                </a:solidFill>
              </a:rPr>
              <a:t>aizpildīt </a:t>
            </a:r>
            <a:r>
              <a:rPr lang="lv-LV" sz="1600" b="1" dirty="0">
                <a:solidFill>
                  <a:srgbClr val="000000"/>
                </a:solidFill>
              </a:rPr>
              <a:t>pakalpojuma kartīti?</a:t>
            </a:r>
            <a:endParaRPr lang="lv-LV" sz="1600" dirty="0"/>
          </a:p>
          <a:p>
            <a:pPr marL="342900" lvl="0" indent="-342900">
              <a:spcBef>
                <a:spcPts val="0"/>
              </a:spcBef>
              <a:spcAft>
                <a:spcPts val="600"/>
              </a:spcAft>
              <a:buFont typeface="Arial"/>
              <a:buChar char="•"/>
              <a:tabLst>
                <a:tab pos="457200" algn="l"/>
              </a:tabLst>
            </a:pPr>
            <a:r>
              <a:rPr lang="lv-LV" sz="1600" dirty="0">
                <a:solidFill>
                  <a:srgbClr val="000000"/>
                </a:solidFill>
              </a:rPr>
              <a:t>Kā iestādei ievietot informāciju </a:t>
            </a:r>
            <a:r>
              <a:rPr lang="lv-LV" sz="1600" dirty="0" smtClean="0">
                <a:solidFill>
                  <a:srgbClr val="000000"/>
                </a:solidFill>
              </a:rPr>
              <a:t>PK</a:t>
            </a:r>
            <a:r>
              <a:rPr lang="lv-LV" sz="1600" dirty="0">
                <a:solidFill>
                  <a:srgbClr val="000000"/>
                </a:solidFill>
              </a:rPr>
              <a:t>?</a:t>
            </a:r>
            <a:endParaRPr lang="lv-LV" sz="1600" dirty="0"/>
          </a:p>
          <a:p>
            <a:pPr marL="342900" lvl="0" indent="-342900">
              <a:spcBef>
                <a:spcPts val="0"/>
              </a:spcBef>
              <a:spcAft>
                <a:spcPts val="600"/>
              </a:spcAft>
              <a:buFont typeface="Arial"/>
              <a:buChar char="•"/>
              <a:tabLst>
                <a:tab pos="457200" algn="l"/>
              </a:tabLst>
            </a:pPr>
            <a:r>
              <a:rPr lang="lv-LV" sz="1600" dirty="0">
                <a:solidFill>
                  <a:srgbClr val="000000"/>
                </a:solidFill>
              </a:rPr>
              <a:t>Klasifikatori</a:t>
            </a:r>
            <a:endParaRPr lang="lv-LV" sz="1600" dirty="0"/>
          </a:p>
          <a:p>
            <a:pPr marL="342900" lvl="0" indent="-342900">
              <a:spcBef>
                <a:spcPts val="0"/>
              </a:spcBef>
              <a:spcAft>
                <a:spcPts val="600"/>
              </a:spcAft>
              <a:buFont typeface="Arial"/>
              <a:buChar char="•"/>
              <a:tabLst>
                <a:tab pos="457200" algn="l"/>
              </a:tabLst>
            </a:pPr>
            <a:r>
              <a:rPr lang="lv-LV" sz="1600" dirty="0">
                <a:solidFill>
                  <a:srgbClr val="000000"/>
                </a:solidFill>
              </a:rPr>
              <a:t>Pakalpojumu informācija</a:t>
            </a:r>
            <a:endParaRPr lang="lv-LV" sz="1600" dirty="0"/>
          </a:p>
          <a:p>
            <a:pPr marL="342900" lvl="0" indent="-342900">
              <a:spcBef>
                <a:spcPts val="0"/>
              </a:spcBef>
              <a:spcAft>
                <a:spcPts val="600"/>
              </a:spcAft>
              <a:buFont typeface="Arial"/>
              <a:buChar char="•"/>
              <a:tabLst>
                <a:tab pos="457200" algn="l"/>
              </a:tabLst>
            </a:pPr>
            <a:r>
              <a:rPr lang="lv-LV" sz="1600" dirty="0">
                <a:solidFill>
                  <a:srgbClr val="000000"/>
                </a:solidFill>
              </a:rPr>
              <a:t>Maksājumu informācija</a:t>
            </a:r>
            <a:endParaRPr lang="lv-LV" sz="1600" dirty="0"/>
          </a:p>
          <a:p>
            <a:pPr marL="342900" lvl="0" indent="-342900">
              <a:spcBef>
                <a:spcPts val="0"/>
              </a:spcBef>
              <a:spcAft>
                <a:spcPts val="1800"/>
              </a:spcAft>
              <a:buFont typeface="Arial"/>
              <a:buChar char="•"/>
              <a:tabLst>
                <a:tab pos="457200" algn="l"/>
              </a:tabLst>
            </a:pPr>
            <a:r>
              <a:rPr lang="lv-LV" sz="1600" dirty="0">
                <a:solidFill>
                  <a:srgbClr val="000000"/>
                </a:solidFill>
              </a:rPr>
              <a:t>Publicēšana</a:t>
            </a:r>
            <a:endParaRPr lang="lv-LV" sz="1600" dirty="0"/>
          </a:p>
          <a:p>
            <a:pPr>
              <a:spcBef>
                <a:spcPts val="0"/>
              </a:spcBef>
              <a:spcAft>
                <a:spcPts val="600"/>
              </a:spcAft>
            </a:pPr>
            <a:r>
              <a:rPr lang="lv-LV" sz="1600" b="1" dirty="0">
                <a:solidFill>
                  <a:srgbClr val="000000"/>
                </a:solidFill>
              </a:rPr>
              <a:t>Piemēri</a:t>
            </a:r>
            <a:endParaRPr lang="lv-LV" sz="1600" dirty="0"/>
          </a:p>
          <a:p>
            <a:pPr>
              <a:spcBef>
                <a:spcPts val="0"/>
              </a:spcBef>
              <a:spcAft>
                <a:spcPts val="600"/>
              </a:spcAft>
            </a:pPr>
            <a:r>
              <a:rPr lang="lv-LV" sz="1600" b="1" dirty="0" smtClean="0">
                <a:solidFill>
                  <a:srgbClr val="000000"/>
                </a:solidFill>
              </a:rPr>
              <a:t>Noderīgi </a:t>
            </a:r>
            <a:r>
              <a:rPr lang="lv-LV" sz="1600" b="1" dirty="0">
                <a:solidFill>
                  <a:srgbClr val="000000"/>
                </a:solidFill>
              </a:rPr>
              <a:t>informācijas avoti</a:t>
            </a:r>
            <a:endParaRPr lang="lv-LV" sz="1600" dirty="0"/>
          </a:p>
          <a:p>
            <a:pPr>
              <a:spcBef>
                <a:spcPts val="0"/>
              </a:spcBef>
              <a:spcAft>
                <a:spcPts val="600"/>
              </a:spcAft>
            </a:pPr>
            <a:r>
              <a:rPr lang="lv-LV" sz="1600" b="1" dirty="0" smtClean="0">
                <a:solidFill>
                  <a:srgbClr val="000000"/>
                </a:solidFill>
              </a:rPr>
              <a:t>Kontaktinformācija</a:t>
            </a:r>
            <a:endParaRPr lang="lv-LV" sz="1600" dirty="0"/>
          </a:p>
        </p:txBody>
      </p:sp>
    </p:spTree>
    <p:extLst>
      <p:ext uri="{BB962C8B-B14F-4D97-AF65-F5344CB8AC3E}">
        <p14:creationId xmlns:p14="http://schemas.microsoft.com/office/powerpoint/2010/main" xmlns="" val="18019239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2. Pakalpojumu informācija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20</a:t>
            </a:fld>
            <a:endParaRPr lang="en-US" altLang="en-US" smtClean="0"/>
          </a:p>
        </p:txBody>
      </p:sp>
      <p:sp>
        <p:nvSpPr>
          <p:cNvPr id="2" name="Content Placeholder 1"/>
          <p:cNvSpPr>
            <a:spLocks noGrp="1"/>
          </p:cNvSpPr>
          <p:nvPr>
            <p:ph idx="1"/>
          </p:nvPr>
        </p:nvSpPr>
        <p:spPr>
          <a:xfrm>
            <a:off x="2590800" y="1314452"/>
            <a:ext cx="6096000" cy="3467097"/>
          </a:xfrm>
        </p:spPr>
        <p:txBody>
          <a:bodyPr>
            <a:noAutofit/>
          </a:bodyPr>
          <a:lstStyle/>
          <a:p>
            <a:pPr marL="285750" indent="-285750" algn="just">
              <a:spcBef>
                <a:spcPts val="0"/>
              </a:spcBef>
              <a:spcAft>
                <a:spcPts val="600"/>
              </a:spcAft>
              <a:buClr>
                <a:schemeClr val="tx1"/>
              </a:buClr>
              <a:buSzPct val="100000"/>
              <a:buFont typeface="Arial" panose="020B0604020202020204" pitchFamily="34" charset="0"/>
              <a:buChar char="•"/>
            </a:pPr>
            <a:r>
              <a:rPr lang="lv-LV" sz="1300" dirty="0"/>
              <a:t>Sadaļā «Normatīvie akti» pievieno atsauces uz normatīvajiem aktiem, saskaņā ar kuriem tiek nodrošināta pakalpojumu sniegšana. </a:t>
            </a:r>
          </a:p>
          <a:p>
            <a:pPr marL="285750" indent="-285750" algn="just">
              <a:spcBef>
                <a:spcPts val="0"/>
              </a:spcBef>
              <a:spcAft>
                <a:spcPts val="600"/>
              </a:spcAft>
              <a:buClr>
                <a:schemeClr val="tx1"/>
              </a:buClr>
              <a:buSzPct val="100000"/>
              <a:buFont typeface="Arial" panose="020B0604020202020204" pitchFamily="34" charset="0"/>
              <a:buChar char="•"/>
            </a:pPr>
            <a:r>
              <a:rPr lang="lv-LV" sz="1300" dirty="0" smtClean="0"/>
              <a:t>Pakalpojumam </a:t>
            </a:r>
            <a:r>
              <a:rPr lang="lv-LV" sz="1300" dirty="0"/>
              <a:t>jābūt norādītam vismaz vienam normatīvajam aktam.</a:t>
            </a:r>
          </a:p>
          <a:p>
            <a:pPr marL="285750" indent="-285750" algn="just">
              <a:spcBef>
                <a:spcPts val="0"/>
              </a:spcBef>
              <a:spcAft>
                <a:spcPts val="600"/>
              </a:spcAft>
              <a:buClr>
                <a:schemeClr val="tx1"/>
              </a:buClr>
              <a:buSzPct val="100000"/>
              <a:buFont typeface="Arial" panose="020B0604020202020204" pitchFamily="34" charset="0"/>
              <a:buChar char="•"/>
            </a:pPr>
            <a:r>
              <a:rPr lang="lv-LV" sz="1300" dirty="0" smtClean="0"/>
              <a:t>Atsauces pievieno </a:t>
            </a:r>
            <a:r>
              <a:rPr lang="lv-LV" sz="1300" dirty="0"/>
              <a:t>uz portālu </a:t>
            </a:r>
            <a:r>
              <a:rPr lang="lv-LV" sz="1300" dirty="0" smtClean="0">
                <a:hlinkClick r:id="rId3"/>
              </a:rPr>
              <a:t>www.likumi.lv</a:t>
            </a:r>
            <a:r>
              <a:rPr lang="lv-LV" sz="1300" dirty="0" smtClean="0"/>
              <a:t>.</a:t>
            </a:r>
          </a:p>
          <a:p>
            <a:pPr marL="285750" indent="-285750" algn="just">
              <a:spcBef>
                <a:spcPts val="0"/>
              </a:spcBef>
              <a:spcAft>
                <a:spcPts val="600"/>
              </a:spcAft>
              <a:buClr>
                <a:schemeClr val="tx1"/>
              </a:buClr>
              <a:buSzPct val="100000"/>
              <a:buFont typeface="Arial" panose="020B0604020202020204" pitchFamily="34" charset="0"/>
              <a:buChar char="•"/>
            </a:pPr>
            <a:r>
              <a:rPr lang="lv-LV" sz="1300" dirty="0" smtClean="0"/>
              <a:t>PPK </a:t>
            </a:r>
            <a:r>
              <a:rPr lang="lv-LV" sz="1300" dirty="0"/>
              <a:t>versijā ir ieviests atsevišķs normatīvo aktu klasifikators. Vēlams primāri atsaukties vai pievienot speciālos ārējos normatīvos aktus, izvairoties no iekšējo normatīvo aktu lietošanas, kas klientiem nav saistoši.</a:t>
            </a:r>
          </a:p>
        </p:txBody>
      </p:sp>
      <p:grpSp>
        <p:nvGrpSpPr>
          <p:cNvPr id="5" name="Group 4"/>
          <p:cNvGrpSpPr/>
          <p:nvPr/>
        </p:nvGrpSpPr>
        <p:grpSpPr>
          <a:xfrm>
            <a:off x="458400" y="1428750"/>
            <a:ext cx="1980000" cy="3417347"/>
            <a:chOff x="421368" y="1281760"/>
            <a:chExt cx="1980000" cy="3417347"/>
          </a:xfrm>
        </p:grpSpPr>
        <p:sp>
          <p:nvSpPr>
            <p:cNvPr id="29" name="Isosceles Triangle 28"/>
            <p:cNvSpPr/>
            <p:nvPr/>
          </p:nvSpPr>
          <p:spPr>
            <a:xfrm rot="10800000">
              <a:off x="1267369" y="1776038"/>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Isosceles Triangle 29"/>
            <p:cNvSpPr/>
            <p:nvPr/>
          </p:nvSpPr>
          <p:spPr>
            <a:xfrm rot="10800000">
              <a:off x="1267369" y="2404594"/>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Isosceles Triangle 30"/>
            <p:cNvSpPr/>
            <p:nvPr/>
          </p:nvSpPr>
          <p:spPr>
            <a:xfrm rot="10800000">
              <a:off x="1267368" y="3033150"/>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Isosceles Triangle 31"/>
            <p:cNvSpPr/>
            <p:nvPr/>
          </p:nvSpPr>
          <p:spPr>
            <a:xfrm rot="10800000">
              <a:off x="1267368" y="4132829"/>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Rounded Rectangle 32"/>
            <p:cNvSpPr/>
            <p:nvPr/>
          </p:nvSpPr>
          <p:spPr>
            <a:xfrm>
              <a:off x="511368" y="1910316"/>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apraksta versija</a:t>
              </a:r>
            </a:p>
          </p:txBody>
        </p:sp>
        <p:sp>
          <p:nvSpPr>
            <p:cNvPr id="34" name="Rounded Rectangle 33"/>
            <p:cNvSpPr/>
            <p:nvPr/>
          </p:nvSpPr>
          <p:spPr>
            <a:xfrm>
              <a:off x="511368" y="2538872"/>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en-US" sz="105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tēma</a:t>
              </a: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Rounded Rectangle 34"/>
            <p:cNvSpPr/>
            <p:nvPr/>
          </p:nvSpPr>
          <p:spPr>
            <a:xfrm>
              <a:off x="511368" y="4267107"/>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 soļi</a:t>
              </a:r>
            </a:p>
          </p:txBody>
        </p:sp>
        <p:sp>
          <p:nvSpPr>
            <p:cNvPr id="37" name="Rounded Rectangle 36"/>
            <p:cNvSpPr/>
            <p:nvPr/>
          </p:nvSpPr>
          <p:spPr>
            <a:xfrm>
              <a:off x="511368" y="1281760"/>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pamatinformācija</a:t>
              </a:r>
            </a:p>
          </p:txBody>
        </p:sp>
        <p:grpSp>
          <p:nvGrpSpPr>
            <p:cNvPr id="4" name="Group 3"/>
            <p:cNvGrpSpPr/>
            <p:nvPr/>
          </p:nvGrpSpPr>
          <p:grpSpPr>
            <a:xfrm>
              <a:off x="421368" y="3167428"/>
              <a:ext cx="1980000" cy="900000"/>
              <a:chOff x="421368" y="3167428"/>
              <a:chExt cx="1980000" cy="900000"/>
            </a:xfrm>
          </p:grpSpPr>
          <p:sp>
            <p:nvSpPr>
              <p:cNvPr id="38" name="Rounded Rectangle 37"/>
              <p:cNvSpPr/>
              <p:nvPr/>
            </p:nvSpPr>
            <p:spPr>
              <a:xfrm>
                <a:off x="421368" y="3167428"/>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rPr>
                  <a:t>n</a:t>
                </a:r>
                <a:r>
                  <a:rPr lang="lv-LV" sz="105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ormatīvie akti</a:t>
                </a:r>
                <a:endPar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87368" y="3167428"/>
                <a:ext cx="648000" cy="540000"/>
              </a:xfrm>
              <a:prstGeom prst="rect">
                <a:avLst/>
              </a:prstGeom>
            </p:spPr>
          </p:pic>
        </p:grpSp>
      </p:grpSp>
    </p:spTree>
    <p:extLst>
      <p:ext uri="{BB962C8B-B14F-4D97-AF65-F5344CB8AC3E}">
        <p14:creationId xmlns:p14="http://schemas.microsoft.com/office/powerpoint/2010/main" xmlns="" val="16528770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2. Pakalpojumu informācija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21</a:t>
            </a:fld>
            <a:endParaRPr lang="en-US" altLang="en-US" smtClean="0"/>
          </a:p>
        </p:txBody>
      </p:sp>
      <p:sp>
        <p:nvSpPr>
          <p:cNvPr id="2" name="Content Placeholder 1"/>
          <p:cNvSpPr>
            <a:spLocks noGrp="1"/>
          </p:cNvSpPr>
          <p:nvPr>
            <p:ph idx="1"/>
          </p:nvPr>
        </p:nvSpPr>
        <p:spPr>
          <a:xfrm>
            <a:off x="2590800" y="1314452"/>
            <a:ext cx="6096000" cy="3467097"/>
          </a:xfrm>
        </p:spPr>
        <p:txBody>
          <a:bodyPr>
            <a:noAutofit/>
          </a:bodyPr>
          <a:lstStyle/>
          <a:p>
            <a:pPr marL="266700" indent="-266700" algn="just">
              <a:spcBef>
                <a:spcPts val="0"/>
              </a:spcBef>
              <a:spcAft>
                <a:spcPts val="600"/>
              </a:spcAft>
              <a:buClr>
                <a:schemeClr val="tx1"/>
              </a:buClr>
              <a:buSzPct val="100000"/>
              <a:buFont typeface="Arial" panose="020B0604020202020204" pitchFamily="34" charset="0"/>
              <a:buChar char="•"/>
            </a:pPr>
            <a:r>
              <a:rPr lang="lv-LV" sz="1300" dirty="0"/>
              <a:t>Sadaļā «Procesa apraksts» / «Pakalpojuma soļu saraksts» izvēlas «Pievienot soli» un veido </a:t>
            </a:r>
            <a:r>
              <a:rPr lang="lv-LV" sz="1300" dirty="0" smtClean="0"/>
              <a:t>izklāstu, </a:t>
            </a:r>
            <a:r>
              <a:rPr lang="lv-LV" sz="1300" dirty="0"/>
              <a:t>kā soli pa solim pieprasāms un saņemams konkrētais publiskais pakalpojums (ieskaitot iestādes iekšējos soļus, bet publiski būs redzami tikai tie soļi, </a:t>
            </a:r>
            <a:r>
              <a:rPr lang="lv-LV" sz="1300" dirty="0" smtClean="0"/>
              <a:t>kuros ir </a:t>
            </a:r>
            <a:r>
              <a:rPr lang="lv-LV" sz="1300" dirty="0"/>
              <a:t>iesaistīts klients). </a:t>
            </a:r>
          </a:p>
          <a:p>
            <a:pPr marL="266700" indent="-266700" algn="just">
              <a:spcBef>
                <a:spcPts val="0"/>
              </a:spcBef>
              <a:buClr>
                <a:schemeClr val="tx1"/>
              </a:buClr>
              <a:buSzPct val="100000"/>
              <a:buFont typeface="Arial" panose="020B0604020202020204" pitchFamily="34" charset="0"/>
              <a:buChar char="•"/>
            </a:pPr>
            <a:r>
              <a:rPr lang="lv-LV" sz="1300" dirty="0" smtClean="0"/>
              <a:t>Minimālā </a:t>
            </a:r>
            <a:r>
              <a:rPr lang="lv-LV" sz="1300" dirty="0"/>
              <a:t>norādāmā </a:t>
            </a:r>
            <a:r>
              <a:rPr lang="lv-LV" sz="1300" dirty="0" smtClean="0"/>
              <a:t>informācija:</a:t>
            </a:r>
            <a:endParaRPr lang="lv-LV" sz="1300" dirty="0"/>
          </a:p>
          <a:p>
            <a:pPr marL="630238" lvl="1" indent="-263525"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soļa nosaukums – īsi definē solī ietverto darbību, piemēram, «Pakalpojuma pieteikšana</a:t>
            </a:r>
            <a:r>
              <a:rPr lang="lv-LV" sz="1300" dirty="0" smtClean="0">
                <a:latin typeface="Verdana" panose="020B0604030504040204" pitchFamily="34" charset="0"/>
                <a:ea typeface="Verdana" panose="020B0604030504040204" pitchFamily="34" charset="0"/>
                <a:cs typeface="Verdana" panose="020B0604030504040204" pitchFamily="34" charset="0"/>
              </a:rPr>
              <a:t>»;</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indent="-263525"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soļa apraksts – norāda konkrētas veicamās </a:t>
            </a:r>
            <a:r>
              <a:rPr lang="lv-LV" sz="1300" dirty="0" smtClean="0">
                <a:latin typeface="Verdana" panose="020B0604030504040204" pitchFamily="34" charset="0"/>
                <a:ea typeface="Verdana" panose="020B0604030504040204" pitchFamily="34" charset="0"/>
                <a:cs typeface="Verdana" panose="020B0604030504040204" pitchFamily="34" charset="0"/>
              </a:rPr>
              <a:t>darbības;</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indent="-263525"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soļa veids – atzīmē «Publisks» vai «Nepublisks</a:t>
            </a:r>
            <a:r>
              <a:rPr lang="lv-LV" sz="1300" dirty="0" smtClean="0">
                <a:latin typeface="Verdana" panose="020B0604030504040204" pitchFamily="34" charset="0"/>
                <a:ea typeface="Verdana" panose="020B0604030504040204" pitchFamily="34" charset="0"/>
                <a:cs typeface="Verdana" panose="020B0604030504040204" pitchFamily="34" charset="0"/>
              </a:rPr>
              <a:t>»;</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indent="-263525"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soļa tips – atzīmē «Apstrādes solis», «Pieprasīšanas solis» vai «Saņemšanas solis</a:t>
            </a:r>
            <a:r>
              <a:rPr lang="lv-LV" sz="1300" dirty="0" smtClean="0">
                <a:latin typeface="Verdana" panose="020B0604030504040204" pitchFamily="34" charset="0"/>
                <a:ea typeface="Verdana" panose="020B0604030504040204" pitchFamily="34" charset="0"/>
                <a:cs typeface="Verdana" panose="020B0604030504040204" pitchFamily="34" charset="0"/>
              </a:rPr>
              <a:t>»; </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indent="-263525"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maksājuma veidnes piesaiste – gadījumā, ja veido maksas pakalpojumu, pirms soļa izveides jābūt </a:t>
            </a:r>
            <a:r>
              <a:rPr lang="lv-LV" sz="1300" dirty="0" smtClean="0">
                <a:latin typeface="Verdana" panose="020B0604030504040204" pitchFamily="34" charset="0"/>
                <a:ea typeface="Verdana" panose="020B0604030504040204" pitchFamily="34" charset="0"/>
                <a:cs typeface="Verdana" panose="020B0604030504040204" pitchFamily="34" charset="0"/>
              </a:rPr>
              <a:t>definētam </a:t>
            </a:r>
            <a:r>
              <a:rPr lang="lv-LV" sz="1300" dirty="0">
                <a:latin typeface="Verdana" panose="020B0604030504040204" pitchFamily="34" charset="0"/>
                <a:ea typeface="Verdana" panose="020B0604030504040204" pitchFamily="34" charset="0"/>
                <a:cs typeface="Verdana" panose="020B0604030504040204" pitchFamily="34" charset="0"/>
              </a:rPr>
              <a:t>«Cenrādim» un izveidotai «Maksājumu veidnei». </a:t>
            </a:r>
          </a:p>
        </p:txBody>
      </p: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7411" y="999152"/>
            <a:ext cx="571500" cy="476250"/>
          </a:xfrm>
          <a:prstGeom prst="rect">
            <a:avLst/>
          </a:prstGeom>
        </p:spPr>
      </p:pic>
      <p:grpSp>
        <p:nvGrpSpPr>
          <p:cNvPr id="5" name="Group 4"/>
          <p:cNvGrpSpPr/>
          <p:nvPr/>
        </p:nvGrpSpPr>
        <p:grpSpPr>
          <a:xfrm>
            <a:off x="458400" y="1428750"/>
            <a:ext cx="1980000" cy="3414224"/>
            <a:chOff x="351375" y="1314452"/>
            <a:chExt cx="1980000" cy="3414224"/>
          </a:xfrm>
        </p:grpSpPr>
        <p:sp>
          <p:nvSpPr>
            <p:cNvPr id="40" name="Isosceles Triangle 39"/>
            <p:cNvSpPr/>
            <p:nvPr/>
          </p:nvSpPr>
          <p:spPr>
            <a:xfrm rot="10800000">
              <a:off x="1197376" y="1808730"/>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1" name="Isosceles Triangle 40"/>
            <p:cNvSpPr/>
            <p:nvPr/>
          </p:nvSpPr>
          <p:spPr>
            <a:xfrm rot="10800000">
              <a:off x="1197376" y="2437286"/>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Isosceles Triangle 41"/>
            <p:cNvSpPr/>
            <p:nvPr/>
          </p:nvSpPr>
          <p:spPr>
            <a:xfrm rot="10800000">
              <a:off x="1197375" y="3065842"/>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3" name="Isosceles Triangle 42"/>
            <p:cNvSpPr/>
            <p:nvPr/>
          </p:nvSpPr>
          <p:spPr>
            <a:xfrm rot="10800000">
              <a:off x="1197375" y="3694399"/>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4" name="Rounded Rectangle 43"/>
            <p:cNvSpPr/>
            <p:nvPr/>
          </p:nvSpPr>
          <p:spPr>
            <a:xfrm>
              <a:off x="441375" y="1943008"/>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apraksta versija</a:t>
              </a:r>
            </a:p>
          </p:txBody>
        </p:sp>
        <p:sp>
          <p:nvSpPr>
            <p:cNvPr id="45" name="Rounded Rectangle 44"/>
            <p:cNvSpPr/>
            <p:nvPr/>
          </p:nvSpPr>
          <p:spPr>
            <a:xfrm>
              <a:off x="441375" y="2571564"/>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en-US" sz="105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tēma</a:t>
              </a: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Rounded Rectangle 46"/>
            <p:cNvSpPr/>
            <p:nvPr/>
          </p:nvSpPr>
          <p:spPr>
            <a:xfrm>
              <a:off x="441375" y="3200120"/>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normatīvie akti</a:t>
              </a:r>
            </a:p>
          </p:txBody>
        </p:sp>
        <p:sp>
          <p:nvSpPr>
            <p:cNvPr id="48" name="Rounded Rectangle 47"/>
            <p:cNvSpPr/>
            <p:nvPr/>
          </p:nvSpPr>
          <p:spPr>
            <a:xfrm>
              <a:off x="441375" y="1314452"/>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pamatinformācija</a:t>
              </a:r>
            </a:p>
          </p:txBody>
        </p:sp>
        <p:grpSp>
          <p:nvGrpSpPr>
            <p:cNvPr id="4" name="Group 3"/>
            <p:cNvGrpSpPr/>
            <p:nvPr/>
          </p:nvGrpSpPr>
          <p:grpSpPr>
            <a:xfrm>
              <a:off x="351375" y="3828676"/>
              <a:ext cx="1980000" cy="900000"/>
              <a:chOff x="351375" y="3828676"/>
              <a:chExt cx="1980000" cy="900000"/>
            </a:xfrm>
          </p:grpSpPr>
          <p:sp>
            <p:nvSpPr>
              <p:cNvPr id="52" name="Rounded Rectangle 51"/>
              <p:cNvSpPr/>
              <p:nvPr/>
            </p:nvSpPr>
            <p:spPr>
              <a:xfrm>
                <a:off x="351375" y="3828676"/>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Pakalpojuma soļi</a:t>
                </a:r>
                <a:endPar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9375" y="3936750"/>
                <a:ext cx="648000" cy="540000"/>
              </a:xfrm>
              <a:prstGeom prst="rect">
                <a:avLst/>
              </a:prstGeom>
            </p:spPr>
          </p:pic>
        </p:grpSp>
      </p:grpSp>
    </p:spTree>
    <p:extLst>
      <p:ext uri="{BB962C8B-B14F-4D97-AF65-F5344CB8AC3E}">
        <p14:creationId xmlns:p14="http://schemas.microsoft.com/office/powerpoint/2010/main" xmlns="" val="28563796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3. Maksājumu informācija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22</a:t>
            </a:fld>
            <a:endParaRPr lang="en-US" altLang="en-US" smtClean="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589600" y="2190750"/>
            <a:ext cx="6096000" cy="2396462"/>
          </a:xfrm>
        </p:spPr>
      </p:pic>
      <p:sp>
        <p:nvSpPr>
          <p:cNvPr id="4" name="Rounded Rectangle 3"/>
          <p:cNvSpPr/>
          <p:nvPr/>
        </p:nvSpPr>
        <p:spPr>
          <a:xfrm>
            <a:off x="4681800" y="2431950"/>
            <a:ext cx="504000" cy="180000"/>
          </a:xfrm>
          <a:prstGeom prst="roundRect">
            <a:avLst/>
          </a:prstGeom>
          <a:solidFill>
            <a:srgbClr val="CFD7E7">
              <a:alpha val="40000"/>
            </a:srgbClr>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Rectangle 1"/>
          <p:cNvSpPr/>
          <p:nvPr/>
        </p:nvSpPr>
        <p:spPr>
          <a:xfrm>
            <a:off x="2590800" y="1314452"/>
            <a:ext cx="6094800" cy="692497"/>
          </a:xfrm>
          <a:prstGeom prst="rect">
            <a:avLst/>
          </a:prstGeom>
        </p:spPr>
        <p:txBody>
          <a:bodyPr wrap="square">
            <a:spAutoFit/>
          </a:bodyPr>
          <a:lstStyle/>
          <a:p>
            <a:pPr marL="285750" indent="-285750" algn="just">
              <a:buFont typeface="Arial" panose="020B0604020202020204" pitchFamily="34" charset="0"/>
              <a:buChar char="•"/>
              <a:defRPr/>
            </a:pPr>
            <a:r>
              <a:rPr lang="lv-LV" sz="1300" dirty="0">
                <a:latin typeface="Verdana" panose="020B0604030504040204" pitchFamily="34" charset="0"/>
                <a:ea typeface="Verdana" panose="020B0604030504040204" pitchFamily="34" charset="0"/>
                <a:cs typeface="Verdana" panose="020B0604030504040204" pitchFamily="34" charset="0"/>
              </a:rPr>
              <a:t>Ja iestādei </a:t>
            </a:r>
            <a:r>
              <a:rPr lang="lv-LV" sz="1300" dirty="0" smtClean="0">
                <a:latin typeface="Verdana" panose="020B0604030504040204" pitchFamily="34" charset="0"/>
                <a:ea typeface="Verdana" panose="020B0604030504040204" pitchFamily="34" charset="0"/>
                <a:cs typeface="Verdana" panose="020B0604030504040204" pitchFamily="34" charset="0"/>
              </a:rPr>
              <a:t>vismaz </a:t>
            </a:r>
            <a:r>
              <a:rPr lang="lv-LV" sz="1300" dirty="0">
                <a:latin typeface="Verdana" panose="020B0604030504040204" pitchFamily="34" charset="0"/>
                <a:ea typeface="Verdana" panose="020B0604030504040204" pitchFamily="34" charset="0"/>
                <a:cs typeface="Verdana" panose="020B0604030504040204" pitchFamily="34" charset="0"/>
              </a:rPr>
              <a:t>viens aprakstītais pakalpojums ir maksas pakalpojums, un iestāde vēlas izmantot VRAA produktu </a:t>
            </a:r>
            <a:r>
              <a:rPr lang="lv-LV" sz="1300" dirty="0" smtClean="0">
                <a:latin typeface="Verdana" panose="020B0604030504040204" pitchFamily="34" charset="0"/>
                <a:ea typeface="Verdana" panose="020B0604030504040204" pitchFamily="34" charset="0"/>
                <a:cs typeface="Verdana" panose="020B0604030504040204" pitchFamily="34" charset="0"/>
              </a:rPr>
              <a:t>«Maksājumu m</a:t>
            </a:r>
            <a:r>
              <a:rPr lang="en-US" sz="1300" dirty="0" smtClean="0">
                <a:latin typeface="Verdana" panose="020B0604030504040204" pitchFamily="34" charset="0"/>
                <a:ea typeface="Verdana" panose="020B0604030504040204" pitchFamily="34" charset="0"/>
                <a:cs typeface="Verdana" panose="020B0604030504040204" pitchFamily="34" charset="0"/>
              </a:rPr>
              <a:t>o</a:t>
            </a:r>
            <a:r>
              <a:rPr lang="lv-LV" sz="1300" dirty="0" smtClean="0">
                <a:latin typeface="Verdana" panose="020B0604030504040204" pitchFamily="34" charset="0"/>
                <a:ea typeface="Verdana" panose="020B0604030504040204" pitchFamily="34" charset="0"/>
                <a:cs typeface="Verdana" panose="020B0604030504040204" pitchFamily="34" charset="0"/>
              </a:rPr>
              <a:t>dulis», </a:t>
            </a:r>
            <a:r>
              <a:rPr lang="lv-LV" sz="1300" dirty="0">
                <a:latin typeface="Verdana" panose="020B0604030504040204" pitchFamily="34" charset="0"/>
                <a:ea typeface="Verdana" panose="020B0604030504040204" pitchFamily="34" charset="0"/>
                <a:cs typeface="Verdana" panose="020B0604030504040204" pitchFamily="34" charset="0"/>
              </a:rPr>
              <a:t>tad sadaļa «Maksājumi» jāaizpilda obligāti. </a:t>
            </a:r>
          </a:p>
        </p:txBody>
      </p:sp>
    </p:spTree>
    <p:extLst>
      <p:ext uri="{BB962C8B-B14F-4D97-AF65-F5344CB8AC3E}">
        <p14:creationId xmlns:p14="http://schemas.microsoft.com/office/powerpoint/2010/main" xmlns="" val="530189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3. Maksājumu informācija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23</a:t>
            </a:fld>
            <a:endParaRPr lang="en-US" altLang="en-US" smtClean="0"/>
          </a:p>
        </p:txBody>
      </p:sp>
      <p:sp>
        <p:nvSpPr>
          <p:cNvPr id="2" name="Content Placeholder 1"/>
          <p:cNvSpPr>
            <a:spLocks noGrp="1"/>
          </p:cNvSpPr>
          <p:nvPr>
            <p:ph idx="1"/>
          </p:nvPr>
        </p:nvSpPr>
        <p:spPr>
          <a:xfrm>
            <a:off x="2590800" y="1314452"/>
            <a:ext cx="6096000" cy="3467097"/>
          </a:xfrm>
        </p:spPr>
        <p:txBody>
          <a:bodyPr>
            <a:noAutofit/>
          </a:bodyPr>
          <a:lstStyle/>
          <a:p>
            <a:pPr marL="265113" indent="-265113" algn="just">
              <a:spcBef>
                <a:spcPts val="0"/>
              </a:spcBef>
              <a:spcAft>
                <a:spcPts val="600"/>
              </a:spcAft>
              <a:buClr>
                <a:schemeClr val="tx1"/>
              </a:buClr>
              <a:buSzPct val="100000"/>
              <a:buFont typeface="Arial" panose="020B0604020202020204" pitchFamily="34" charset="0"/>
              <a:buChar char="•"/>
            </a:pPr>
            <a:r>
              <a:rPr lang="lv-LV" sz="1300" dirty="0"/>
              <a:t>Sadaļā </a:t>
            </a:r>
            <a:r>
              <a:rPr lang="lv-LV" sz="1300" dirty="0" smtClean="0"/>
              <a:t>«Banku konti» / «Bankas kontu saraksts» izvēlas «Pievienot kontu». </a:t>
            </a:r>
          </a:p>
          <a:p>
            <a:pPr marL="265113" indent="-265113" algn="just">
              <a:spcBef>
                <a:spcPts val="0"/>
              </a:spcBef>
              <a:buClr>
                <a:schemeClr val="tx1"/>
              </a:buClr>
              <a:buSzPct val="100000"/>
              <a:buFont typeface="Arial" panose="020B0604020202020204" pitchFamily="34" charset="0"/>
              <a:buChar char="•"/>
            </a:pPr>
            <a:r>
              <a:rPr lang="lv-LV" sz="1300" dirty="0" smtClean="0"/>
              <a:t>Minimālā norādāmā informācija:</a:t>
            </a:r>
          </a:p>
          <a:p>
            <a:pPr marL="630238" lvl="1" indent="-268288" algn="just">
              <a:spcBef>
                <a:spcPts val="0"/>
              </a:spcBef>
              <a:buClr>
                <a:schemeClr val="tx1"/>
              </a:buClr>
              <a:buSzPct val="100000"/>
              <a:buFont typeface="Arial" panose="020B0604020202020204" pitchFamily="34" charset="0"/>
              <a:buChar char="•"/>
            </a:pPr>
            <a:r>
              <a:rPr lang="lv-LV" sz="1300" dirty="0" smtClean="0">
                <a:latin typeface="Verdana" panose="020B0604030504040204" pitchFamily="34" charset="0"/>
                <a:ea typeface="Verdana" panose="020B0604030504040204" pitchFamily="34" charset="0"/>
                <a:cs typeface="Verdana" panose="020B0604030504040204" pitchFamily="34" charset="0"/>
              </a:rPr>
              <a:t>konta numurs, </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indent="-268288"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konta </a:t>
            </a:r>
            <a:r>
              <a:rPr lang="lv-LV" sz="1300" dirty="0" smtClean="0">
                <a:latin typeface="Verdana" panose="020B0604030504040204" pitchFamily="34" charset="0"/>
                <a:ea typeface="Verdana" panose="020B0604030504040204" pitchFamily="34" charset="0"/>
                <a:cs typeface="Verdana" panose="020B0604030504040204" pitchFamily="34" charset="0"/>
              </a:rPr>
              <a:t>nosaukums,</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630238" lvl="1" indent="-268288"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finanšu gads,</a:t>
            </a:r>
          </a:p>
          <a:p>
            <a:pPr marL="630238" lvl="1" indent="-268288"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derīgs no,</a:t>
            </a:r>
          </a:p>
          <a:p>
            <a:pPr marL="630238" lvl="1" indent="-268288"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derīgs līdz,</a:t>
            </a:r>
          </a:p>
          <a:p>
            <a:pPr marL="630238" lvl="1" indent="-268288" algn="just">
              <a:spcBef>
                <a:spcPts val="0"/>
              </a:spcBef>
              <a:spcAft>
                <a:spcPts val="600"/>
              </a:spcAft>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samaksas saņēmējs.</a:t>
            </a:r>
          </a:p>
          <a:p>
            <a:pPr marL="265113" indent="-257175" algn="just">
              <a:spcBef>
                <a:spcPts val="0"/>
              </a:spcBef>
              <a:spcAft>
                <a:spcPts val="600"/>
              </a:spcAft>
              <a:buClr>
                <a:schemeClr val="tx1"/>
              </a:buClr>
              <a:buSzPct val="100000"/>
              <a:buFont typeface="Arial" panose="020B0604020202020204" pitchFamily="34" charset="0"/>
              <a:buChar char="•"/>
            </a:pPr>
            <a:r>
              <a:rPr lang="lv-LV" sz="1300" dirty="0" smtClean="0"/>
              <a:t>Obligāti jānorāda, kas būs samaksas saņēmējs tādā gadījumā, ja tā ir cita iestāde vai pašvaldība. Pēc noklusējuma ir paredzēts, ka «Samaksas saņēmējs» ir iestāde, kas apraksta pakalpojumu. </a:t>
            </a:r>
            <a:endParaRPr lang="lv-LV" sz="1300" dirty="0"/>
          </a:p>
        </p:txBody>
      </p:sp>
      <p:sp>
        <p:nvSpPr>
          <p:cNvPr id="10" name="TextBox 9"/>
          <p:cNvSpPr txBox="1"/>
          <p:nvPr/>
        </p:nvSpPr>
        <p:spPr>
          <a:xfrm>
            <a:off x="930889" y="2139055"/>
            <a:ext cx="1144544" cy="369332"/>
          </a:xfrm>
          <a:prstGeom prst="rect">
            <a:avLst/>
          </a:prstGeom>
          <a:noFill/>
        </p:spPr>
        <p:txBody>
          <a:bodyPr wrap="none" lIns="0" rIns="0" rtlCol="0">
            <a:spAutoFit/>
          </a:bodyPr>
          <a:lstStyle/>
          <a:p>
            <a:pPr algn="ctr"/>
            <a:r>
              <a:rPr lang="lv-LV"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PAKALPOJUMA</a:t>
            </a:r>
          </a:p>
          <a:p>
            <a:pPr algn="ctr"/>
            <a:r>
              <a:rPr lang="lv-LV"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APRAKSTA VERSIJA</a:t>
            </a:r>
            <a:endParaRPr lang="lv-LV"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7411" y="999152"/>
            <a:ext cx="571500" cy="476250"/>
          </a:xfrm>
          <a:prstGeom prst="rect">
            <a:avLst/>
          </a:prstGeom>
        </p:spPr>
      </p:pic>
      <p:grpSp>
        <p:nvGrpSpPr>
          <p:cNvPr id="5" name="Group 4"/>
          <p:cNvGrpSpPr/>
          <p:nvPr/>
        </p:nvGrpSpPr>
        <p:grpSpPr>
          <a:xfrm>
            <a:off x="458400" y="1408740"/>
            <a:ext cx="1980000" cy="2153610"/>
            <a:chOff x="481959" y="1345252"/>
            <a:chExt cx="1980000" cy="2153610"/>
          </a:xfrm>
        </p:grpSpPr>
        <p:sp>
          <p:nvSpPr>
            <p:cNvPr id="25" name="Isosceles Triangle 24"/>
            <p:cNvSpPr/>
            <p:nvPr/>
          </p:nvSpPr>
          <p:spPr>
            <a:xfrm rot="10800000">
              <a:off x="1327960" y="2304028"/>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Isosceles Triangle 25"/>
            <p:cNvSpPr/>
            <p:nvPr/>
          </p:nvSpPr>
          <p:spPr>
            <a:xfrm rot="10800000">
              <a:off x="1327959" y="2932584"/>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Rounded Rectangle 27"/>
            <p:cNvSpPr/>
            <p:nvPr/>
          </p:nvSpPr>
          <p:spPr>
            <a:xfrm>
              <a:off x="571959" y="2438306"/>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Cenrāža informācija</a:t>
              </a:r>
            </a:p>
          </p:txBody>
        </p:sp>
        <p:sp>
          <p:nvSpPr>
            <p:cNvPr id="40" name="Rounded Rectangle 39"/>
            <p:cNvSpPr/>
            <p:nvPr/>
          </p:nvSpPr>
          <p:spPr>
            <a:xfrm>
              <a:off x="571959" y="3066862"/>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Maksājumu veidnes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481959" y="1345252"/>
              <a:ext cx="1980000" cy="900000"/>
              <a:chOff x="481959" y="1345252"/>
              <a:chExt cx="1980000" cy="900000"/>
            </a:xfrm>
          </p:grpSpPr>
          <p:sp>
            <p:nvSpPr>
              <p:cNvPr id="41" name="Rounded Rectangle 40"/>
              <p:cNvSpPr/>
              <p:nvPr/>
            </p:nvSpPr>
            <p:spPr>
              <a:xfrm>
                <a:off x="481959" y="1345252"/>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rPr>
                  <a:t>Bankas kontu saraksts</a:t>
                </a: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47959" y="1421180"/>
                <a:ext cx="648000" cy="540000"/>
              </a:xfrm>
              <a:prstGeom prst="rect">
                <a:avLst/>
              </a:prstGeom>
            </p:spPr>
          </p:pic>
        </p:grpSp>
      </p:grpSp>
    </p:spTree>
    <p:extLst>
      <p:ext uri="{BB962C8B-B14F-4D97-AF65-F5344CB8AC3E}">
        <p14:creationId xmlns:p14="http://schemas.microsoft.com/office/powerpoint/2010/main" xmlns="" val="3022580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3. Maksājumu informācija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24</a:t>
            </a:fld>
            <a:endParaRPr lang="en-US" altLang="en-US" smtClean="0"/>
          </a:p>
        </p:txBody>
      </p:sp>
      <p:sp>
        <p:nvSpPr>
          <p:cNvPr id="2" name="Content Placeholder 1"/>
          <p:cNvSpPr>
            <a:spLocks noGrp="1"/>
          </p:cNvSpPr>
          <p:nvPr>
            <p:ph idx="1"/>
          </p:nvPr>
        </p:nvSpPr>
        <p:spPr>
          <a:xfrm>
            <a:off x="2590800" y="1314452"/>
            <a:ext cx="6096000" cy="3467097"/>
          </a:xfrm>
        </p:spPr>
        <p:txBody>
          <a:bodyPr>
            <a:noAutofit/>
          </a:bodyPr>
          <a:lstStyle/>
          <a:p>
            <a:pPr marL="265113" indent="-265113" algn="just">
              <a:spcBef>
                <a:spcPts val="0"/>
              </a:spcBef>
              <a:spcAft>
                <a:spcPts val="600"/>
              </a:spcAft>
              <a:buClr>
                <a:schemeClr val="tx1"/>
              </a:buClr>
              <a:buSzPct val="100000"/>
              <a:buFont typeface="Arial" panose="020B0604020202020204" pitchFamily="34" charset="0"/>
              <a:buChar char="•"/>
            </a:pPr>
            <a:r>
              <a:rPr lang="lv-LV" sz="1300" dirty="0"/>
              <a:t>Lai pievienotu cenrādi, kas </a:t>
            </a:r>
            <a:r>
              <a:rPr lang="lv-LV" sz="1300" dirty="0" smtClean="0"/>
              <a:t>noteiks </a:t>
            </a:r>
            <a:r>
              <a:rPr lang="lv-LV" sz="1300" dirty="0"/>
              <a:t>maksu par pakalpojumu, atver </a:t>
            </a:r>
            <a:r>
              <a:rPr lang="lv-LV" sz="1300" dirty="0" smtClean="0"/>
              <a:t>sadaļu </a:t>
            </a:r>
            <a:r>
              <a:rPr lang="lv-LV" sz="1300" dirty="0"/>
              <a:t>«Cenrāži»  / «Cenrāžu saraksts» un izvēlas «Pievienot cenrādi».</a:t>
            </a:r>
          </a:p>
          <a:p>
            <a:pPr marL="265113" indent="-265113" algn="just">
              <a:spcBef>
                <a:spcPts val="0"/>
              </a:spcBef>
              <a:buClr>
                <a:schemeClr val="tx1"/>
              </a:buClr>
              <a:buSzPct val="100000"/>
              <a:buFont typeface="Arial" panose="020B0604020202020204" pitchFamily="34" charset="0"/>
              <a:buChar char="•"/>
            </a:pPr>
            <a:r>
              <a:rPr lang="lv-LV" sz="1300" dirty="0" smtClean="0"/>
              <a:t>Minimālā </a:t>
            </a:r>
            <a:r>
              <a:rPr lang="lv-LV" sz="1300" dirty="0"/>
              <a:t>norādāmā </a:t>
            </a:r>
            <a:r>
              <a:rPr lang="lv-LV" sz="1300" dirty="0" smtClean="0"/>
              <a:t>informācija:</a:t>
            </a:r>
            <a:endParaRPr lang="lv-LV" sz="1300" dirty="0"/>
          </a:p>
          <a:p>
            <a:pPr marL="803275" lvl="1" indent="-265113"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sadaļā «Cenrāža uzturēšana» – cenrāža </a:t>
            </a:r>
            <a:r>
              <a:rPr lang="lv-LV" sz="1300" dirty="0" smtClean="0">
                <a:latin typeface="Verdana" panose="020B0604030504040204" pitchFamily="34" charset="0"/>
                <a:ea typeface="Verdana" panose="020B0604030504040204" pitchFamily="34" charset="0"/>
                <a:cs typeface="Verdana" panose="020B0604030504040204" pitchFamily="34" charset="0"/>
              </a:rPr>
              <a:t>nosaukums;</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803275" lvl="1" indent="-265113"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«Cenrāža pozīcijas» – </a:t>
            </a:r>
            <a:r>
              <a:rPr lang="lv-LV" sz="1300" dirty="0" err="1">
                <a:latin typeface="Verdana" panose="020B0604030504040204" pitchFamily="34" charset="0"/>
                <a:ea typeface="Verdana" panose="020B0604030504040204" pitchFamily="34" charset="0"/>
                <a:cs typeface="Verdana" panose="020B0604030504040204" pitchFamily="34" charset="0"/>
              </a:rPr>
              <a:t>virspozīcijas</a:t>
            </a:r>
            <a:r>
              <a:rPr lang="lv-LV" sz="1300" dirty="0">
                <a:latin typeface="Verdana" panose="020B0604030504040204" pitchFamily="34" charset="0"/>
                <a:ea typeface="Verdana" panose="020B0604030504040204" pitchFamily="34" charset="0"/>
                <a:cs typeface="Verdana" panose="020B0604030504040204" pitchFamily="34" charset="0"/>
              </a:rPr>
              <a:t>, pozīcijas un vienības </a:t>
            </a:r>
            <a:r>
              <a:rPr lang="lv-LV" sz="1300" dirty="0" smtClean="0">
                <a:latin typeface="Verdana" panose="020B0604030504040204" pitchFamily="34" charset="0"/>
                <a:ea typeface="Verdana" panose="020B0604030504040204" pitchFamily="34" charset="0"/>
                <a:cs typeface="Verdana" panose="020B0604030504040204" pitchFamily="34" charset="0"/>
              </a:rPr>
              <a:t>nosaukums, </a:t>
            </a:r>
            <a:r>
              <a:rPr lang="lv-LV" sz="1300" dirty="0">
                <a:latin typeface="Verdana" panose="020B0604030504040204" pitchFamily="34" charset="0"/>
                <a:ea typeface="Verdana" panose="020B0604030504040204" pitchFamily="34" charset="0"/>
                <a:cs typeface="Verdana" panose="020B0604030504040204" pitchFamily="34" charset="0"/>
              </a:rPr>
              <a:t>mērvienības tips, viens no lielumiem «mērvienība no», «mērvienība līdz», cena bez PVN par vienību, PVN </a:t>
            </a:r>
            <a:r>
              <a:rPr lang="lv-LV" sz="1300" dirty="0" smtClean="0">
                <a:latin typeface="Verdana" panose="020B0604030504040204" pitchFamily="34" charset="0"/>
                <a:ea typeface="Verdana" panose="020B0604030504040204" pitchFamily="34" charset="0"/>
                <a:cs typeface="Verdana" panose="020B0604030504040204" pitchFamily="34" charset="0"/>
              </a:rPr>
              <a:t>apmērs, samaksas </a:t>
            </a:r>
            <a:r>
              <a:rPr lang="lv-LV" sz="1300" dirty="0">
                <a:latin typeface="Verdana" panose="020B0604030504040204" pitchFamily="34" charset="0"/>
                <a:ea typeface="Verdana" panose="020B0604030504040204" pitchFamily="34" charset="0"/>
                <a:cs typeface="Verdana" panose="020B0604030504040204" pitchFamily="34" charset="0"/>
              </a:rPr>
              <a:t>veids, cenas veids, IBAN, </a:t>
            </a:r>
            <a:r>
              <a:rPr lang="lv-LV" sz="1300" dirty="0" smtClean="0">
                <a:latin typeface="Verdana" panose="020B0604030504040204" pitchFamily="34" charset="0"/>
                <a:ea typeface="Verdana" panose="020B0604030504040204" pitchFamily="34" charset="0"/>
                <a:cs typeface="Verdana" panose="020B0604030504040204" pitchFamily="34" charset="0"/>
              </a:rPr>
              <a:t>EKK;</a:t>
            </a:r>
            <a:endParaRPr lang="lv-LV" sz="1300" dirty="0">
              <a:latin typeface="Verdana" panose="020B0604030504040204" pitchFamily="34" charset="0"/>
              <a:ea typeface="Verdana" panose="020B0604030504040204" pitchFamily="34" charset="0"/>
              <a:cs typeface="Verdana" panose="020B0604030504040204" pitchFamily="34" charset="0"/>
            </a:endParaRPr>
          </a:p>
          <a:p>
            <a:pPr marL="803275" lvl="1" indent="-265113" algn="just">
              <a:spcBef>
                <a:spcPts val="0"/>
              </a:spcBef>
              <a:buClr>
                <a:schemeClr val="tx1"/>
              </a:buClr>
              <a:buSzPct val="100000"/>
              <a:buFont typeface="Arial" panose="020B0604020202020204" pitchFamily="34" charset="0"/>
              <a:buChar char="•"/>
            </a:pPr>
            <a:r>
              <a:rPr lang="lv-LV" sz="1300" dirty="0">
                <a:latin typeface="Verdana" panose="020B0604030504040204" pitchFamily="34" charset="0"/>
                <a:ea typeface="Verdana" panose="020B0604030504040204" pitchFamily="34" charset="0"/>
                <a:cs typeface="Verdana" panose="020B0604030504040204" pitchFamily="34" charset="0"/>
              </a:rPr>
              <a:t>«Normatīvie akti» – vismaz viens normatīvais akts.</a:t>
            </a:r>
          </a:p>
        </p:txBody>
      </p:sp>
      <p:grpSp>
        <p:nvGrpSpPr>
          <p:cNvPr id="4" name="Group 3"/>
          <p:cNvGrpSpPr/>
          <p:nvPr/>
        </p:nvGrpSpPr>
        <p:grpSpPr>
          <a:xfrm>
            <a:off x="458400" y="1405238"/>
            <a:ext cx="1980000" cy="2157112"/>
            <a:chOff x="455551" y="1809750"/>
            <a:chExt cx="1980000" cy="2157112"/>
          </a:xfrm>
        </p:grpSpPr>
        <p:sp>
          <p:nvSpPr>
            <p:cNvPr id="34" name="Rounded Rectangle 33"/>
            <p:cNvSpPr/>
            <p:nvPr/>
          </p:nvSpPr>
          <p:spPr>
            <a:xfrm>
              <a:off x="455551" y="2438306"/>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Cenrāža informācija</a:t>
              </a:r>
              <a:endPar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Isosceles Triangle 28"/>
            <p:cNvSpPr/>
            <p:nvPr/>
          </p:nvSpPr>
          <p:spPr>
            <a:xfrm rot="10800000">
              <a:off x="1301552" y="2304028"/>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Isosceles Triangle 29"/>
            <p:cNvSpPr/>
            <p:nvPr/>
          </p:nvSpPr>
          <p:spPr>
            <a:xfrm rot="10800000">
              <a:off x="1301551" y="3400584"/>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Rounded Rectangle 30"/>
            <p:cNvSpPr/>
            <p:nvPr/>
          </p:nvSpPr>
          <p:spPr>
            <a:xfrm>
              <a:off x="545551" y="1809750"/>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Bankas </a:t>
              </a: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kontu saraksts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ounded Rectangle 32"/>
            <p:cNvSpPr/>
            <p:nvPr/>
          </p:nvSpPr>
          <p:spPr>
            <a:xfrm>
              <a:off x="545551" y="3534862"/>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Maksājumu veidnes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21551" y="2495550"/>
              <a:ext cx="648000" cy="540000"/>
            </a:xfrm>
            <a:prstGeom prst="rect">
              <a:avLst/>
            </a:prstGeom>
          </p:spPr>
        </p:pic>
      </p:grpSp>
    </p:spTree>
    <p:extLst>
      <p:ext uri="{BB962C8B-B14F-4D97-AF65-F5344CB8AC3E}">
        <p14:creationId xmlns:p14="http://schemas.microsoft.com/office/powerpoint/2010/main" xmlns="" val="1982271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3. Maksājumu informācija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25</a:t>
            </a:fld>
            <a:endParaRPr lang="en-US" altLang="en-US" smtClean="0"/>
          </a:p>
        </p:txBody>
      </p:sp>
      <p:sp>
        <p:nvSpPr>
          <p:cNvPr id="2" name="Content Placeholder 1"/>
          <p:cNvSpPr>
            <a:spLocks noGrp="1"/>
          </p:cNvSpPr>
          <p:nvPr>
            <p:ph idx="1"/>
          </p:nvPr>
        </p:nvSpPr>
        <p:spPr>
          <a:xfrm>
            <a:off x="2590800" y="1314452"/>
            <a:ext cx="6096000" cy="3467097"/>
          </a:xfrm>
        </p:spPr>
        <p:txBody>
          <a:bodyPr>
            <a:noAutofit/>
          </a:bodyPr>
          <a:lstStyle/>
          <a:p>
            <a:pPr marL="265113" indent="-265113" algn="just">
              <a:spcBef>
                <a:spcPts val="0"/>
              </a:spcBef>
              <a:spcAft>
                <a:spcPts val="600"/>
              </a:spcAft>
              <a:buClr>
                <a:schemeClr val="tx1"/>
              </a:buClr>
              <a:buSzPct val="100000"/>
              <a:buFont typeface="Arial" panose="020B0604020202020204" pitchFamily="34" charset="0"/>
              <a:buChar char="•"/>
            </a:pPr>
            <a:r>
              <a:rPr lang="lv-LV" sz="1300" dirty="0"/>
              <a:t>Maksājumu veidne ir sasaistes punkts starp publisko pakalpojumu un publiskā pakalpojuma apmaksas procesu.</a:t>
            </a:r>
          </a:p>
          <a:p>
            <a:pPr marL="265113" indent="-265113" algn="just">
              <a:spcBef>
                <a:spcPts val="0"/>
              </a:spcBef>
              <a:spcAft>
                <a:spcPts val="600"/>
              </a:spcAft>
              <a:buClr>
                <a:schemeClr val="tx1"/>
              </a:buClr>
              <a:buSzPct val="100000"/>
              <a:buFont typeface="Arial" panose="020B0604020202020204" pitchFamily="34" charset="0"/>
              <a:buChar char="•"/>
            </a:pPr>
            <a:r>
              <a:rPr lang="lv-LV" sz="1300" dirty="0" smtClean="0"/>
              <a:t>Sadaļā </a:t>
            </a:r>
            <a:r>
              <a:rPr lang="lv-LV" sz="1300" dirty="0"/>
              <a:t>«Maksājumu veidnes» / «Iestādes maksājumu veidņu saraksts» izvēlas «Jauna veidne».</a:t>
            </a:r>
          </a:p>
          <a:p>
            <a:pPr marL="265113" indent="-265113" algn="just">
              <a:spcBef>
                <a:spcPts val="0"/>
              </a:spcBef>
              <a:buClr>
                <a:schemeClr val="tx1"/>
              </a:buClr>
              <a:buSzPct val="100000"/>
              <a:buFont typeface="Arial" panose="020B0604020202020204" pitchFamily="34" charset="0"/>
              <a:buChar char="•"/>
            </a:pPr>
            <a:r>
              <a:rPr lang="lv-LV" sz="1300" dirty="0" smtClean="0"/>
              <a:t>Minimālā </a:t>
            </a:r>
            <a:r>
              <a:rPr lang="lv-LV" sz="1300" dirty="0"/>
              <a:t>norādāmā </a:t>
            </a:r>
            <a:r>
              <a:rPr lang="lv-LV" sz="1300" dirty="0" smtClean="0"/>
              <a:t>informācija:</a:t>
            </a:r>
            <a:endParaRPr lang="lv-LV" sz="1300" dirty="0"/>
          </a:p>
          <a:p>
            <a:pPr marL="630238" indent="-271463" algn="just">
              <a:spcBef>
                <a:spcPts val="0"/>
              </a:spcBef>
              <a:buClr>
                <a:schemeClr val="tx1"/>
              </a:buClr>
              <a:buSzPct val="100000"/>
              <a:buFont typeface="Arial" panose="020B0604020202020204" pitchFamily="34" charset="0"/>
              <a:buChar char="•"/>
            </a:pPr>
            <a:r>
              <a:rPr lang="lv-LV" sz="1300" dirty="0"/>
              <a:t>cenrādis,</a:t>
            </a:r>
          </a:p>
          <a:p>
            <a:pPr marL="630238" indent="-271463" algn="just">
              <a:spcBef>
                <a:spcPts val="0"/>
              </a:spcBef>
              <a:buClr>
                <a:schemeClr val="tx1"/>
              </a:buClr>
              <a:buSzPct val="100000"/>
              <a:buFont typeface="Arial" panose="020B0604020202020204" pitchFamily="34" charset="0"/>
              <a:buChar char="•"/>
            </a:pPr>
            <a:r>
              <a:rPr lang="lv-LV" sz="1300" dirty="0"/>
              <a:t>pakalpojums,</a:t>
            </a:r>
          </a:p>
          <a:p>
            <a:pPr marL="630238" indent="-271463" algn="just">
              <a:spcBef>
                <a:spcPts val="0"/>
              </a:spcBef>
              <a:spcAft>
                <a:spcPts val="600"/>
              </a:spcAft>
              <a:buClr>
                <a:schemeClr val="tx1"/>
              </a:buClr>
              <a:buSzPct val="100000"/>
              <a:buFont typeface="Arial" panose="020B0604020202020204" pitchFamily="34" charset="0"/>
              <a:buChar char="•"/>
            </a:pPr>
            <a:r>
              <a:rPr lang="lv-LV" sz="1300" dirty="0"/>
              <a:t>maksājuma veidnes nosaukums.</a:t>
            </a:r>
          </a:p>
          <a:p>
            <a:pPr marL="265113" indent="-265113" algn="just">
              <a:spcBef>
                <a:spcPts val="0"/>
              </a:spcBef>
              <a:buClr>
                <a:schemeClr val="tx1"/>
              </a:buClr>
              <a:buSzPct val="100000"/>
              <a:buFont typeface="Arial" panose="020B0604020202020204" pitchFamily="34" charset="0"/>
              <a:buChar char="•"/>
            </a:pPr>
            <a:r>
              <a:rPr lang="lv-LV" sz="1300" dirty="0" smtClean="0"/>
              <a:t>Lai </a:t>
            </a:r>
            <a:r>
              <a:rPr lang="lv-LV" sz="1300" dirty="0"/>
              <a:t>izveidotu maksājuma veidni, sākotnēji ir jābūt izveidotam pakalpojuma versijas aprakstam un </a:t>
            </a:r>
            <a:r>
              <a:rPr lang="lv-LV" sz="1300" dirty="0" smtClean="0"/>
              <a:t>definētam </a:t>
            </a:r>
            <a:r>
              <a:rPr lang="lv-LV" sz="1300" dirty="0"/>
              <a:t>pakalpojuma solim, kam </a:t>
            </a:r>
            <a:r>
              <a:rPr lang="lv-LV" sz="1300" dirty="0" smtClean="0"/>
              <a:t>šī </a:t>
            </a:r>
            <a:r>
              <a:rPr lang="lv-LV" sz="1300" dirty="0"/>
              <a:t>veidne </a:t>
            </a:r>
            <a:r>
              <a:rPr lang="lv-LV" sz="1300" dirty="0" smtClean="0"/>
              <a:t>tiks pievienota</a:t>
            </a:r>
            <a:r>
              <a:rPr lang="lv-LV" sz="1300" dirty="0"/>
              <a:t>.</a:t>
            </a:r>
          </a:p>
        </p:txBody>
      </p:sp>
      <p:grpSp>
        <p:nvGrpSpPr>
          <p:cNvPr id="6" name="Group 5"/>
          <p:cNvGrpSpPr/>
          <p:nvPr/>
        </p:nvGrpSpPr>
        <p:grpSpPr>
          <a:xfrm>
            <a:off x="458400" y="1405238"/>
            <a:ext cx="1980000" cy="2157112"/>
            <a:chOff x="77400" y="1405238"/>
            <a:chExt cx="1980000" cy="2157112"/>
          </a:xfrm>
        </p:grpSpPr>
        <p:sp>
          <p:nvSpPr>
            <p:cNvPr id="29" name="Isosceles Triangle 28"/>
            <p:cNvSpPr/>
            <p:nvPr/>
          </p:nvSpPr>
          <p:spPr>
            <a:xfrm rot="10800000">
              <a:off x="937241" y="1899516"/>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Isosceles Triangle 29"/>
            <p:cNvSpPr/>
            <p:nvPr/>
          </p:nvSpPr>
          <p:spPr>
            <a:xfrm rot="10800000">
              <a:off x="937241" y="2528072"/>
              <a:ext cx="288000" cy="72000"/>
            </a:xfrm>
            <a:prstGeom prst="triangle">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Rounded Rectangle 30"/>
            <p:cNvSpPr/>
            <p:nvPr/>
          </p:nvSpPr>
          <p:spPr>
            <a:xfrm>
              <a:off x="163241" y="1405238"/>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Bankas </a:t>
              </a:r>
              <a:r>
                <a:rPr lang="lv-LV"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kontu saraksts</a:t>
              </a:r>
              <a:endPar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Rounded Rectangle 31"/>
            <p:cNvSpPr/>
            <p:nvPr/>
          </p:nvSpPr>
          <p:spPr>
            <a:xfrm>
              <a:off x="163241" y="2033794"/>
              <a:ext cx="1800000" cy="432000"/>
            </a:xfrm>
            <a:prstGeom prst="roundRect">
              <a:avLst>
                <a:gd name="adj" fmla="val 22438"/>
              </a:avLst>
            </a:prstGeom>
            <a:noFill/>
            <a:ln w="12700">
              <a:solidFill>
                <a:srgbClr val="3E5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050" dirty="0">
                  <a:solidFill>
                    <a:schemeClr val="tx1"/>
                  </a:solidFill>
                  <a:latin typeface="Verdana" panose="020B0604030504040204" pitchFamily="34" charset="0"/>
                  <a:ea typeface="Verdana" panose="020B0604030504040204" pitchFamily="34" charset="0"/>
                  <a:cs typeface="Verdana" panose="020B0604030504040204" pitchFamily="34" charset="0"/>
                </a:rPr>
                <a:t>Cenrāža informācija</a:t>
              </a:r>
            </a:p>
          </p:txBody>
        </p:sp>
        <p:grpSp>
          <p:nvGrpSpPr>
            <p:cNvPr id="5" name="Group 4"/>
            <p:cNvGrpSpPr/>
            <p:nvPr/>
          </p:nvGrpSpPr>
          <p:grpSpPr>
            <a:xfrm>
              <a:off x="77400" y="2662350"/>
              <a:ext cx="1980000" cy="900000"/>
              <a:chOff x="77400" y="2662350"/>
              <a:chExt cx="1980000" cy="90000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3400" y="2724150"/>
                <a:ext cx="648000" cy="540000"/>
              </a:xfrm>
              <a:prstGeom prst="rect">
                <a:avLst/>
              </a:prstGeom>
            </p:spPr>
          </p:pic>
          <p:sp>
            <p:nvSpPr>
              <p:cNvPr id="34" name="Rounded Rectangle 33"/>
              <p:cNvSpPr/>
              <p:nvPr/>
            </p:nvSpPr>
            <p:spPr>
              <a:xfrm>
                <a:off x="77400" y="2662350"/>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Maksājumu veidnes</a:t>
                </a:r>
                <a:endPar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xmlns="" val="2211742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4. Publicēšana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26</a:t>
            </a:fld>
            <a:endParaRPr lang="en-US" altLang="en-US" smtClean="0"/>
          </a:p>
        </p:txBody>
      </p:sp>
      <p:sp>
        <p:nvSpPr>
          <p:cNvPr id="2" name="Content Placeholder 1"/>
          <p:cNvSpPr>
            <a:spLocks noGrp="1"/>
          </p:cNvSpPr>
          <p:nvPr>
            <p:ph idx="1"/>
          </p:nvPr>
        </p:nvSpPr>
        <p:spPr>
          <a:xfrm>
            <a:off x="2590800" y="1314452"/>
            <a:ext cx="6096000" cy="3467097"/>
          </a:xfrm>
        </p:spPr>
        <p:txBody>
          <a:bodyPr>
            <a:noAutofit/>
          </a:bodyPr>
          <a:lstStyle/>
          <a:p>
            <a:pPr marL="265113" indent="-265113" algn="just">
              <a:spcBef>
                <a:spcPts val="0"/>
              </a:spcBef>
              <a:spcAft>
                <a:spcPts val="600"/>
              </a:spcAft>
              <a:buClr>
                <a:schemeClr val="tx1"/>
              </a:buClr>
              <a:buSzPct val="100000"/>
              <a:buFont typeface="Arial" panose="020B0604020202020204" pitchFamily="34" charset="0"/>
              <a:buChar char="•"/>
            </a:pPr>
            <a:r>
              <a:rPr lang="lv-LV" sz="1300" dirty="0" smtClean="0"/>
              <a:t>Pirms nodošanas pirmreizējai publicēšanai vai atkārtotas publicēšanas gadījumā ir jāveic pakalpojuma apraksta versijas mašīntulkošana.</a:t>
            </a:r>
          </a:p>
          <a:p>
            <a:pPr marL="265113" indent="-265113" algn="just">
              <a:spcBef>
                <a:spcPts val="0"/>
              </a:spcBef>
              <a:spcAft>
                <a:spcPts val="600"/>
              </a:spcAft>
              <a:buClr>
                <a:schemeClr val="tx1"/>
              </a:buClr>
              <a:buSzPct val="100000"/>
              <a:buFont typeface="Arial" panose="020B0604020202020204" pitchFamily="34" charset="0"/>
              <a:buChar char="•"/>
            </a:pPr>
            <a:r>
              <a:rPr lang="lv-LV" sz="1300" dirty="0" smtClean="0"/>
              <a:t>Pabeidzot </a:t>
            </a:r>
            <a:r>
              <a:rPr lang="lv-LV" sz="1300" dirty="0"/>
              <a:t>pakalpojuma informācijas aizpildi, pārskata ievadīto informāciju, atgriežas sadaļā «Pamatinformācija» un atver «Versijas aprakstu»</a:t>
            </a:r>
            <a:r>
              <a:rPr lang="lv-LV" sz="1300" dirty="0" smtClean="0"/>
              <a:t>.</a:t>
            </a:r>
            <a:endParaRPr lang="lv-LV" sz="1300" dirty="0"/>
          </a:p>
          <a:p>
            <a:pPr marL="265113" indent="-265113" algn="just">
              <a:spcBef>
                <a:spcPts val="0"/>
              </a:spcBef>
              <a:spcAft>
                <a:spcPts val="600"/>
              </a:spcAft>
              <a:buClr>
                <a:schemeClr val="tx1"/>
              </a:buClr>
              <a:buSzPct val="100000"/>
              <a:buFont typeface="Arial" panose="020B0604020202020204" pitchFamily="34" charset="0"/>
              <a:buChar char="•"/>
            </a:pPr>
            <a:r>
              <a:rPr lang="lv-LV" sz="1300" dirty="0" smtClean="0"/>
              <a:t>Lai </a:t>
            </a:r>
            <a:r>
              <a:rPr lang="lv-LV" sz="1300" dirty="0"/>
              <a:t>nodotu pakalpojumu pirmreizējai publicēšanai, nospiež </a:t>
            </a:r>
            <a:r>
              <a:rPr lang="lv-LV" sz="1300" dirty="0" smtClean="0"/>
              <a:t>pogu </a:t>
            </a:r>
            <a:r>
              <a:rPr lang="lv-LV" sz="1300" dirty="0"/>
              <a:t>«Nodot publicēšanai».</a:t>
            </a:r>
          </a:p>
          <a:p>
            <a:pPr marL="265113" indent="-265113" algn="just">
              <a:spcBef>
                <a:spcPts val="0"/>
              </a:spcBef>
              <a:spcAft>
                <a:spcPts val="600"/>
              </a:spcAft>
              <a:buClr>
                <a:schemeClr val="tx1"/>
              </a:buClr>
              <a:buSzPct val="100000"/>
              <a:buFont typeface="Arial" panose="020B0604020202020204" pitchFamily="34" charset="0"/>
              <a:buChar char="•"/>
            </a:pPr>
            <a:r>
              <a:rPr lang="lv-LV" sz="1300" dirty="0" smtClean="0"/>
              <a:t>Pakalpojuma </a:t>
            </a:r>
            <a:r>
              <a:rPr lang="lv-LV" sz="1300" dirty="0"/>
              <a:t>pirmreizēju publicēšanu nodrošina VRAA, un </a:t>
            </a:r>
            <a:r>
              <a:rPr lang="lv-LV" sz="1300" dirty="0" smtClean="0"/>
              <a:t>PK </a:t>
            </a:r>
            <a:r>
              <a:rPr lang="lv-LV" sz="1300" dirty="0"/>
              <a:t>aizpildītājs saņem publiskošanas paziņojumu e-pastā. Informācija pieejama </a:t>
            </a:r>
            <a:r>
              <a:rPr lang="lv-LV" sz="1300" dirty="0" smtClean="0"/>
              <a:t>arī </a:t>
            </a:r>
            <a:r>
              <a:rPr lang="lv-LV" sz="1300" dirty="0"/>
              <a:t>sadaļā «Publicēšanas informācija».</a:t>
            </a:r>
          </a:p>
          <a:p>
            <a:pPr marL="265113" indent="-265113" algn="just">
              <a:spcBef>
                <a:spcPts val="0"/>
              </a:spcBef>
              <a:spcAft>
                <a:spcPts val="600"/>
              </a:spcAft>
              <a:buClr>
                <a:schemeClr val="tx1"/>
              </a:buClr>
              <a:buSzPct val="100000"/>
              <a:buFont typeface="Arial" panose="020B0604020202020204" pitchFamily="34" charset="0"/>
              <a:buChar char="•"/>
            </a:pPr>
            <a:r>
              <a:rPr lang="lv-LV" sz="1300" dirty="0" smtClean="0"/>
              <a:t>Turpmāko </a:t>
            </a:r>
            <a:r>
              <a:rPr lang="lv-LV" sz="1300" dirty="0"/>
              <a:t>atjaunoto versiju </a:t>
            </a:r>
            <a:r>
              <a:rPr lang="lv-LV" sz="1300" dirty="0" smtClean="0"/>
              <a:t>publicēšanu </a:t>
            </a:r>
            <a:r>
              <a:rPr lang="lv-LV" sz="1300" dirty="0"/>
              <a:t>nodrošina konkrētās iestādes </a:t>
            </a:r>
            <a:r>
              <a:rPr lang="lv-LV" sz="1300" dirty="0" smtClean="0"/>
              <a:t>PK </a:t>
            </a:r>
            <a:r>
              <a:rPr lang="lv-LV" sz="1300" dirty="0"/>
              <a:t>pakalpojumu aprakstu veidotājs. </a:t>
            </a:r>
          </a:p>
        </p:txBody>
      </p: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7411" y="999152"/>
            <a:ext cx="571500" cy="476250"/>
          </a:xfrm>
          <a:prstGeom prst="rect">
            <a:avLst/>
          </a:prstGeom>
        </p:spPr>
      </p:pic>
      <p:grpSp>
        <p:nvGrpSpPr>
          <p:cNvPr id="4" name="Group 3"/>
          <p:cNvGrpSpPr/>
          <p:nvPr/>
        </p:nvGrpSpPr>
        <p:grpSpPr>
          <a:xfrm>
            <a:off x="458400" y="1443150"/>
            <a:ext cx="1980000" cy="900000"/>
            <a:chOff x="559035" y="3514266"/>
            <a:chExt cx="1980000" cy="900000"/>
          </a:xfrm>
        </p:grpSpPr>
        <p:sp>
          <p:nvSpPr>
            <p:cNvPr id="27" name="Rounded Rectangle 26"/>
            <p:cNvSpPr/>
            <p:nvPr/>
          </p:nvSpPr>
          <p:spPr>
            <a:xfrm>
              <a:off x="559035" y="3514266"/>
              <a:ext cx="1980000" cy="900000"/>
            </a:xfrm>
            <a:prstGeom prst="roundRect">
              <a:avLst>
                <a:gd name="adj" fmla="val 11993"/>
              </a:avLst>
            </a:prstGeom>
            <a:noFill/>
            <a:ln w="28575">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lv-LV" sz="1050" b="1" dirty="0">
                  <a:solidFill>
                    <a:srgbClr val="3E5E9F"/>
                  </a:solidFill>
                  <a:latin typeface="Verdana" panose="020B0604030504040204" pitchFamily="34" charset="0"/>
                  <a:ea typeface="Verdana" panose="020B0604030504040204" pitchFamily="34" charset="0"/>
                  <a:cs typeface="Verdana" panose="020B0604030504040204" pitchFamily="34" charset="0"/>
                </a:rPr>
                <a:t>Pakalpojuma versijas nodošana publicēšanai</a:t>
              </a: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25035" y="3514266"/>
              <a:ext cx="648000" cy="540000"/>
            </a:xfrm>
            <a:prstGeom prst="rect">
              <a:avLst/>
            </a:prstGeom>
          </p:spPr>
        </p:pic>
      </p:grpSp>
    </p:spTree>
    <p:extLst>
      <p:ext uri="{BB962C8B-B14F-4D97-AF65-F5344CB8AC3E}">
        <p14:creationId xmlns:p14="http://schemas.microsoft.com/office/powerpoint/2010/main" xmlns="" val="26924818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27</a:t>
            </a:fld>
            <a:endParaRPr lang="en-US" altLang="en-US" smtClean="0"/>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4324350"/>
            <a:ext cx="714375" cy="595313"/>
          </a:xfrm>
          <a:prstGeom prst="rect">
            <a:avLst/>
          </a:prstGeom>
        </p:spPr>
      </p:pic>
      <p:sp>
        <p:nvSpPr>
          <p:cNvPr id="17" name="Content Placeholder 2"/>
          <p:cNvSpPr txBox="1">
            <a:spLocks/>
          </p:cNvSpPr>
          <p:nvPr/>
        </p:nvSpPr>
        <p:spPr>
          <a:xfrm>
            <a:off x="3374116" y="4488656"/>
            <a:ext cx="5155801" cy="2667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1100" dirty="0" smtClean="0">
                <a:hlinkClick r:id="rId4"/>
              </a:rPr>
              <a:t>Iesniegums iestādei</a:t>
            </a:r>
            <a:endParaRPr lang="lv-LV" sz="1100" dirty="0"/>
          </a:p>
        </p:txBody>
      </p:sp>
      <p:cxnSp>
        <p:nvCxnSpPr>
          <p:cNvPr id="18" name="Straight Connector 17"/>
          <p:cNvCxnSpPr/>
          <p:nvPr/>
        </p:nvCxnSpPr>
        <p:spPr>
          <a:xfrm>
            <a:off x="2590800" y="4324350"/>
            <a:ext cx="6094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2590800" y="285750"/>
            <a:ext cx="6094800" cy="77747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Piemērs: pakalpojuma apraksts bez maksājuma</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34686" y="1504950"/>
            <a:ext cx="6750914" cy="2524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085091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28</a:t>
            </a:fld>
            <a:endParaRPr lang="en-US" altLang="en-US" smtClean="0"/>
          </a:p>
        </p:txBody>
      </p:sp>
      <p:pic>
        <p:nvPicPr>
          <p:cNvPr id="6" name="Picture 5" descr="C:\Users\Linda\Desktop\precu_zimes_registracija.jpeg"/>
          <p:cNvPicPr>
            <a:picLocks noChangeAspect="1" noChangeArrowheads="1"/>
          </p:cNvPicPr>
          <p:nvPr/>
        </p:nvPicPr>
        <p:blipFill>
          <a:blip r:embed="rId3" cstate="print"/>
          <a:srcRect/>
          <a:stretch>
            <a:fillRect/>
          </a:stretch>
        </p:blipFill>
        <p:spPr bwMode="auto">
          <a:xfrm>
            <a:off x="2667000" y="1098590"/>
            <a:ext cx="3716983" cy="3234082"/>
          </a:xfrm>
          <a:prstGeom prst="rect">
            <a:avLst/>
          </a:prstGeom>
          <a:noFill/>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90800" y="4324350"/>
            <a:ext cx="714375" cy="595313"/>
          </a:xfrm>
          <a:prstGeom prst="rect">
            <a:avLst/>
          </a:prstGeom>
        </p:spPr>
      </p:pic>
      <p:sp>
        <p:nvSpPr>
          <p:cNvPr id="14" name="Content Placeholder 2"/>
          <p:cNvSpPr txBox="1">
            <a:spLocks/>
          </p:cNvSpPr>
          <p:nvPr/>
        </p:nvSpPr>
        <p:spPr>
          <a:xfrm>
            <a:off x="3374117" y="4488656"/>
            <a:ext cx="2493284" cy="2667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1100" dirty="0">
                <a:hlinkClick r:id="rId5"/>
              </a:rPr>
              <a:t>Preču zīmes reģistrācija</a:t>
            </a:r>
            <a:endParaRPr lang="lv-LV" sz="1100" dirty="0"/>
          </a:p>
        </p:txBody>
      </p:sp>
      <p:cxnSp>
        <p:nvCxnSpPr>
          <p:cNvPr id="10" name="Straight Connector 9"/>
          <p:cNvCxnSpPr/>
          <p:nvPr/>
        </p:nvCxnSpPr>
        <p:spPr>
          <a:xfrm>
            <a:off x="2590800" y="4324350"/>
            <a:ext cx="6094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590800" y="285750"/>
            <a:ext cx="6094800" cy="77747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Piemērs: pakalpojuma apraksts ar maksājumu</a:t>
            </a:r>
          </a:p>
        </p:txBody>
      </p:sp>
    </p:spTree>
    <p:extLst>
      <p:ext uri="{BB962C8B-B14F-4D97-AF65-F5344CB8AC3E}">
        <p14:creationId xmlns:p14="http://schemas.microsoft.com/office/powerpoint/2010/main" xmlns="" val="27887660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rmAutofit/>
          </a:bodyPr>
          <a:lstStyle/>
          <a:p>
            <a:r>
              <a:rPr lang="lv-LV" altLang="en-US" sz="2400" dirty="0" smtClean="0"/>
              <a:t>Noderīgi informācijas avoti</a:t>
            </a:r>
          </a:p>
        </p:txBody>
      </p:sp>
      <p:sp>
        <p:nvSpPr>
          <p:cNvPr id="13315" name="Content Placeholder 2"/>
          <p:cNvSpPr>
            <a:spLocks noGrp="1"/>
          </p:cNvSpPr>
          <p:nvPr>
            <p:ph idx="1"/>
          </p:nvPr>
        </p:nvSpPr>
        <p:spPr>
          <a:xfrm>
            <a:off x="2590800" y="1314451"/>
            <a:ext cx="6094800" cy="3280172"/>
          </a:xfrm>
        </p:spPr>
        <p:txBody>
          <a:bodyPr>
            <a:normAutofit/>
          </a:bodyPr>
          <a:lstStyle/>
          <a:p>
            <a:pPr marL="285750" indent="-285750">
              <a:spcBef>
                <a:spcPts val="0"/>
              </a:spcBef>
              <a:spcAft>
                <a:spcPts val="600"/>
              </a:spcAft>
              <a:buFont typeface="Arial" panose="020B0604020202020204" pitchFamily="34" charset="0"/>
              <a:buChar char="•"/>
            </a:pPr>
            <a:r>
              <a:rPr lang="lv-LV" altLang="en-US" sz="1400" dirty="0" smtClean="0"/>
              <a:t>Noderīga informācija par Pakalpojumu katalogu(tai skaitā, </a:t>
            </a:r>
            <a:r>
              <a:rPr lang="lv-LV" altLang="en-US" sz="1400" dirty="0" err="1" smtClean="0"/>
              <a:t>lietotājtiesību</a:t>
            </a:r>
            <a:r>
              <a:rPr lang="lv-LV" altLang="en-US" sz="1400" dirty="0" smtClean="0"/>
              <a:t> pieprasīšanas veidlapa un metodiskais materiāls) ir pieejami šeit: </a:t>
            </a:r>
            <a:r>
              <a:rPr lang="lv-LV" altLang="en-US" sz="1400" dirty="0" smtClean="0">
                <a:hlinkClick r:id="rId3"/>
              </a:rPr>
              <a:t>https://viss.gov.lv/lv/Informacijai/Dokumentacija/Koplietosanas_komponentes/Pakalpojumu_katalogs</a:t>
            </a:r>
            <a:endParaRPr lang="lv-LV" altLang="en-US" sz="1400" dirty="0" smtClean="0"/>
          </a:p>
          <a:p>
            <a:pPr marL="285750" indent="-285750">
              <a:spcBef>
                <a:spcPts val="0"/>
              </a:spcBef>
              <a:spcAft>
                <a:spcPts val="600"/>
              </a:spcAft>
              <a:buFont typeface="Arial" panose="020B0604020202020204" pitchFamily="34" charset="0"/>
              <a:buChar char="•"/>
            </a:pPr>
            <a:endParaRPr lang="lv-LV" altLang="en-US" sz="1400" dirty="0" smtClean="0"/>
          </a:p>
          <a:p>
            <a:pPr marL="285750" indent="-285750">
              <a:spcBef>
                <a:spcPts val="0"/>
              </a:spcBef>
              <a:spcAft>
                <a:spcPts val="600"/>
              </a:spcAft>
              <a:buFont typeface="Arial" panose="020B0604020202020204" pitchFamily="34" charset="0"/>
              <a:buChar char="•"/>
            </a:pPr>
            <a:endParaRPr lang="lv-LV" altLang="en-US" sz="1400" dirty="0" smtClean="0"/>
          </a:p>
          <a:p>
            <a:pPr marL="285750" indent="-285750">
              <a:spcBef>
                <a:spcPts val="0"/>
              </a:spcBef>
              <a:spcAft>
                <a:spcPts val="600"/>
              </a:spcAft>
              <a:buFont typeface="Arial" panose="020B0604020202020204" pitchFamily="34" charset="0"/>
              <a:buChar char="•"/>
            </a:pPr>
            <a:endParaRPr lang="lv-LV" altLang="en-US" sz="1400" dirty="0" smtClean="0"/>
          </a:p>
          <a:p>
            <a:pPr marL="285750" indent="-285750">
              <a:spcBef>
                <a:spcPts val="0"/>
              </a:spcBef>
              <a:spcAft>
                <a:spcPts val="600"/>
              </a:spcAft>
              <a:buFont typeface="Arial" panose="020B0604020202020204" pitchFamily="34" charset="0"/>
              <a:buChar char="•"/>
            </a:pPr>
            <a:endParaRPr lang="lv-LV" altLang="en-US" sz="1400" dirty="0" smtClean="0"/>
          </a:p>
          <a:p>
            <a:pPr marL="285750" indent="-285750">
              <a:spcBef>
                <a:spcPts val="0"/>
              </a:spcBef>
              <a:spcAft>
                <a:spcPts val="600"/>
              </a:spcAft>
              <a:buFont typeface="Arial" panose="020B0604020202020204" pitchFamily="34" charset="0"/>
              <a:buChar char="•"/>
            </a:pPr>
            <a:endParaRPr lang="lv-LV" altLang="en-US" sz="1400" dirty="0" smtClean="0"/>
          </a:p>
          <a:p>
            <a:pPr marL="285750" indent="-285750">
              <a:spcBef>
                <a:spcPts val="0"/>
              </a:spcBef>
              <a:buFont typeface="Arial" panose="020B0604020202020204" pitchFamily="34" charset="0"/>
              <a:buChar char="•"/>
            </a:pPr>
            <a:endParaRPr lang="lv-LV" altLang="en-US" sz="1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29</a:t>
            </a:fld>
            <a:endParaRPr lang="en-US" altLang="en-US"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03920" y="1314451"/>
            <a:ext cx="686880" cy="572400"/>
          </a:xfrm>
          <a:prstGeom prst="rect">
            <a:avLst/>
          </a:prstGeom>
        </p:spPr>
      </p:pic>
    </p:spTree>
    <p:extLst>
      <p:ext uri="{BB962C8B-B14F-4D97-AF65-F5344CB8AC3E}">
        <p14:creationId xmlns:p14="http://schemas.microsoft.com/office/powerpoint/2010/main" xmlns="" val="1529466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3B66B3D4-3C80-4773-AD8A-D43C7F12A1EA}" type="slidenum">
              <a:rPr lang="en-US" altLang="en-US" smtClean="0"/>
              <a:pPr/>
              <a:t>3</a:t>
            </a:fld>
            <a:endParaRPr lang="en-US" altLang="en-US" smtClean="0"/>
          </a:p>
        </p:txBody>
      </p:sp>
      <p:sp>
        <p:nvSpPr>
          <p:cNvPr id="6" name="Title 1"/>
          <p:cNvSpPr txBox="1">
            <a:spLocks/>
          </p:cNvSpPr>
          <p:nvPr/>
        </p:nvSpPr>
        <p:spPr>
          <a:xfrm>
            <a:off x="2590800" y="2905125"/>
            <a:ext cx="5943600" cy="10382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Kas ir pakalpojumu katalogs?</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1799925"/>
            <a:ext cx="1326240" cy="1105200"/>
          </a:xfrm>
          <a:prstGeom prst="rect">
            <a:avLst/>
          </a:prstGeom>
        </p:spPr>
      </p:pic>
    </p:spTree>
    <p:extLst>
      <p:ext uri="{BB962C8B-B14F-4D97-AF65-F5344CB8AC3E}">
        <p14:creationId xmlns:p14="http://schemas.microsoft.com/office/powerpoint/2010/main" xmlns="" val="29882682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rmAutofit/>
          </a:bodyPr>
          <a:lstStyle/>
          <a:p>
            <a:r>
              <a:rPr lang="lv-LV" altLang="en-US" sz="2400" dirty="0" smtClean="0"/>
              <a:t>Noderīgi informācijas avoti</a:t>
            </a:r>
          </a:p>
        </p:txBody>
      </p:sp>
      <p:sp>
        <p:nvSpPr>
          <p:cNvPr id="13315" name="Content Placeholder 2"/>
          <p:cNvSpPr>
            <a:spLocks noGrp="1"/>
          </p:cNvSpPr>
          <p:nvPr>
            <p:ph idx="1"/>
          </p:nvPr>
        </p:nvSpPr>
        <p:spPr>
          <a:xfrm>
            <a:off x="2590800" y="895351"/>
            <a:ext cx="6094800" cy="1371600"/>
          </a:xfrm>
        </p:spPr>
        <p:txBody>
          <a:bodyPr>
            <a:normAutofit/>
          </a:bodyPr>
          <a:lstStyle/>
          <a:p>
            <a:pPr marL="285750" indent="-285750">
              <a:spcBef>
                <a:spcPts val="0"/>
              </a:spcBef>
              <a:spcAft>
                <a:spcPts val="600"/>
              </a:spcAft>
              <a:buFont typeface="Arial" panose="020B0604020202020204" pitchFamily="34" charset="0"/>
              <a:buChar char="•"/>
            </a:pPr>
            <a:endParaRPr lang="lv-LV" altLang="en-US" sz="1400" dirty="0" smtClean="0"/>
          </a:p>
          <a:p>
            <a:pPr marL="285750" indent="-285750">
              <a:spcBef>
                <a:spcPts val="0"/>
              </a:spcBef>
              <a:spcAft>
                <a:spcPts val="600"/>
              </a:spcAft>
              <a:buFont typeface="Arial" panose="020B0604020202020204" pitchFamily="34" charset="0"/>
              <a:buChar char="•"/>
            </a:pPr>
            <a:r>
              <a:rPr lang="lv-LV" altLang="en-US" sz="1400" dirty="0" smtClean="0"/>
              <a:t>Pakalpojumu kataloga procesa shēma pieejama šeit: </a:t>
            </a:r>
            <a:r>
              <a:rPr lang="lv-LV" altLang="en-US" sz="1400" dirty="0" smtClean="0">
                <a:hlinkClick r:id="rId3"/>
              </a:rPr>
              <a:t>https://viss.gov.lv/lv/Informacijai/Partneriem/Sadarbibas_proceduras/kopeja_shema_PK</a:t>
            </a:r>
            <a:r>
              <a:rPr lang="lv-LV" altLang="en-US" sz="1400" dirty="0" smtClean="0"/>
              <a:t> </a:t>
            </a:r>
          </a:p>
          <a:p>
            <a:pPr marL="285750" indent="-285750">
              <a:spcBef>
                <a:spcPts val="0"/>
              </a:spcBef>
              <a:spcAft>
                <a:spcPts val="600"/>
              </a:spcAft>
              <a:buFont typeface="Arial" panose="020B0604020202020204" pitchFamily="34" charset="0"/>
              <a:buChar char="•"/>
            </a:pPr>
            <a:endParaRPr lang="lv-LV" altLang="en-US" sz="1400" dirty="0" smtClean="0"/>
          </a:p>
          <a:p>
            <a:pPr marL="285750" indent="-285750">
              <a:spcBef>
                <a:spcPts val="0"/>
              </a:spcBef>
              <a:spcAft>
                <a:spcPts val="600"/>
              </a:spcAft>
              <a:buFont typeface="Arial" panose="020B0604020202020204" pitchFamily="34" charset="0"/>
              <a:buChar char="•"/>
            </a:pPr>
            <a:endParaRPr lang="lv-LV" altLang="en-US" sz="1400" dirty="0" smtClean="0"/>
          </a:p>
          <a:p>
            <a:pPr marL="285750" indent="-285750">
              <a:spcBef>
                <a:spcPts val="0"/>
              </a:spcBef>
              <a:spcAft>
                <a:spcPts val="600"/>
              </a:spcAft>
              <a:buFont typeface="Arial" panose="020B0604020202020204" pitchFamily="34" charset="0"/>
              <a:buChar char="•"/>
            </a:pPr>
            <a:endParaRPr lang="lv-LV" altLang="en-US" sz="1400" dirty="0" smtClean="0"/>
          </a:p>
          <a:p>
            <a:pPr marL="285750" indent="-285750">
              <a:spcBef>
                <a:spcPts val="0"/>
              </a:spcBef>
              <a:spcAft>
                <a:spcPts val="600"/>
              </a:spcAft>
              <a:buFont typeface="Arial" panose="020B0604020202020204" pitchFamily="34" charset="0"/>
              <a:buChar char="•"/>
            </a:pPr>
            <a:endParaRPr lang="lv-LV" altLang="en-US" sz="1400" dirty="0" smtClean="0"/>
          </a:p>
          <a:p>
            <a:pPr marL="285750" indent="-285750">
              <a:spcBef>
                <a:spcPts val="0"/>
              </a:spcBef>
              <a:buFont typeface="Arial" panose="020B0604020202020204" pitchFamily="34" charset="0"/>
              <a:buChar char="•"/>
            </a:pPr>
            <a:endParaRPr lang="lv-LV" altLang="en-US" sz="1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30</a:t>
            </a:fld>
            <a:endParaRPr lang="en-US" altLang="en-US"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03920" y="1314451"/>
            <a:ext cx="686880" cy="572400"/>
          </a:xfrm>
          <a:prstGeom prst="rect">
            <a:avLst/>
          </a:prstGeom>
        </p:spPr>
      </p:pic>
      <p:pic>
        <p:nvPicPr>
          <p:cNvPr id="6" name="Picture 5" descr="Processhema.png"/>
          <p:cNvPicPr>
            <a:picLocks noChangeAspect="1"/>
          </p:cNvPicPr>
          <p:nvPr/>
        </p:nvPicPr>
        <p:blipFill>
          <a:blip r:embed="rId5" cstate="print"/>
          <a:stretch>
            <a:fillRect/>
          </a:stretch>
        </p:blipFill>
        <p:spPr>
          <a:xfrm>
            <a:off x="19050" y="1885950"/>
            <a:ext cx="9124950" cy="3695700"/>
          </a:xfrm>
          <a:prstGeom prst="rect">
            <a:avLst/>
          </a:prstGeom>
        </p:spPr>
      </p:pic>
    </p:spTree>
    <p:extLst>
      <p:ext uri="{BB962C8B-B14F-4D97-AF65-F5344CB8AC3E}">
        <p14:creationId xmlns:p14="http://schemas.microsoft.com/office/powerpoint/2010/main" xmlns="" val="1529466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2590800" y="2647950"/>
            <a:ext cx="4038600" cy="914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7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lv-LV" altLang="en-US" sz="1400" b="1" dirty="0" smtClean="0"/>
              <a:t>Saziņai ar Portālu attīstības nodaļas speciālistiem:</a:t>
            </a:r>
          </a:p>
          <a:p>
            <a:pPr>
              <a:spcBef>
                <a:spcPts val="0"/>
              </a:spcBef>
              <a:spcAft>
                <a:spcPts val="600"/>
              </a:spcAft>
            </a:pPr>
            <a:r>
              <a:rPr lang="lv-LV" altLang="en-US" sz="1400" dirty="0" smtClean="0"/>
              <a:t>e-pasts: </a:t>
            </a:r>
            <a:r>
              <a:rPr lang="lv-LV" altLang="en-US" sz="1400" dirty="0" smtClean="0">
                <a:hlinkClick r:id="rId3"/>
              </a:rPr>
              <a:t>pakalpojumi@vraa.gov.lv</a:t>
            </a:r>
            <a:endParaRPr lang="lv-LV" altLang="en-US" sz="1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90800" y="1581150"/>
            <a:ext cx="1296000" cy="1080000"/>
          </a:xfrm>
          <a:prstGeom prst="rect">
            <a:avLst/>
          </a:prstGeom>
        </p:spPr>
      </p:pic>
      <p:sp>
        <p:nvSpPr>
          <p:cNvPr id="5" name="Title 1"/>
          <p:cNvSpPr txBox="1">
            <a:spLocks/>
          </p:cNvSpPr>
          <p:nvPr/>
        </p:nvSpPr>
        <p:spPr>
          <a:xfrm>
            <a:off x="2590800" y="285750"/>
            <a:ext cx="6094800" cy="777479"/>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Kontaktinformācija</a:t>
            </a:r>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AA35EBBE-1F32-4234-95E9-4D264E1965CC}" type="slidenum">
              <a:rPr lang="en-US" altLang="en-US" smtClean="0"/>
              <a:pPr/>
              <a:t>31</a:t>
            </a:fld>
            <a:endParaRPr lang="en-US" altLang="en-US" smtClean="0"/>
          </a:p>
        </p:txBody>
      </p:sp>
    </p:spTree>
    <p:extLst>
      <p:ext uri="{BB962C8B-B14F-4D97-AF65-F5344CB8AC3E}">
        <p14:creationId xmlns:p14="http://schemas.microsoft.com/office/powerpoint/2010/main" xmlns="" val="27306853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92000" y="4257991"/>
            <a:ext cx="5760000" cy="542609"/>
          </a:xfrm>
          <a:prstGeom prst="rect">
            <a:avLst/>
          </a:prstGeom>
        </p:spPr>
      </p:pic>
      <p:sp>
        <p:nvSpPr>
          <p:cNvPr id="8" name="Title 1"/>
          <p:cNvSpPr>
            <a:spLocks noGrp="1"/>
          </p:cNvSpPr>
          <p:nvPr>
            <p:ph type="title"/>
          </p:nvPr>
        </p:nvSpPr>
        <p:spPr>
          <a:xfrm>
            <a:off x="1028700" y="2343151"/>
            <a:ext cx="7086600" cy="533400"/>
          </a:xfrm>
        </p:spPr>
        <p:txBody>
          <a:bodyPr>
            <a:noAutofit/>
          </a:bodyPr>
          <a:lstStyle/>
          <a:p>
            <a:r>
              <a:rPr lang="lv-LV" altLang="en-US" sz="1800" b="0" dirty="0" smtClean="0"/>
              <a:t>Valsts un pašvaldību iestādēm</a:t>
            </a:r>
            <a:endParaRPr lang="lv-LV" altLang="en-US" sz="1800" b="0" dirty="0"/>
          </a:p>
        </p:txBody>
      </p:sp>
      <p:sp>
        <p:nvSpPr>
          <p:cNvPr id="9" name="Text Placeholder 2"/>
          <p:cNvSpPr>
            <a:spLocks noGrp="1"/>
          </p:cNvSpPr>
          <p:nvPr>
            <p:ph type="body" sz="quarter" idx="10"/>
          </p:nvPr>
        </p:nvSpPr>
        <p:spPr>
          <a:xfrm>
            <a:off x="685800" y="2800350"/>
            <a:ext cx="7772400" cy="1143000"/>
          </a:xfrm>
        </p:spPr>
        <p:txBody>
          <a:bodyPr>
            <a:noAutofit/>
          </a:bodyPr>
          <a:lstStyle/>
          <a:p>
            <a:r>
              <a:rPr lang="lv-LV" altLang="en-US" sz="2400" b="1" dirty="0"/>
              <a:t>K</a:t>
            </a:r>
            <a:r>
              <a:rPr lang="lv-LV" altLang="en-US" sz="2400" b="1" dirty="0" smtClean="0"/>
              <a:t>ā sagatavot valsts pārvaldes pakalpojuma </a:t>
            </a:r>
          </a:p>
          <a:p>
            <a:r>
              <a:rPr lang="lv-LV" altLang="en-US" sz="2400" b="1" dirty="0" smtClean="0"/>
              <a:t>kartīti, kas pieejama               ?</a:t>
            </a:r>
          </a:p>
          <a:p>
            <a:endParaRPr lang="lv-LV" altLang="en-US" sz="1000" b="1" dirty="0" smtClean="0"/>
          </a:p>
          <a:p>
            <a:r>
              <a:rPr lang="lv-LV" altLang="en-US" sz="1400" dirty="0" smtClean="0"/>
              <a:t>Portālu attīstības nodaļas sistēmu analītiķe Ilze Magrica</a:t>
            </a:r>
          </a:p>
          <a:p>
            <a:r>
              <a:rPr lang="lv-LV" altLang="en-US" sz="1400" dirty="0" smtClean="0">
                <a:hlinkClick r:id="rId4"/>
              </a:rPr>
              <a:t>pakalpojumi@vraa.gov.lv</a:t>
            </a:r>
            <a:r>
              <a:rPr lang="lv-LV" altLang="en-US" sz="1400" dirty="0" smtClean="0"/>
              <a:t>, tel. 66164651</a:t>
            </a:r>
          </a:p>
          <a:p>
            <a:endParaRPr lang="lv-LV" altLang="en-US" sz="2400" b="1" dirty="0"/>
          </a:p>
        </p:txBody>
      </p:sp>
      <p:pic>
        <p:nvPicPr>
          <p:cNvPr id="10" name="Picture 11" descr="G:\VRAA_09102015\Vizuālie materiali\Prezentacijas\Ikonas\Latvija_logo_darks.png"/>
          <p:cNvPicPr>
            <a:picLocks noChangeAspect="1" noChangeArrowheads="1"/>
          </p:cNvPicPr>
          <p:nvPr/>
        </p:nvPicPr>
        <p:blipFill>
          <a:blip r:embed="rId5" cstate="print"/>
          <a:srcRect/>
          <a:stretch>
            <a:fillRect/>
          </a:stretch>
        </p:blipFill>
        <p:spPr bwMode="auto">
          <a:xfrm>
            <a:off x="5562600" y="3257550"/>
            <a:ext cx="1447800" cy="580065"/>
          </a:xfrm>
          <a:prstGeom prst="rect">
            <a:avLst/>
          </a:prstGeom>
          <a:noFill/>
        </p:spPr>
      </p:pic>
    </p:spTree>
    <p:extLst>
      <p:ext uri="{BB962C8B-B14F-4D97-AF65-F5344CB8AC3E}">
        <p14:creationId xmlns:p14="http://schemas.microsoft.com/office/powerpoint/2010/main" xmlns="" val="9955580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77868" y="1119766"/>
            <a:ext cx="5920665" cy="3623684"/>
          </a:xfrm>
          <a:prstGeom prst="rect">
            <a:avLst/>
          </a:prstGeom>
        </p:spPr>
      </p:pic>
      <p:sp>
        <p:nvSpPr>
          <p:cNvPr id="46" name="Rounded Rectangle 45"/>
          <p:cNvSpPr/>
          <p:nvPr/>
        </p:nvSpPr>
        <p:spPr>
          <a:xfrm>
            <a:off x="4139979" y="2099917"/>
            <a:ext cx="4464000" cy="2628000"/>
          </a:xfrm>
          <a:prstGeom prst="roundRect">
            <a:avLst>
              <a:gd name="adj" fmla="val 190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AA35EBBE-1F32-4234-95E9-4D264E1965CC}" type="slidenum">
              <a:rPr lang="en-US" altLang="en-US" smtClean="0"/>
              <a:pPr/>
              <a:t>4</a:t>
            </a:fld>
            <a:endParaRPr lang="en-US" altLang="en-US" smtClean="0"/>
          </a:p>
        </p:txBody>
      </p:sp>
      <p:sp>
        <p:nvSpPr>
          <p:cNvPr id="14" name="Title 1"/>
          <p:cNvSpPr>
            <a:spLocks noGrp="1"/>
          </p:cNvSpPr>
          <p:nvPr>
            <p:ph type="title"/>
          </p:nvPr>
        </p:nvSpPr>
        <p:spPr>
          <a:xfrm>
            <a:off x="2590800" y="209550"/>
            <a:ext cx="6094800" cy="777479"/>
          </a:xfrm>
        </p:spPr>
        <p:txBody>
          <a:bodyPr>
            <a:noAutofit/>
          </a:bodyPr>
          <a:lstStyle/>
          <a:p>
            <a:r>
              <a:rPr lang="lv-LV" altLang="en-US" sz="2400" dirty="0" smtClean="0"/>
              <a:t>Kas ir pakalpojumu katalogs?</a:t>
            </a:r>
          </a:p>
        </p:txBody>
      </p:sp>
      <p:grpSp>
        <p:nvGrpSpPr>
          <p:cNvPr id="5" name="Group 4"/>
          <p:cNvGrpSpPr/>
          <p:nvPr/>
        </p:nvGrpSpPr>
        <p:grpSpPr>
          <a:xfrm>
            <a:off x="546969" y="2038350"/>
            <a:ext cx="1967631" cy="1085850"/>
            <a:chOff x="340701" y="1943100"/>
            <a:chExt cx="1967631" cy="1085850"/>
          </a:xfrm>
        </p:grpSpPr>
        <p:pic>
          <p:nvPicPr>
            <p:cNvPr id="52" name="Picture 5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36832" y="1943100"/>
              <a:ext cx="571500" cy="476250"/>
            </a:xfrm>
            <a:prstGeom prst="rect">
              <a:avLst/>
            </a:prstGeom>
          </p:spPr>
        </p:pic>
        <p:sp>
          <p:nvSpPr>
            <p:cNvPr id="15" name="TextBox 14"/>
            <p:cNvSpPr txBox="1"/>
            <p:nvPr/>
          </p:nvSpPr>
          <p:spPr>
            <a:xfrm>
              <a:off x="340701" y="2351842"/>
              <a:ext cx="1967631" cy="677108"/>
            </a:xfrm>
            <a:prstGeom prst="rect">
              <a:avLst/>
            </a:prstGeom>
            <a:noFill/>
          </p:spPr>
          <p:txBody>
            <a:bodyPr wrap="square" rtlCol="0">
              <a:spAutoFit/>
            </a:bodyPr>
            <a:lstStyle/>
            <a:p>
              <a:pPr algn="r"/>
              <a:r>
                <a:rPr lang="lv-LV" sz="1200" dirty="0">
                  <a:latin typeface="Verdana" pitchFamily="34" charset="0"/>
                  <a:ea typeface="Verdana" pitchFamily="34" charset="0"/>
                  <a:cs typeface="Verdana" pitchFamily="34" charset="0"/>
                </a:rPr>
                <a:t>Vairāk nekā </a:t>
              </a:r>
              <a:r>
                <a:rPr lang="lv-LV" sz="1400" b="1" dirty="0" smtClean="0">
                  <a:latin typeface="Verdana" pitchFamily="34" charset="0"/>
                  <a:ea typeface="Verdana" pitchFamily="34" charset="0"/>
                  <a:cs typeface="Verdana" pitchFamily="34" charset="0"/>
                </a:rPr>
                <a:t>2200</a:t>
              </a:r>
              <a:r>
                <a:rPr lang="lv-LV" sz="1200" dirty="0" smtClean="0">
                  <a:latin typeface="Verdana" pitchFamily="34" charset="0"/>
                  <a:ea typeface="Verdana" pitchFamily="34" charset="0"/>
                  <a:cs typeface="Verdana" pitchFamily="34" charset="0"/>
                </a:rPr>
                <a:t> pakalpojumu</a:t>
              </a:r>
            </a:p>
            <a:p>
              <a:pPr algn="r"/>
              <a:r>
                <a:rPr lang="lv-LV" sz="1200" dirty="0" smtClean="0">
                  <a:latin typeface="Verdana" pitchFamily="34" charset="0"/>
                  <a:ea typeface="Verdana" pitchFamily="34" charset="0"/>
                  <a:cs typeface="Verdana" pitchFamily="34" charset="0"/>
                </a:rPr>
                <a:t>apraksti</a:t>
              </a:r>
              <a:endParaRPr lang="lv-LV" sz="1200" dirty="0">
                <a:latin typeface="Verdana" pitchFamily="34" charset="0"/>
                <a:ea typeface="Verdana" pitchFamily="34" charset="0"/>
                <a:cs typeface="Verdana" pitchFamily="34" charset="0"/>
              </a:endParaRPr>
            </a:p>
          </p:txBody>
        </p:sp>
      </p:grpSp>
      <p:cxnSp>
        <p:nvCxnSpPr>
          <p:cNvPr id="4" name="Straight Arrow Connector 3"/>
          <p:cNvCxnSpPr/>
          <p:nvPr/>
        </p:nvCxnSpPr>
        <p:spPr>
          <a:xfrm>
            <a:off x="2530800" y="2647950"/>
            <a:ext cx="15840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0031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Kāda ir valsts iestāžu un pašvaldību atbildība? </a:t>
            </a:r>
          </a:p>
        </p:txBody>
      </p:sp>
      <p:sp>
        <p:nvSpPr>
          <p:cNvPr id="13315" name="Content Placeholder 2"/>
          <p:cNvSpPr>
            <a:spLocks noGrp="1"/>
          </p:cNvSpPr>
          <p:nvPr>
            <p:ph idx="1"/>
          </p:nvPr>
        </p:nvSpPr>
        <p:spPr>
          <a:xfrm>
            <a:off x="2590800" y="1314451"/>
            <a:ext cx="5943600" cy="3280172"/>
          </a:xfrm>
        </p:spPr>
        <p:txBody>
          <a:bodyPr>
            <a:normAutofit/>
          </a:bodyPr>
          <a:lstStyle/>
          <a:p>
            <a:pPr algn="just">
              <a:spcBef>
                <a:spcPts val="0"/>
              </a:spcBef>
            </a:pPr>
            <a:endParaRPr lang="lv-LV" altLang="en-US" sz="1200" b="1" dirty="0" smtClean="0"/>
          </a:p>
          <a:p>
            <a:pPr algn="just">
              <a:spcBef>
                <a:spcPts val="0"/>
              </a:spcBef>
            </a:pPr>
            <a:r>
              <a:rPr lang="lv-LV" altLang="en-US" sz="1200" b="1" dirty="0" smtClean="0"/>
              <a:t>Svarīga aktuāla un atjaunota informācija!</a:t>
            </a:r>
          </a:p>
          <a:p>
            <a:pPr marL="285750" indent="-285750">
              <a:spcBef>
                <a:spcPts val="0"/>
              </a:spcBef>
              <a:buFont typeface="Arial" panose="020B0604020202020204" pitchFamily="34" charset="0"/>
              <a:buChar char="•"/>
            </a:pPr>
            <a:endParaRPr lang="lv-LV" altLang="en-US" sz="12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5</a:t>
            </a:fld>
            <a:endParaRPr lang="en-US" altLang="en-US" smtClean="0"/>
          </a:p>
        </p:txBody>
      </p:sp>
      <p:sp>
        <p:nvSpPr>
          <p:cNvPr id="10" name="Rectangle 9"/>
          <p:cNvSpPr/>
          <p:nvPr/>
        </p:nvSpPr>
        <p:spPr>
          <a:xfrm>
            <a:off x="2171897" y="1427441"/>
            <a:ext cx="123432" cy="369332"/>
          </a:xfrm>
          <a:prstGeom prst="rect">
            <a:avLst/>
          </a:prstGeom>
        </p:spPr>
        <p:txBody>
          <a:bodyPr wrap="none" lIns="0" tIns="0" rIns="0" bIns="0">
            <a:spAutoFit/>
          </a:bodyPr>
          <a:lstStyle/>
          <a:p>
            <a:r>
              <a:rPr lang="lv-LV" sz="2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lv-LV"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2343150"/>
            <a:ext cx="5943600" cy="2288474"/>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Lst>
        </p:spPr>
      </p:pic>
      <p:sp>
        <p:nvSpPr>
          <p:cNvPr id="12" name="Rounded Rectangle 11"/>
          <p:cNvSpPr/>
          <p:nvPr/>
        </p:nvSpPr>
        <p:spPr>
          <a:xfrm>
            <a:off x="2590801" y="3409950"/>
            <a:ext cx="3962400" cy="1221674"/>
          </a:xfrm>
          <a:prstGeom prst="roundRect">
            <a:avLst>
              <a:gd name="adj" fmla="val 4561"/>
            </a:avLst>
          </a:prstGeom>
          <a:solidFill>
            <a:srgbClr val="CFD7E7">
              <a:alpha val="30196"/>
            </a:srgbClr>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Rectangle 14"/>
          <p:cNvSpPr/>
          <p:nvPr/>
        </p:nvSpPr>
        <p:spPr>
          <a:xfrm>
            <a:off x="869168" y="3732247"/>
            <a:ext cx="1264432" cy="553998"/>
          </a:xfrm>
          <a:prstGeom prst="rect">
            <a:avLst/>
          </a:prstGeom>
        </p:spPr>
        <p:txBody>
          <a:bodyPr wrap="square">
            <a:spAutoFit/>
          </a:bodyPr>
          <a:lstStyle/>
          <a:p>
            <a:pPr algn="ctr"/>
            <a:r>
              <a:rPr lang="lv-LV" sz="1000" dirty="0" smtClean="0">
                <a:latin typeface="Verdana" panose="020B0604030504040204" pitchFamily="34" charset="0"/>
                <a:ea typeface="Verdana" panose="020B0604030504040204" pitchFamily="34" charset="0"/>
                <a:cs typeface="Verdana" panose="020B0604030504040204" pitchFamily="34" charset="0"/>
              </a:rPr>
              <a:t>Vienkārša</a:t>
            </a:r>
          </a:p>
          <a:p>
            <a:pPr algn="ctr"/>
            <a:r>
              <a:rPr lang="lv-LV" sz="1000" dirty="0">
                <a:latin typeface="Verdana" panose="020B0604030504040204" pitchFamily="34" charset="0"/>
                <a:ea typeface="Verdana" panose="020B0604030504040204" pitchFamily="34" charset="0"/>
                <a:cs typeface="Verdana" panose="020B0604030504040204" pitchFamily="34" charset="0"/>
              </a:rPr>
              <a:t>u</a:t>
            </a:r>
            <a:r>
              <a:rPr lang="lv-LV" sz="1000" dirty="0" smtClean="0">
                <a:latin typeface="Verdana" panose="020B0604030504040204" pitchFamily="34" charset="0"/>
                <a:ea typeface="Verdana" panose="020B0604030504040204" pitchFamily="34" charset="0"/>
                <a:cs typeface="Verdana" panose="020B0604030504040204" pitchFamily="34" charset="0"/>
              </a:rPr>
              <a:t>n saprotama</a:t>
            </a:r>
          </a:p>
          <a:p>
            <a:pPr algn="ctr"/>
            <a:r>
              <a:rPr lang="lv-LV" sz="1000" dirty="0" smtClean="0">
                <a:latin typeface="Verdana" panose="020B0604030504040204" pitchFamily="34" charset="0"/>
                <a:ea typeface="Verdana" panose="020B0604030504040204" pitchFamily="34" charset="0"/>
                <a:cs typeface="Verdana" panose="020B0604030504040204" pitchFamily="34" charset="0"/>
              </a:rPr>
              <a:t>informācija</a:t>
            </a:r>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16" name="Rounded Rectangle 15"/>
          <p:cNvSpPr/>
          <p:nvPr/>
        </p:nvSpPr>
        <p:spPr>
          <a:xfrm>
            <a:off x="6681457" y="3601688"/>
            <a:ext cx="1852944" cy="684558"/>
          </a:xfrm>
          <a:prstGeom prst="roundRect">
            <a:avLst>
              <a:gd name="adj" fmla="val 6707"/>
            </a:avLst>
          </a:prstGeom>
          <a:solidFill>
            <a:srgbClr val="CFD7E7">
              <a:alpha val="30196"/>
            </a:srgbClr>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Rectangle 16"/>
          <p:cNvSpPr/>
          <p:nvPr/>
        </p:nvSpPr>
        <p:spPr>
          <a:xfrm>
            <a:off x="6695151" y="4456152"/>
            <a:ext cx="1825557" cy="553998"/>
          </a:xfrm>
          <a:prstGeom prst="rect">
            <a:avLst/>
          </a:prstGeom>
        </p:spPr>
        <p:txBody>
          <a:bodyPr wrap="square">
            <a:spAutoFit/>
          </a:bodyPr>
          <a:lstStyle/>
          <a:p>
            <a:pPr algn="ctr"/>
            <a:r>
              <a:rPr lang="lv-LV" sz="1000" dirty="0">
                <a:latin typeface="Verdana" panose="020B0604030504040204" pitchFamily="34" charset="0"/>
                <a:ea typeface="Verdana" panose="020B0604030504040204" pitchFamily="34" charset="0"/>
                <a:cs typeface="Verdana" panose="020B0604030504040204" pitchFamily="34" charset="0"/>
              </a:rPr>
              <a:t>Regulāri </a:t>
            </a:r>
            <a:r>
              <a:rPr lang="lv-LV" sz="1000" dirty="0" smtClean="0">
                <a:latin typeface="Verdana" panose="020B0604030504040204" pitchFamily="34" charset="0"/>
                <a:ea typeface="Verdana" panose="020B0604030504040204" pitchFamily="34" charset="0"/>
                <a:cs typeface="Verdana" panose="020B0604030504040204" pitchFamily="34" charset="0"/>
              </a:rPr>
              <a:t>atjaunoti</a:t>
            </a:r>
          </a:p>
          <a:p>
            <a:pPr algn="ctr"/>
            <a:r>
              <a:rPr lang="lv-LV" sz="1000" dirty="0" smtClean="0">
                <a:latin typeface="Verdana" panose="020B0604030504040204" pitchFamily="34" charset="0"/>
                <a:ea typeface="Verdana" panose="020B0604030504040204" pitchFamily="34" charset="0"/>
                <a:cs typeface="Verdana" panose="020B0604030504040204" pitchFamily="34" charset="0"/>
              </a:rPr>
              <a:t>dati (darba laiki, kontaktinformācija u.c.)</a:t>
            </a:r>
            <a:endParaRPr lang="lv-LV" sz="1000" dirty="0">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Arrow Connector 2"/>
          <p:cNvCxnSpPr/>
          <p:nvPr/>
        </p:nvCxnSpPr>
        <p:spPr>
          <a:xfrm>
            <a:off x="2018999" y="4020787"/>
            <a:ext cx="571801" cy="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7607929" y="4299398"/>
            <a:ext cx="0" cy="194073"/>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876790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2905125"/>
            <a:ext cx="5943600" cy="1038225"/>
          </a:xfrm>
        </p:spPr>
        <p:txBody>
          <a:bodyPr>
            <a:normAutofit/>
          </a:bodyPr>
          <a:lstStyle/>
          <a:p>
            <a:r>
              <a:rPr lang="lv-LV" altLang="en-US" sz="2400" dirty="0" smtClean="0"/>
              <a:t>Kā aizpildīt pakalpojuma apraksta kartīti?</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3B66B3D4-3C80-4773-AD8A-D43C7F12A1EA}" type="slidenum">
              <a:rPr lang="en-US" altLang="en-US" smtClean="0"/>
              <a:pPr/>
              <a:t>6</a:t>
            </a:fld>
            <a:endParaRPr lang="en-US" altLang="en-US"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38400" y="1733550"/>
            <a:ext cx="1296000" cy="1080000"/>
          </a:xfrm>
          <a:prstGeom prst="rect">
            <a:avLst/>
          </a:prstGeom>
        </p:spPr>
      </p:pic>
    </p:spTree>
    <p:extLst>
      <p:ext uri="{BB962C8B-B14F-4D97-AF65-F5344CB8AC3E}">
        <p14:creationId xmlns:p14="http://schemas.microsoft.com/office/powerpoint/2010/main" xmlns="" val="3697096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Kā iestādei ievietot informāciju PK?</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7</a:t>
            </a:fld>
            <a:endParaRPr lang="en-US" altLang="en-US" smtClean="0"/>
          </a:p>
        </p:txBody>
      </p:sp>
      <p:grpSp>
        <p:nvGrpSpPr>
          <p:cNvPr id="24" name="Group 23"/>
          <p:cNvGrpSpPr/>
          <p:nvPr/>
        </p:nvGrpSpPr>
        <p:grpSpPr>
          <a:xfrm>
            <a:off x="2590800" y="1806210"/>
            <a:ext cx="5943599" cy="2137140"/>
            <a:chOff x="2590800" y="1577610"/>
            <a:chExt cx="5943599" cy="2137140"/>
          </a:xfrm>
        </p:grpSpPr>
        <p:sp>
          <p:nvSpPr>
            <p:cNvPr id="25" name="Content Placeholder 2"/>
            <p:cNvSpPr txBox="1">
              <a:spLocks/>
            </p:cNvSpPr>
            <p:nvPr/>
          </p:nvSpPr>
          <p:spPr>
            <a:xfrm>
              <a:off x="3378598" y="1577610"/>
              <a:ext cx="5155801" cy="113988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altLang="en-US" b="1" dirty="0" smtClean="0">
                  <a:solidFill>
                    <a:srgbClr val="3E5E9F"/>
                  </a:solidFill>
                </a:rPr>
                <a:t>1. Jāsaņem lietotāja tiesības</a:t>
              </a:r>
            </a:p>
            <a:p>
              <a:pPr algn="just"/>
              <a:r>
                <a:rPr lang="lv-LV" sz="1300" dirty="0"/>
                <a:t>Informācijas ievade </a:t>
              </a:r>
              <a:r>
                <a:rPr lang="lv-LV" sz="1300" dirty="0" smtClean="0"/>
                <a:t>PK </a:t>
              </a:r>
              <a:r>
                <a:rPr lang="lv-LV" sz="1300" dirty="0"/>
                <a:t>notiek VISS vidē. </a:t>
              </a:r>
              <a:r>
                <a:rPr lang="lv-LV" sz="1300" dirty="0" smtClean="0"/>
                <a:t>Darbiniekam </a:t>
              </a:r>
              <a:r>
                <a:rPr lang="lv-LV" sz="1300" dirty="0"/>
                <a:t>nepieciešams lietotāja vārds un </a:t>
              </a:r>
              <a:r>
                <a:rPr lang="lv-LV" sz="1300" dirty="0" smtClean="0"/>
                <a:t>parole.</a:t>
              </a:r>
              <a:endParaRPr lang="lv-LV" altLang="en-US" sz="1300" b="1" dirty="0" smtClean="0"/>
            </a:p>
          </p:txBody>
        </p:sp>
        <p:pic>
          <p:nvPicPr>
            <p:cNvPr id="26" name="Picture 2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1577610"/>
              <a:ext cx="714375" cy="595313"/>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90800" y="2644939"/>
              <a:ext cx="714375" cy="595313"/>
            </a:xfrm>
            <a:prstGeom prst="rect">
              <a:avLst/>
            </a:prstGeom>
          </p:spPr>
        </p:pic>
        <p:sp>
          <p:nvSpPr>
            <p:cNvPr id="28" name="Content Placeholder 2"/>
            <p:cNvSpPr txBox="1">
              <a:spLocks/>
            </p:cNvSpPr>
            <p:nvPr/>
          </p:nvSpPr>
          <p:spPr>
            <a:xfrm>
              <a:off x="3374116" y="2644939"/>
              <a:ext cx="5155801" cy="106981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altLang="en-US" b="1" dirty="0" smtClean="0">
                  <a:solidFill>
                    <a:srgbClr val="3E5E9F"/>
                  </a:solidFill>
                </a:rPr>
                <a:t>2. Jāsagatavo PK apraksts</a:t>
              </a:r>
            </a:p>
            <a:p>
              <a:pPr algn="just"/>
              <a:r>
                <a:rPr lang="lv-LV" sz="1300" dirty="0"/>
                <a:t>Pakalpojumu aprakstīšanai ir izstrādāta vienota </a:t>
              </a:r>
              <a:r>
                <a:rPr lang="lv-LV" sz="1300" dirty="0" smtClean="0"/>
                <a:t>forma, kurā </a:t>
              </a:r>
              <a:r>
                <a:rPr lang="lv-LV" sz="1300" dirty="0"/>
                <a:t>var veikt informācijas ievadi, publicēšanu, labošanu un </a:t>
              </a:r>
              <a:r>
                <a:rPr lang="lv-LV" sz="1300" dirty="0" smtClean="0"/>
                <a:t>dzēšanu.</a:t>
              </a:r>
              <a:endParaRPr lang="lv-LV" altLang="en-US" sz="1300" b="1" dirty="0" smtClean="0"/>
            </a:p>
          </p:txBody>
        </p:sp>
      </p:grpSp>
    </p:spTree>
    <p:extLst>
      <p:ext uri="{BB962C8B-B14F-4D97-AF65-F5344CB8AC3E}">
        <p14:creationId xmlns:p14="http://schemas.microsoft.com/office/powerpoint/2010/main" xmlns="" val="6116892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Lietotāja tiesību saņemšana</a:t>
            </a:r>
          </a:p>
        </p:txBody>
      </p:sp>
      <p:sp>
        <p:nvSpPr>
          <p:cNvPr id="13315" name="Content Placeholder 2"/>
          <p:cNvSpPr>
            <a:spLocks noGrp="1"/>
          </p:cNvSpPr>
          <p:nvPr>
            <p:ph idx="1"/>
          </p:nvPr>
        </p:nvSpPr>
        <p:spPr>
          <a:xfrm>
            <a:off x="2590800" y="1314451"/>
            <a:ext cx="5943600" cy="3280172"/>
          </a:xfrm>
        </p:spPr>
        <p:txBody>
          <a:bodyPr>
            <a:normAutofit/>
          </a:bodyPr>
          <a:lstStyle/>
          <a:p>
            <a:pPr marL="285750" indent="-285750">
              <a:spcBef>
                <a:spcPts val="0"/>
              </a:spcBef>
              <a:buFont typeface="Arial" panose="020B0604020202020204" pitchFamily="34" charset="0"/>
              <a:buChar char="•"/>
            </a:pPr>
            <a:r>
              <a:rPr lang="lv-LV" altLang="en-US" sz="1400" dirty="0" smtClean="0"/>
              <a:t>ABC</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8</a:t>
            </a:fld>
            <a:endParaRPr lang="en-US" altLang="en-US" smtClean="0"/>
          </a:p>
        </p:txBody>
      </p:sp>
      <p:pic>
        <p:nvPicPr>
          <p:cNvPr id="23" name="Picture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4171950"/>
            <a:ext cx="714375" cy="595313"/>
          </a:xfrm>
          <a:prstGeom prst="rect">
            <a:avLst/>
          </a:prstGeom>
        </p:spPr>
      </p:pic>
      <p:sp>
        <p:nvSpPr>
          <p:cNvPr id="24" name="Content Placeholder 2"/>
          <p:cNvSpPr txBox="1">
            <a:spLocks/>
          </p:cNvSpPr>
          <p:nvPr/>
        </p:nvSpPr>
        <p:spPr>
          <a:xfrm>
            <a:off x="3374116" y="4171950"/>
            <a:ext cx="5155801"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altLang="en-US" sz="1400" b="1" dirty="0" smtClean="0"/>
              <a:t>Noderīgi: </a:t>
            </a:r>
          </a:p>
          <a:p>
            <a:pPr algn="just"/>
            <a:r>
              <a:rPr lang="lv-LV" sz="1100" dirty="0" smtClean="0">
                <a:hlinkClick r:id="rId4"/>
              </a:rPr>
              <a:t>Pakalpojumu kataloga lietotāja tiesību piešķiršanas pieteikuma veidlapa</a:t>
            </a:r>
            <a:endParaRPr lang="lv-LV" sz="1100" dirty="0"/>
          </a:p>
        </p:txBody>
      </p:sp>
      <p:cxnSp>
        <p:nvCxnSpPr>
          <p:cNvPr id="25" name="Straight Connector 24"/>
          <p:cNvCxnSpPr/>
          <p:nvPr/>
        </p:nvCxnSpPr>
        <p:spPr>
          <a:xfrm>
            <a:off x="2587199" y="4095750"/>
            <a:ext cx="6094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6" name="Picture 3" descr="C:\Users\Linda\Desktop\VRAA_ikonas\VRAA_epasts_2.png"/>
          <p:cNvPicPr>
            <a:picLocks noChangeAspect="1" noChangeArrowheads="1"/>
          </p:cNvPicPr>
          <p:nvPr/>
        </p:nvPicPr>
        <p:blipFill>
          <a:blip r:embed="rId5" cstate="print"/>
          <a:srcRect/>
          <a:stretch>
            <a:fillRect/>
          </a:stretch>
        </p:blipFill>
        <p:spPr bwMode="auto">
          <a:xfrm>
            <a:off x="2587199" y="1123950"/>
            <a:ext cx="6094800" cy="2692918"/>
          </a:xfrm>
          <a:prstGeom prst="rect">
            <a:avLst/>
          </a:prstGeom>
          <a:noFill/>
        </p:spPr>
      </p:pic>
    </p:spTree>
    <p:extLst>
      <p:ext uri="{BB962C8B-B14F-4D97-AF65-F5344CB8AC3E}">
        <p14:creationId xmlns:p14="http://schemas.microsoft.com/office/powerpoint/2010/main" xmlns="" val="2407859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Lietotāja tiesību uzturēšana un atjaunošana</a:t>
            </a:r>
          </a:p>
        </p:txBody>
      </p:sp>
      <p:sp>
        <p:nvSpPr>
          <p:cNvPr id="13315" name="Content Placeholder 2"/>
          <p:cNvSpPr>
            <a:spLocks noGrp="1"/>
          </p:cNvSpPr>
          <p:nvPr>
            <p:ph idx="1"/>
          </p:nvPr>
        </p:nvSpPr>
        <p:spPr>
          <a:xfrm>
            <a:off x="2590800" y="1428750"/>
            <a:ext cx="6094800" cy="3280172"/>
          </a:xfrm>
        </p:spPr>
        <p:txBody>
          <a:bodyPr>
            <a:normAutofit/>
          </a:bodyPr>
          <a:lstStyle/>
          <a:p>
            <a:pPr marL="285750" indent="-285750" algn="just">
              <a:spcBef>
                <a:spcPts val="0"/>
              </a:spcBef>
              <a:spcAft>
                <a:spcPts val="600"/>
              </a:spcAft>
              <a:buFont typeface="Arial" panose="020B0604020202020204" pitchFamily="34" charset="0"/>
              <a:buChar char="•"/>
            </a:pPr>
            <a:r>
              <a:rPr lang="lv-LV" sz="1400" dirty="0" smtClean="0"/>
              <a:t>Kontaktpersonu var mainīt, pieteikumā </a:t>
            </a:r>
            <a:r>
              <a:rPr lang="lv-LV" sz="1400" dirty="0"/>
              <a:t>norādot «piešķirt» vai «slēgt» piekļuves tiesības</a:t>
            </a:r>
            <a:r>
              <a:rPr lang="lv-LV" sz="1400" dirty="0" smtClean="0"/>
              <a:t>.</a:t>
            </a:r>
          </a:p>
          <a:p>
            <a:pPr marL="285750" indent="-285750" algn="just">
              <a:spcBef>
                <a:spcPts val="0"/>
              </a:spcBef>
              <a:spcAft>
                <a:spcPts val="600"/>
              </a:spcAft>
              <a:buFont typeface="Arial" panose="020B0604020202020204" pitchFamily="34" charset="0"/>
              <a:buChar char="•"/>
            </a:pPr>
            <a:r>
              <a:rPr lang="lv-LV" sz="1400" dirty="0" smtClean="0"/>
              <a:t>No </a:t>
            </a:r>
            <a:r>
              <a:rPr lang="lv-LV" sz="1400" dirty="0">
                <a:hlinkClick r:id="rId3"/>
              </a:rPr>
              <a:t>viss@vraa.gov.lv</a:t>
            </a:r>
            <a:r>
              <a:rPr lang="lv-LV" sz="1400" dirty="0"/>
              <a:t> </a:t>
            </a:r>
            <a:r>
              <a:rPr lang="lv-LV" sz="1400" dirty="0" smtClean="0"/>
              <a:t>saņemot e-pastu par lietotāja </a:t>
            </a:r>
            <a:r>
              <a:rPr lang="lv-LV" sz="1400" dirty="0"/>
              <a:t>tiesību beigšanos, jāveic lietotāja tiesību atjaunošana. </a:t>
            </a:r>
            <a:r>
              <a:rPr lang="lv-LV" sz="1400" dirty="0" smtClean="0"/>
              <a:t>Lai </a:t>
            </a:r>
            <a:r>
              <a:rPr lang="lv-LV" sz="1400" dirty="0"/>
              <a:t>atjaunotu lietotāja tiesības, pārsūtiet saņemto e-pastu, izmantojot </a:t>
            </a:r>
            <a:r>
              <a:rPr lang="lv-LV" sz="1400" dirty="0" smtClean="0"/>
              <a:t>savas </a:t>
            </a:r>
            <a:r>
              <a:rPr lang="lv-LV" sz="1400" dirty="0"/>
              <a:t>iestādes e-pasta adresi, uz adresi </a:t>
            </a:r>
            <a:r>
              <a:rPr lang="lv-LV" sz="1400" dirty="0">
                <a:hlinkClick r:id="rId4"/>
              </a:rPr>
              <a:t>pakalpojumi@vraa.gov.lv</a:t>
            </a:r>
            <a:r>
              <a:rPr lang="lv-LV" sz="1400" dirty="0"/>
              <a:t>. </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40509DB-8696-4044-837E-56D6DAF5AC71}" type="slidenum">
              <a:rPr lang="en-US" altLang="en-US" smtClean="0"/>
              <a:pPr/>
              <a:t>9</a:t>
            </a:fld>
            <a:endParaRPr lang="en-US" altLang="en-US" smtClean="0"/>
          </a:p>
        </p:txBody>
      </p:sp>
      <p:grpSp>
        <p:nvGrpSpPr>
          <p:cNvPr id="11" name="Group 10"/>
          <p:cNvGrpSpPr/>
          <p:nvPr/>
        </p:nvGrpSpPr>
        <p:grpSpPr>
          <a:xfrm>
            <a:off x="2005013" y="1581150"/>
            <a:ext cx="457200" cy="457200"/>
            <a:chOff x="1281820" y="2649259"/>
            <a:chExt cx="457200" cy="457200"/>
          </a:xfrm>
        </p:grpSpPr>
        <p:sp>
          <p:nvSpPr>
            <p:cNvPr id="12" name="Oval 11"/>
            <p:cNvSpPr/>
            <p:nvPr/>
          </p:nvSpPr>
          <p:spPr>
            <a:xfrm>
              <a:off x="1281820" y="2649259"/>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12"/>
            <p:cNvSpPr/>
            <p:nvPr/>
          </p:nvSpPr>
          <p:spPr>
            <a:xfrm>
              <a:off x="1448704" y="2693193"/>
              <a:ext cx="123432" cy="369332"/>
            </a:xfrm>
            <a:prstGeom prst="rect">
              <a:avLst/>
            </a:prstGeom>
          </p:spPr>
          <p:txBody>
            <a:bodyPr wrap="none" lIns="0" tIns="0" rIns="0" bIns="0">
              <a:spAutoFit/>
            </a:bodyPr>
            <a:lstStyle/>
            <a:p>
              <a:r>
                <a:rPr lang="lv-LV" sz="2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lv-LV"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xmlns="" val="42817737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9934</TotalTime>
  <Words>3055</Words>
  <Application>Microsoft Office PowerPoint</Application>
  <PresentationFormat>On-screen Show (16:9)</PresentationFormat>
  <Paragraphs>413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Valsts un pašvaldību iestādēm</vt:lpstr>
      <vt:lpstr>Saturs</vt:lpstr>
      <vt:lpstr>Slide 3</vt:lpstr>
      <vt:lpstr>Kas ir pakalpojumu katalogs?</vt:lpstr>
      <vt:lpstr>Kāda ir valsts iestāžu un pašvaldību atbildība? </vt:lpstr>
      <vt:lpstr>Kā aizpildīt pakalpojuma apraksta kartīti?</vt:lpstr>
      <vt:lpstr>Kā iestādei ievietot informāciju PK?</vt:lpstr>
      <vt:lpstr>Lietotāja tiesību saņemšana</vt:lpstr>
      <vt:lpstr>Lietotāja tiesību uzturēšana un atjaunošana</vt:lpstr>
      <vt:lpstr>PK kartītes aizpilde</vt:lpstr>
      <vt:lpstr>PK kartītes aizpildes secība</vt:lpstr>
      <vt:lpstr>Darba sākšana</vt:lpstr>
      <vt:lpstr>1. Klasifikatori</vt:lpstr>
      <vt:lpstr>1. Klasifikatori</vt:lpstr>
      <vt:lpstr>1. Klasifikatori</vt:lpstr>
      <vt:lpstr>2. Pakalpojumu saraksta informācija</vt:lpstr>
      <vt:lpstr>2. Pakalpojuma informācija</vt:lpstr>
      <vt:lpstr>2. Pakalpojumu informācija</vt:lpstr>
      <vt:lpstr>2. Pakalpojumu informācija</vt:lpstr>
      <vt:lpstr>2. Pakalpojumu informācija</vt:lpstr>
      <vt:lpstr>2. Pakalpojumu informācija</vt:lpstr>
      <vt:lpstr>3. Maksājumu informācija</vt:lpstr>
      <vt:lpstr>3. Maksājumu informācija</vt:lpstr>
      <vt:lpstr>3. Maksājumu informācija</vt:lpstr>
      <vt:lpstr>3. Maksājumu informācija</vt:lpstr>
      <vt:lpstr>4. Publicēšana</vt:lpstr>
      <vt:lpstr>Slide 27</vt:lpstr>
      <vt:lpstr>Slide 28</vt:lpstr>
      <vt:lpstr>Noderīgi informācijas avoti</vt:lpstr>
      <vt:lpstr>Noderīgi informācijas avoti</vt:lpstr>
      <vt:lpstr>Slide 31</vt:lpstr>
      <vt:lpstr>Valsts un pašvaldību iestādēm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Elina</dc:creator>
  <cp:lastModifiedBy>Ilze Magrica</cp:lastModifiedBy>
  <cp:revision>459</cp:revision>
  <cp:lastPrinted>2015-10-20T11:39:25Z</cp:lastPrinted>
  <dcterms:created xsi:type="dcterms:W3CDTF">2006-08-16T00:00:00Z</dcterms:created>
  <dcterms:modified xsi:type="dcterms:W3CDTF">2017-09-19T12:02:16Z</dcterms:modified>
</cp:coreProperties>
</file>