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305" r:id="rId2"/>
    <p:sldId id="306" r:id="rId3"/>
    <p:sldId id="325" r:id="rId4"/>
    <p:sldId id="326" r:id="rId5"/>
    <p:sldId id="348" r:id="rId6"/>
    <p:sldId id="327" r:id="rId7"/>
    <p:sldId id="329" r:id="rId8"/>
    <p:sldId id="407" r:id="rId9"/>
    <p:sldId id="328" r:id="rId10"/>
    <p:sldId id="342" r:id="rId11"/>
    <p:sldId id="311" r:id="rId12"/>
    <p:sldId id="390" r:id="rId13"/>
    <p:sldId id="391" r:id="rId14"/>
    <p:sldId id="330" r:id="rId15"/>
    <p:sldId id="404" r:id="rId16"/>
    <p:sldId id="410" r:id="rId17"/>
    <p:sldId id="349" r:id="rId18"/>
    <p:sldId id="377" r:id="rId19"/>
    <p:sldId id="379" r:id="rId20"/>
    <p:sldId id="380" r:id="rId21"/>
    <p:sldId id="381" r:id="rId22"/>
    <p:sldId id="409" r:id="rId23"/>
    <p:sldId id="383" r:id="rId24"/>
    <p:sldId id="385" r:id="rId25"/>
    <p:sldId id="386" r:id="rId26"/>
    <p:sldId id="387" r:id="rId27"/>
    <p:sldId id="388" r:id="rId28"/>
    <p:sldId id="408" r:id="rId29"/>
    <p:sldId id="373" r:id="rId30"/>
    <p:sldId id="392" r:id="rId31"/>
    <p:sldId id="393" r:id="rId32"/>
    <p:sldId id="394" r:id="rId33"/>
    <p:sldId id="395" r:id="rId34"/>
    <p:sldId id="396" r:id="rId35"/>
    <p:sldId id="397" r:id="rId36"/>
    <p:sldId id="398" r:id="rId37"/>
    <p:sldId id="399" r:id="rId38"/>
    <p:sldId id="400" r:id="rId39"/>
    <p:sldId id="314" r:id="rId40"/>
    <p:sldId id="310" r:id="rId41"/>
    <p:sldId id="341" r:id="rId42"/>
    <p:sldId id="313" r:id="rId43"/>
    <p:sldId id="322" r:id="rId44"/>
  </p:sldIdLst>
  <p:sldSz cx="9144000" cy="5143500" type="screen16x9"/>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lze Magrica" initials="IM" lastIdx="13" clrIdx="0"/>
  <p:cmAuthor id="7" name="eriks.lapins" initials="e" lastIdx="1" clrIdx="7">
    <p:extLst/>
  </p:cmAuthor>
  <p:cmAuthor id="1" name="Inga Kovkājeva" initials="IK" lastIdx="25" clrIdx="1">
    <p:extLst/>
  </p:cmAuthor>
  <p:cmAuthor id="2" name="Egita Rudzīte" initials="ER" lastIdx="55" clrIdx="2"/>
  <p:cmAuthor id="3" name="Krista Kaziņa" initials="KK" lastIdx="2" clrIdx="3"/>
  <p:cmAuthor id="4" name="ADziluma" initials="ADziluma" lastIdx="5" clrIdx="4"/>
  <p:cmAuthor id="5" name="Elina" initials="E" lastIdx="3" clrIdx="5"/>
  <p:cmAuthor id="6" name="Oļegs Vasitovs" initials="OV" lastIdx="16" clrIdx="6"/>
</p:cmAuthorLst>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B1C1"/>
    <a:srgbClr val="3E5E9F"/>
    <a:srgbClr val="ADDE61"/>
    <a:srgbClr val="FFFFFF"/>
    <a:srgbClr val="CFD7E7"/>
    <a:srgbClr val="F4F5F6"/>
    <a:srgbClr val="A6D8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33" autoAdjust="0"/>
    <p:restoredTop sz="56704" autoAdjust="0"/>
  </p:normalViewPr>
  <p:slideViewPr>
    <p:cSldViewPr>
      <p:cViewPr varScale="1">
        <p:scale>
          <a:sx n="52" d="100"/>
          <a:sy n="52" d="100"/>
        </p:scale>
        <p:origin x="-96" y="-540"/>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3712"/>
          </a:xfrm>
          <a:prstGeom prst="rect">
            <a:avLst/>
          </a:prstGeom>
        </p:spPr>
        <p:txBody>
          <a:bodyPr vert="horz" lIns="91440" tIns="45720" rIns="91440" bIns="45720" rtlCol="0"/>
          <a:lstStyle>
            <a:lvl1pPr algn="l">
              <a:defRPr sz="1200"/>
            </a:lvl1pPr>
          </a:lstStyle>
          <a:p>
            <a:endParaRPr lang="lv-LV" dirty="0"/>
          </a:p>
        </p:txBody>
      </p:sp>
      <p:sp>
        <p:nvSpPr>
          <p:cNvPr id="3" name="Date Placeholder 2"/>
          <p:cNvSpPr>
            <a:spLocks noGrp="1"/>
          </p:cNvSpPr>
          <p:nvPr>
            <p:ph type="dt" sz="quarter" idx="1"/>
          </p:nvPr>
        </p:nvSpPr>
        <p:spPr>
          <a:xfrm>
            <a:off x="3850444" y="1"/>
            <a:ext cx="2945659" cy="493712"/>
          </a:xfrm>
          <a:prstGeom prst="rect">
            <a:avLst/>
          </a:prstGeom>
        </p:spPr>
        <p:txBody>
          <a:bodyPr vert="horz" lIns="91440" tIns="45720" rIns="91440" bIns="45720" rtlCol="0"/>
          <a:lstStyle>
            <a:lvl1pPr algn="r">
              <a:defRPr sz="1200"/>
            </a:lvl1pPr>
          </a:lstStyle>
          <a:p>
            <a:fld id="{0F9EB181-ACBF-4BEC-9A4F-D2EE9CD323DC}" type="datetimeFigureOut">
              <a:rPr lang="lv-LV" smtClean="0"/>
              <a:pPr/>
              <a:t>2015.12.28.</a:t>
            </a:fld>
            <a:endParaRPr lang="en-GB" dirty="0"/>
          </a:p>
        </p:txBody>
      </p:sp>
      <p:sp>
        <p:nvSpPr>
          <p:cNvPr id="4" name="Footer Placeholder 3"/>
          <p:cNvSpPr>
            <a:spLocks noGrp="1"/>
          </p:cNvSpPr>
          <p:nvPr>
            <p:ph type="ftr" sz="quarter" idx="2"/>
          </p:nvPr>
        </p:nvSpPr>
        <p:spPr>
          <a:xfrm>
            <a:off x="1" y="9378825"/>
            <a:ext cx="2945659" cy="493712"/>
          </a:xfrm>
          <a:prstGeom prst="rect">
            <a:avLst/>
          </a:prstGeom>
        </p:spPr>
        <p:txBody>
          <a:bodyPr vert="horz" lIns="91440" tIns="45720" rIns="91440" bIns="45720" rtlCol="0" anchor="b"/>
          <a:lstStyle>
            <a:lvl1pPr algn="l">
              <a:defRPr sz="1200"/>
            </a:lvl1pPr>
          </a:lstStyle>
          <a:p>
            <a:endParaRPr lang="lv-LV" dirty="0"/>
          </a:p>
        </p:txBody>
      </p:sp>
      <p:sp>
        <p:nvSpPr>
          <p:cNvPr id="5" name="Slide Number Placeholder 4"/>
          <p:cNvSpPr>
            <a:spLocks noGrp="1"/>
          </p:cNvSpPr>
          <p:nvPr>
            <p:ph type="sldNum" sz="quarter" idx="3"/>
          </p:nvPr>
        </p:nvSpPr>
        <p:spPr>
          <a:xfrm>
            <a:off x="3850444" y="9378825"/>
            <a:ext cx="2945659" cy="493712"/>
          </a:xfrm>
          <a:prstGeom prst="rect">
            <a:avLst/>
          </a:prstGeom>
        </p:spPr>
        <p:txBody>
          <a:bodyPr vert="horz" lIns="91440" tIns="45720" rIns="91440" bIns="45720" rtlCol="0" anchor="b"/>
          <a:lstStyle>
            <a:lvl1pPr algn="r">
              <a:defRPr sz="1200"/>
            </a:lvl1pPr>
          </a:lstStyle>
          <a:p>
            <a:fld id="{E35B309D-FC82-48EF-9204-9A08095398EF}" type="slidenum">
              <a:rPr lang="lv-LV" smtClean="0"/>
              <a:pPr/>
              <a:t>‹#›</a:t>
            </a:fld>
            <a:endParaRPr lang="en-GB" dirty="0"/>
          </a:p>
        </p:txBody>
      </p:sp>
    </p:spTree>
    <p:extLst>
      <p:ext uri="{BB962C8B-B14F-4D97-AF65-F5344CB8AC3E}">
        <p14:creationId xmlns:p14="http://schemas.microsoft.com/office/powerpoint/2010/main" val="3908129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3712"/>
          </a:xfrm>
          <a:prstGeom prst="rect">
            <a:avLst/>
          </a:prstGeom>
        </p:spPr>
        <p:txBody>
          <a:bodyPr vert="horz" lIns="91440" tIns="45720" rIns="91440" bIns="45720" rtlCol="0"/>
          <a:lstStyle>
            <a:lvl1pPr algn="l">
              <a:defRPr sz="1200"/>
            </a:lvl1pPr>
          </a:lstStyle>
          <a:p>
            <a:endParaRPr lang="lv-LV" dirty="0"/>
          </a:p>
        </p:txBody>
      </p:sp>
      <p:sp>
        <p:nvSpPr>
          <p:cNvPr id="3" name="Date Placeholder 2"/>
          <p:cNvSpPr>
            <a:spLocks noGrp="1"/>
          </p:cNvSpPr>
          <p:nvPr>
            <p:ph type="dt" idx="1"/>
          </p:nvPr>
        </p:nvSpPr>
        <p:spPr>
          <a:xfrm>
            <a:off x="3850444" y="1"/>
            <a:ext cx="2945659" cy="493712"/>
          </a:xfrm>
          <a:prstGeom prst="rect">
            <a:avLst/>
          </a:prstGeom>
        </p:spPr>
        <p:txBody>
          <a:bodyPr vert="horz" lIns="91440" tIns="45720" rIns="91440" bIns="45720" rtlCol="0"/>
          <a:lstStyle>
            <a:lvl1pPr algn="r">
              <a:defRPr sz="1200"/>
            </a:lvl1pPr>
          </a:lstStyle>
          <a:p>
            <a:fld id="{EEB23C0F-8A9D-4B36-8ABE-F13C6B70781A}" type="datetimeFigureOut">
              <a:rPr lang="lv-LV" smtClean="0"/>
              <a:pPr/>
              <a:t>2015.12.28.</a:t>
            </a:fld>
            <a:endParaRPr lang="en-GB" dirty="0"/>
          </a:p>
        </p:txBody>
      </p:sp>
      <p:sp>
        <p:nvSpPr>
          <p:cNvPr id="4" name="Slide Image Placeholder 3"/>
          <p:cNvSpPr>
            <a:spLocks noGrp="1" noRot="1" noChangeAspect="1"/>
          </p:cNvSpPr>
          <p:nvPr>
            <p:ph type="sldImg" idx="2"/>
          </p:nvPr>
        </p:nvSpPr>
        <p:spPr>
          <a:xfrm>
            <a:off x="106363" y="739775"/>
            <a:ext cx="6584950" cy="3703638"/>
          </a:xfrm>
          <a:prstGeom prst="rect">
            <a:avLst/>
          </a:prstGeom>
          <a:noFill/>
          <a:ln w="12700">
            <a:solidFill>
              <a:prstClr val="black"/>
            </a:solidFill>
          </a:ln>
        </p:spPr>
        <p:txBody>
          <a:bodyPr vert="horz" lIns="91440" tIns="45720" rIns="91440" bIns="45720" rtlCol="0" anchor="ctr"/>
          <a:lstStyle/>
          <a:p>
            <a:endParaRPr lang="lv-LV" dirty="0"/>
          </a:p>
        </p:txBody>
      </p:sp>
      <p:sp>
        <p:nvSpPr>
          <p:cNvPr id="5" name="Notes Placeholder 4"/>
          <p:cNvSpPr>
            <a:spLocks noGrp="1"/>
          </p:cNvSpPr>
          <p:nvPr>
            <p:ph type="body" sz="quarter" idx="3"/>
          </p:nvPr>
        </p:nvSpPr>
        <p:spPr>
          <a:xfrm>
            <a:off x="679768" y="4690269"/>
            <a:ext cx="5438140" cy="4443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1" y="9378825"/>
            <a:ext cx="2945659" cy="493712"/>
          </a:xfrm>
          <a:prstGeom prst="rect">
            <a:avLst/>
          </a:prstGeom>
        </p:spPr>
        <p:txBody>
          <a:bodyPr vert="horz" lIns="91440" tIns="45720" rIns="91440" bIns="45720" rtlCol="0" anchor="b"/>
          <a:lstStyle>
            <a:lvl1pPr algn="l">
              <a:defRPr sz="1200"/>
            </a:lvl1pPr>
          </a:lstStyle>
          <a:p>
            <a:endParaRPr lang="lv-LV" dirty="0"/>
          </a:p>
        </p:txBody>
      </p:sp>
      <p:sp>
        <p:nvSpPr>
          <p:cNvPr id="7" name="Slide Number Placeholder 6"/>
          <p:cNvSpPr>
            <a:spLocks noGrp="1"/>
          </p:cNvSpPr>
          <p:nvPr>
            <p:ph type="sldNum" sz="quarter" idx="5"/>
          </p:nvPr>
        </p:nvSpPr>
        <p:spPr>
          <a:xfrm>
            <a:off x="3850444" y="9378825"/>
            <a:ext cx="2945659" cy="493712"/>
          </a:xfrm>
          <a:prstGeom prst="rect">
            <a:avLst/>
          </a:prstGeom>
        </p:spPr>
        <p:txBody>
          <a:bodyPr vert="horz" lIns="91440" tIns="45720" rIns="91440" bIns="45720" rtlCol="0" anchor="b"/>
          <a:lstStyle>
            <a:lvl1pPr algn="r">
              <a:defRPr sz="1200"/>
            </a:lvl1pPr>
          </a:lstStyle>
          <a:p>
            <a:fld id="{E06A59AC-E7A2-4864-B1F5-DE05CC13C6BA}" type="slidenum">
              <a:rPr lang="lv-LV" smtClean="0"/>
              <a:pPr/>
              <a:t>‹#›</a:t>
            </a:fld>
            <a:endParaRPr lang="en-GB" dirty="0"/>
          </a:p>
        </p:txBody>
      </p:sp>
    </p:spTree>
    <p:extLst>
      <p:ext uri="{BB962C8B-B14F-4D97-AF65-F5344CB8AC3E}">
        <p14:creationId xmlns:p14="http://schemas.microsoft.com/office/powerpoint/2010/main" val="1439214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vraa.gov.lv/lv/news/zinu_arhivs/article.php?id=38264"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The</a:t>
            </a:r>
            <a:r>
              <a:rPr lang="lv-LV" baseline="0" dirty="0" smtClean="0"/>
              <a:t> aim of the material was to provide a brief introduction on how to organize data exchange solutions using State information system integrator infrastructure.</a:t>
            </a:r>
            <a:endParaRPr lang="lv-LV" dirty="0"/>
          </a:p>
        </p:txBody>
      </p:sp>
      <p:sp>
        <p:nvSpPr>
          <p:cNvPr id="4" name="Slide Number Placeholder 3"/>
          <p:cNvSpPr>
            <a:spLocks noGrp="1"/>
          </p:cNvSpPr>
          <p:nvPr>
            <p:ph type="sldNum" sz="quarter" idx="10"/>
          </p:nvPr>
        </p:nvSpPr>
        <p:spPr/>
        <p:txBody>
          <a:bodyPr/>
          <a:lstStyle/>
          <a:p>
            <a:fld id="{E06A59AC-E7A2-4864-B1F5-DE05CC13C6BA}" type="slidenum">
              <a:rPr lang="lv-LV" smtClean="0"/>
              <a:pPr/>
              <a:t>1</a:t>
            </a:fld>
            <a:endParaRPr lang="en-GB" dirty="0"/>
          </a:p>
        </p:txBody>
      </p:sp>
    </p:spTree>
    <p:extLst>
      <p:ext uri="{BB962C8B-B14F-4D97-AF65-F5344CB8AC3E}">
        <p14:creationId xmlns:p14="http://schemas.microsoft.com/office/powerpoint/2010/main" val="2249921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200" dirty="0" smtClean="0"/>
              <a:t>Benefits also for:</a:t>
            </a:r>
          </a:p>
          <a:p>
            <a:pPr marL="0" indent="0">
              <a:buFontTx/>
              <a:buNone/>
            </a:pPr>
            <a:r>
              <a:rPr lang="en-US" sz="1200" b="1" dirty="0" smtClean="0"/>
              <a:t>Inhabitants</a:t>
            </a:r>
            <a:r>
              <a:rPr lang="en-US" dirty="0" smtClean="0"/>
              <a:t> </a:t>
            </a:r>
          </a:p>
          <a:p>
            <a:pPr marL="285750" indent="-285750">
              <a:buFontTx/>
              <a:buChar char="-"/>
            </a:pPr>
            <a:r>
              <a:rPr lang="en-US" sz="1200" dirty="0" smtClean="0"/>
              <a:t>the less clients need to be "document mailmen" - the law provides that the institutions shall perform as much as they can direct data exchange without the involvement of a client (State administration structure law section 54 paragraph six and rules of 13 April 2010 No.357 "Procedures by which Institutions Provide Information in Electronic Form when Co-operating, as well as Ensure and Certify the Veracity of such Information")</a:t>
            </a:r>
            <a:endParaRPr lang="en-US" dirty="0" smtClean="0"/>
          </a:p>
          <a:p>
            <a:pPr marL="0" indent="0">
              <a:buFontTx/>
              <a:buNone/>
            </a:pPr>
            <a:r>
              <a:rPr lang="lv-LV" sz="1200" b="1" dirty="0" smtClean="0"/>
              <a:t>Entrepreneurs</a:t>
            </a:r>
            <a:r>
              <a:rPr dirty="0" smtClean="0"/>
              <a:t> </a:t>
            </a:r>
          </a:p>
          <a:p>
            <a:pPr marL="285750" indent="-285750" algn="just">
              <a:buFontTx/>
              <a:buChar char="-"/>
            </a:pPr>
            <a:r>
              <a:rPr lang="lv-LV" sz="1200" dirty="0" smtClean="0"/>
              <a:t>if the laws provide for using the data of an institution and the institution has created an appropriate network service in VISS, the entrepreneur can be the data receiver with the same advantages as state institutions or municipalities. For example SRDA data is received also by credit institutions</a:t>
            </a:r>
          </a:p>
        </p:txBody>
      </p:sp>
      <p:sp>
        <p:nvSpPr>
          <p:cNvPr id="4" name="Slide Number Placeholder 3"/>
          <p:cNvSpPr>
            <a:spLocks noGrp="1"/>
          </p:cNvSpPr>
          <p:nvPr>
            <p:ph type="sldNum" sz="quarter" idx="10"/>
          </p:nvPr>
        </p:nvSpPr>
        <p:spPr/>
        <p:txBody>
          <a:bodyPr/>
          <a:lstStyle/>
          <a:p>
            <a:fld id="{E06A59AC-E7A2-4864-B1F5-DE05CC13C6BA}" type="slidenum">
              <a:rPr lang="lv-LV" smtClean="0"/>
              <a:pPr/>
              <a:t>10</a:t>
            </a:fld>
            <a:endParaRPr lang="en-GB" dirty="0"/>
          </a:p>
        </p:txBody>
      </p:sp>
    </p:spTree>
    <p:extLst>
      <p:ext uri="{BB962C8B-B14F-4D97-AF65-F5344CB8AC3E}">
        <p14:creationId xmlns:p14="http://schemas.microsoft.com/office/powerpoint/2010/main" val="30023233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Now we are going to look</a:t>
            </a:r>
            <a:r>
              <a:rPr lang="lv-LV" baseline="0" dirty="0" smtClean="0"/>
              <a:t> at the practical steps which the institution and SRDA shall take to introduce the data exchange solution using web services.</a:t>
            </a:r>
            <a:endParaRPr lang="lv-LV" dirty="0"/>
          </a:p>
        </p:txBody>
      </p:sp>
      <p:sp>
        <p:nvSpPr>
          <p:cNvPr id="4" name="Slide Number Placeholder 3"/>
          <p:cNvSpPr>
            <a:spLocks noGrp="1"/>
          </p:cNvSpPr>
          <p:nvPr>
            <p:ph type="sldNum" sz="quarter" idx="10"/>
          </p:nvPr>
        </p:nvSpPr>
        <p:spPr/>
        <p:txBody>
          <a:bodyPr/>
          <a:lstStyle/>
          <a:p>
            <a:fld id="{E06A59AC-E7A2-4864-B1F5-DE05CC13C6BA}" type="slidenum">
              <a:rPr lang="lv-LV" smtClean="0"/>
              <a:pPr/>
              <a:t>11</a:t>
            </a:fld>
            <a:endParaRPr lang="en-GB" dirty="0"/>
          </a:p>
        </p:txBody>
      </p:sp>
    </p:spTree>
    <p:extLst>
      <p:ext uri="{BB962C8B-B14F-4D97-AF65-F5344CB8AC3E}">
        <p14:creationId xmlns:p14="http://schemas.microsoft.com/office/powerpoint/2010/main" val="22739714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In this 27 step scheme the data exchange solution development is</a:t>
            </a:r>
            <a:r>
              <a:rPr lang="lv-LV" baseline="0" dirty="0" smtClean="0"/>
              <a:t> described both from the data provider and data receiver point of view (next slide).</a:t>
            </a:r>
            <a:endParaRPr lang="lv-LV" dirty="0"/>
          </a:p>
        </p:txBody>
      </p:sp>
      <p:sp>
        <p:nvSpPr>
          <p:cNvPr id="4" name="Slide Number Placeholder 3"/>
          <p:cNvSpPr>
            <a:spLocks noGrp="1"/>
          </p:cNvSpPr>
          <p:nvPr>
            <p:ph type="sldNum" sz="quarter" idx="10"/>
          </p:nvPr>
        </p:nvSpPr>
        <p:spPr/>
        <p:txBody>
          <a:bodyPr/>
          <a:lstStyle/>
          <a:p>
            <a:fld id="{E06A59AC-E7A2-4864-B1F5-DE05CC13C6BA}" type="slidenum">
              <a:rPr lang="lv-LV" smtClean="0"/>
              <a:pPr/>
              <a:t>12</a:t>
            </a:fld>
            <a:endParaRPr lang="en-GB" dirty="0"/>
          </a:p>
        </p:txBody>
      </p:sp>
    </p:spTree>
    <p:extLst>
      <p:ext uri="{BB962C8B-B14F-4D97-AF65-F5344CB8AC3E}">
        <p14:creationId xmlns:p14="http://schemas.microsoft.com/office/powerpoint/2010/main" val="16031714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Further</a:t>
            </a:r>
            <a:r>
              <a:rPr lang="lv-LV" baseline="0" dirty="0" smtClean="0"/>
              <a:t> in the scheme it is reflected how data receiver can introduce the data exchange solution.</a:t>
            </a:r>
            <a:endParaRPr lang="lv-LV" dirty="0"/>
          </a:p>
        </p:txBody>
      </p:sp>
      <p:sp>
        <p:nvSpPr>
          <p:cNvPr id="4" name="Slide Number Placeholder 3"/>
          <p:cNvSpPr>
            <a:spLocks noGrp="1"/>
          </p:cNvSpPr>
          <p:nvPr>
            <p:ph type="sldNum" sz="quarter" idx="10"/>
          </p:nvPr>
        </p:nvSpPr>
        <p:spPr/>
        <p:txBody>
          <a:bodyPr/>
          <a:lstStyle/>
          <a:p>
            <a:fld id="{E06A59AC-E7A2-4864-B1F5-DE05CC13C6BA}" type="slidenum">
              <a:rPr lang="lv-LV" smtClean="0"/>
              <a:pPr/>
              <a:t>13</a:t>
            </a:fld>
            <a:endParaRPr lang="en-GB" dirty="0"/>
          </a:p>
        </p:txBody>
      </p:sp>
    </p:spTree>
    <p:extLst>
      <p:ext uri="{BB962C8B-B14F-4D97-AF65-F5344CB8AC3E}">
        <p14:creationId xmlns:p14="http://schemas.microsoft.com/office/powerpoint/2010/main" val="13140233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In order to successfully introduce data exchange solution it is advisible to pay attention to the</a:t>
            </a:r>
            <a:r>
              <a:rPr lang="lv-LV"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most coomon «stumbling stones».</a:t>
            </a:r>
            <a:endParaRPr lang="en-GB"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E06A59AC-E7A2-4864-B1F5-DE05CC13C6BA}" type="slidenum">
              <a:rPr lang="lv-LV" smtClean="0"/>
              <a:pPr/>
              <a:t>14</a:t>
            </a:fld>
            <a:endParaRPr lang="en-GB" dirty="0"/>
          </a:p>
        </p:txBody>
      </p:sp>
    </p:spTree>
    <p:extLst>
      <p:ext uri="{BB962C8B-B14F-4D97-AF65-F5344CB8AC3E}">
        <p14:creationId xmlns:p14="http://schemas.microsoft.com/office/powerpoint/2010/main" val="319227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No notes.</a:t>
            </a:r>
          </a:p>
          <a:p>
            <a:endParaRPr lang="lv-LV" dirty="0" smtClean="0"/>
          </a:p>
        </p:txBody>
      </p:sp>
      <p:sp>
        <p:nvSpPr>
          <p:cNvPr id="4" name="Slide Number Placeholder 3"/>
          <p:cNvSpPr>
            <a:spLocks noGrp="1"/>
          </p:cNvSpPr>
          <p:nvPr>
            <p:ph type="sldNum" sz="quarter" idx="10"/>
          </p:nvPr>
        </p:nvSpPr>
        <p:spPr/>
        <p:txBody>
          <a:bodyPr/>
          <a:lstStyle/>
          <a:p>
            <a:fld id="{E06A59AC-E7A2-4864-B1F5-DE05CC13C6BA}" type="slidenum">
              <a:rPr lang="lv-LV" smtClean="0"/>
              <a:pPr/>
              <a:t>15</a:t>
            </a:fld>
            <a:endParaRPr lang="en-GB" dirty="0"/>
          </a:p>
        </p:txBody>
      </p:sp>
    </p:spTree>
    <p:extLst>
      <p:ext uri="{BB962C8B-B14F-4D97-AF65-F5344CB8AC3E}">
        <p14:creationId xmlns:p14="http://schemas.microsoft.com/office/powerpoint/2010/main" val="38439533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dirty="0" smtClean="0"/>
              <a:t>No </a:t>
            </a:r>
            <a:r>
              <a:rPr lang="lv-LV" dirty="0" err="1" smtClean="0"/>
              <a:t>notes</a:t>
            </a:r>
            <a:r>
              <a:rPr lang="lv-LV" dirty="0" smtClean="0"/>
              <a:t>.</a:t>
            </a:r>
          </a:p>
          <a:p>
            <a:endParaRPr lang="lv-LV" dirty="0" smtClean="0"/>
          </a:p>
          <a:p>
            <a:endParaRPr lang="lv-LV" dirty="0" smtClean="0"/>
          </a:p>
          <a:p>
            <a:r>
              <a:rPr lang="lv-LV" dirty="0" err="1" smtClean="0"/>
              <a:t>For</a:t>
            </a:r>
            <a:r>
              <a:rPr lang="lv-LV" dirty="0" smtClean="0"/>
              <a:t> </a:t>
            </a:r>
            <a:r>
              <a:rPr lang="lv-LV" dirty="0" err="1" smtClean="0"/>
              <a:t>now</a:t>
            </a:r>
            <a:r>
              <a:rPr lang="lv-LV" dirty="0" smtClean="0"/>
              <a:t> a </a:t>
            </a:r>
            <a:r>
              <a:rPr lang="lv-LV" dirty="0" err="1" smtClean="0"/>
              <a:t>removed</a:t>
            </a:r>
            <a:r>
              <a:rPr lang="lv-LV" dirty="0" smtClean="0"/>
              <a:t> </a:t>
            </a:r>
            <a:r>
              <a:rPr lang="lv-LV" dirty="0" err="1" smtClean="0"/>
              <a:t>question</a:t>
            </a:r>
            <a:r>
              <a:rPr lang="lv-LV" dirty="0" smtClean="0"/>
              <a:t>:</a:t>
            </a:r>
          </a:p>
          <a:p>
            <a:r>
              <a:rPr lang="lv-LV" b="1" dirty="0" err="1" smtClean="0"/>
              <a:t>What</a:t>
            </a:r>
            <a:r>
              <a:rPr lang="lv-LV" b="1" baseline="0" dirty="0" smtClean="0"/>
              <a:t> </a:t>
            </a:r>
            <a:r>
              <a:rPr lang="lv-LV" b="1" baseline="0" dirty="0" err="1" smtClean="0"/>
              <a:t>shall</a:t>
            </a:r>
            <a:r>
              <a:rPr lang="lv-LV" b="1" baseline="0" dirty="0" smtClean="0"/>
              <a:t> </a:t>
            </a:r>
            <a:r>
              <a:rPr lang="lv-LV" b="1" baseline="0" dirty="0" err="1" smtClean="0"/>
              <a:t>be</a:t>
            </a:r>
            <a:r>
              <a:rPr lang="lv-LV" b="1" baseline="0" dirty="0" smtClean="0"/>
              <a:t> </a:t>
            </a:r>
            <a:r>
              <a:rPr lang="lv-LV" b="1" baseline="0" dirty="0" err="1" smtClean="0"/>
              <a:t>done</a:t>
            </a:r>
            <a:r>
              <a:rPr lang="lv-LV" b="1" baseline="0" dirty="0" smtClean="0"/>
              <a:t> </a:t>
            </a:r>
            <a:r>
              <a:rPr lang="lv-LV" b="1" baseline="0" dirty="0" err="1" smtClean="0"/>
              <a:t>if</a:t>
            </a:r>
            <a:r>
              <a:rPr lang="lv-LV" b="1" baseline="0" dirty="0" smtClean="0"/>
              <a:t> </a:t>
            </a:r>
            <a:r>
              <a:rPr lang="lv-LV" b="1" baseline="0" dirty="0" err="1" smtClean="0"/>
              <a:t>we</a:t>
            </a:r>
            <a:r>
              <a:rPr lang="lv-LV" b="1" baseline="0" dirty="0" smtClean="0"/>
              <a:t> </a:t>
            </a:r>
            <a:r>
              <a:rPr lang="lv-LV" b="1" baseline="0" dirty="0" err="1" smtClean="0"/>
              <a:t>want</a:t>
            </a:r>
            <a:r>
              <a:rPr lang="lv-LV" b="1" baseline="0" dirty="0" smtClean="0"/>
              <a:t> to </a:t>
            </a:r>
            <a:r>
              <a:rPr lang="lv-LV" b="1" baseline="0" dirty="0" err="1" smtClean="0"/>
              <a:t>use</a:t>
            </a:r>
            <a:r>
              <a:rPr lang="lv-LV" b="1" baseline="0" dirty="0" smtClean="0"/>
              <a:t> a </a:t>
            </a:r>
            <a:r>
              <a:rPr lang="lv-LV" b="1" baseline="0" dirty="0" err="1" smtClean="0"/>
              <a:t>service</a:t>
            </a:r>
            <a:r>
              <a:rPr lang="lv-LV" b="1" baseline="0" dirty="0" smtClean="0"/>
              <a:t> </a:t>
            </a:r>
            <a:r>
              <a:rPr lang="lv-LV" b="1" baseline="0" dirty="0" err="1" smtClean="0"/>
              <a:t>developed</a:t>
            </a:r>
            <a:r>
              <a:rPr lang="lv-LV" b="1" baseline="0" dirty="0" smtClean="0"/>
              <a:t> </a:t>
            </a:r>
            <a:r>
              <a:rPr lang="lv-LV" b="1" baseline="0" dirty="0" err="1" smtClean="0"/>
              <a:t>by</a:t>
            </a:r>
            <a:r>
              <a:rPr lang="lv-LV" b="1" baseline="0" dirty="0" smtClean="0"/>
              <a:t> </a:t>
            </a:r>
            <a:r>
              <a:rPr lang="lv-LV" b="1" baseline="0" dirty="0" err="1" smtClean="0"/>
              <a:t>other</a:t>
            </a:r>
            <a:r>
              <a:rPr lang="lv-LV" b="1" baseline="0" dirty="0" smtClean="0"/>
              <a:t> </a:t>
            </a:r>
            <a:r>
              <a:rPr lang="lv-LV" b="1" baseline="0" dirty="0" err="1" smtClean="0"/>
              <a:t>institution</a:t>
            </a:r>
            <a:r>
              <a:rPr lang="lv-LV" b="1" baseline="0" dirty="0" smtClean="0"/>
              <a:t> </a:t>
            </a:r>
            <a:r>
              <a:rPr lang="lv-LV" b="1" baseline="0" dirty="0" err="1" smtClean="0"/>
              <a:t>in</a:t>
            </a:r>
            <a:r>
              <a:rPr lang="lv-LV" b="1" baseline="0" dirty="0" smtClean="0"/>
              <a:t> </a:t>
            </a:r>
            <a:r>
              <a:rPr lang="lv-LV" b="1" baseline="0" dirty="0" err="1" smtClean="0"/>
              <a:t>data</a:t>
            </a:r>
            <a:r>
              <a:rPr lang="lv-LV" b="1" baseline="0" dirty="0" smtClean="0"/>
              <a:t> </a:t>
            </a:r>
            <a:r>
              <a:rPr lang="lv-LV" b="1" baseline="0" dirty="0" err="1" smtClean="0"/>
              <a:t>exchange</a:t>
            </a:r>
            <a:r>
              <a:rPr lang="lv-LV" b="1" baseline="0" dirty="0" smtClean="0"/>
              <a:t>?</a:t>
            </a:r>
          </a:p>
          <a:p>
            <a:r>
              <a:rPr lang="lv-LV" b="0" baseline="0" dirty="0" err="1" smtClean="0"/>
              <a:t>Data</a:t>
            </a:r>
            <a:r>
              <a:rPr lang="lv-LV" b="0" baseline="0" dirty="0" smtClean="0"/>
              <a:t> </a:t>
            </a:r>
            <a:r>
              <a:rPr lang="lv-LV" b="0" baseline="0" dirty="0" err="1" smtClean="0"/>
              <a:t>provider</a:t>
            </a:r>
            <a:r>
              <a:rPr lang="lv-LV" b="0" baseline="0" dirty="0" smtClean="0"/>
              <a:t> </a:t>
            </a:r>
            <a:r>
              <a:rPr lang="lv-LV" b="0" baseline="0" dirty="0" err="1" smtClean="0"/>
              <a:t>shall</a:t>
            </a:r>
            <a:r>
              <a:rPr lang="lv-LV" b="0" baseline="0" dirty="0" smtClean="0"/>
              <a:t> </a:t>
            </a:r>
            <a:r>
              <a:rPr lang="lv-LV" b="0" baseline="0" dirty="0" err="1" smtClean="0"/>
              <a:t>contact</a:t>
            </a:r>
            <a:r>
              <a:rPr lang="lv-LV" b="0" baseline="0" dirty="0" smtClean="0"/>
              <a:t> </a:t>
            </a:r>
            <a:r>
              <a:rPr lang="lv-LV" b="0" baseline="0" dirty="0" err="1" smtClean="0"/>
              <a:t>the</a:t>
            </a:r>
            <a:r>
              <a:rPr lang="lv-LV" b="0" baseline="0" dirty="0" smtClean="0"/>
              <a:t> </a:t>
            </a:r>
            <a:r>
              <a:rPr lang="lv-LV" b="0" baseline="0" dirty="0" err="1" smtClean="0"/>
              <a:t>institution</a:t>
            </a:r>
            <a:r>
              <a:rPr lang="lv-LV" b="0" baseline="0" dirty="0" smtClean="0"/>
              <a:t> </a:t>
            </a:r>
            <a:r>
              <a:rPr lang="lv-LV" b="0" baseline="0" dirty="0" err="1" smtClean="0"/>
              <a:t>and</a:t>
            </a:r>
            <a:r>
              <a:rPr lang="lv-LV" b="0" baseline="0" dirty="0" smtClean="0"/>
              <a:t> </a:t>
            </a:r>
            <a:r>
              <a:rPr lang="lv-LV" b="0" baseline="0" dirty="0" err="1" smtClean="0"/>
              <a:t>conclude</a:t>
            </a:r>
            <a:r>
              <a:rPr lang="lv-LV" b="0" baseline="0" dirty="0" smtClean="0"/>
              <a:t> </a:t>
            </a:r>
            <a:r>
              <a:rPr lang="lv-LV" b="0" baseline="0" dirty="0" err="1" smtClean="0"/>
              <a:t>mutual</a:t>
            </a:r>
            <a:r>
              <a:rPr lang="lv-LV" b="0" baseline="0" dirty="0" smtClean="0"/>
              <a:t> </a:t>
            </a:r>
            <a:r>
              <a:rPr lang="lv-LV" b="0" baseline="0" dirty="0" err="1" smtClean="0"/>
              <a:t>agreement</a:t>
            </a:r>
            <a:r>
              <a:rPr lang="lv-LV" b="0" baseline="0" dirty="0" smtClean="0"/>
              <a:t> </a:t>
            </a:r>
            <a:r>
              <a:rPr lang="lv-LV" b="0" baseline="0" dirty="0" err="1" smtClean="0"/>
              <a:t>about</a:t>
            </a:r>
            <a:r>
              <a:rPr lang="lv-LV" b="0" baseline="0" dirty="0" smtClean="0"/>
              <a:t> </a:t>
            </a:r>
            <a:r>
              <a:rPr lang="lv-LV" b="0" baseline="0" dirty="0" err="1" smtClean="0"/>
              <a:t>data</a:t>
            </a:r>
            <a:r>
              <a:rPr lang="lv-LV" b="0" baseline="0" dirty="0" smtClean="0"/>
              <a:t> </a:t>
            </a:r>
            <a:r>
              <a:rPr lang="lv-LV" b="0" baseline="0" dirty="0" err="1" smtClean="0"/>
              <a:t>provider’s</a:t>
            </a:r>
            <a:r>
              <a:rPr lang="lv-LV" b="0" baseline="0" dirty="0" smtClean="0"/>
              <a:t> </a:t>
            </a:r>
            <a:r>
              <a:rPr lang="lv-LV" b="0" baseline="0" dirty="0" err="1" smtClean="0"/>
              <a:t>information</a:t>
            </a:r>
            <a:r>
              <a:rPr lang="lv-LV" b="0" baseline="0" dirty="0" smtClean="0"/>
              <a:t> </a:t>
            </a:r>
            <a:r>
              <a:rPr lang="lv-LV" b="0" baseline="0" dirty="0" err="1" smtClean="0"/>
              <a:t>service</a:t>
            </a:r>
            <a:r>
              <a:rPr lang="lv-LV" b="0" baseline="0" dirty="0" smtClean="0"/>
              <a:t> </a:t>
            </a:r>
            <a:r>
              <a:rPr lang="lv-LV" b="0" baseline="0" dirty="0" err="1" smtClean="0"/>
              <a:t>usage</a:t>
            </a:r>
            <a:r>
              <a:rPr lang="lv-LV" b="0" baseline="0" dirty="0" smtClean="0"/>
              <a:t>. </a:t>
            </a:r>
            <a:r>
              <a:rPr lang="lv-LV" b="0" baseline="0" dirty="0" err="1" smtClean="0"/>
              <a:t>After</a:t>
            </a:r>
            <a:r>
              <a:rPr lang="lv-LV" b="0" baseline="0" dirty="0" smtClean="0"/>
              <a:t> </a:t>
            </a:r>
            <a:r>
              <a:rPr lang="lv-LV" b="0" baseline="0" dirty="0" err="1" smtClean="0"/>
              <a:t>that</a:t>
            </a:r>
            <a:r>
              <a:rPr lang="lv-LV" b="0" baseline="0" dirty="0" smtClean="0"/>
              <a:t> </a:t>
            </a:r>
            <a:r>
              <a:rPr lang="lv-LV" b="0" baseline="0" dirty="0" err="1" smtClean="0"/>
              <a:t>the</a:t>
            </a:r>
            <a:r>
              <a:rPr lang="lv-LV" b="0" baseline="0" dirty="0" smtClean="0"/>
              <a:t> </a:t>
            </a:r>
            <a:r>
              <a:rPr lang="lv-LV" b="0" baseline="0" dirty="0" err="1" smtClean="0"/>
              <a:t>data</a:t>
            </a:r>
            <a:r>
              <a:rPr lang="lv-LV" b="0" baseline="0" dirty="0" smtClean="0"/>
              <a:t> </a:t>
            </a:r>
            <a:r>
              <a:rPr lang="lv-LV" b="0" baseline="0" dirty="0" err="1" smtClean="0"/>
              <a:t>provider</a:t>
            </a:r>
            <a:r>
              <a:rPr lang="lv-LV" b="0" baseline="0" dirty="0" smtClean="0"/>
              <a:t> </a:t>
            </a:r>
            <a:r>
              <a:rPr lang="lv-LV" b="0" baseline="0" dirty="0" err="1" smtClean="0"/>
              <a:t>sends</a:t>
            </a:r>
            <a:r>
              <a:rPr lang="lv-LV" b="0" baseline="0" dirty="0" smtClean="0"/>
              <a:t> a </a:t>
            </a:r>
            <a:r>
              <a:rPr lang="lv-LV" b="0" baseline="0" dirty="0" err="1" smtClean="0"/>
              <a:t>request</a:t>
            </a:r>
            <a:r>
              <a:rPr lang="lv-LV" b="0" baseline="0" dirty="0" smtClean="0"/>
              <a:t> to SRDA to </a:t>
            </a:r>
            <a:r>
              <a:rPr lang="lv-LV" b="0" baseline="0" dirty="0" err="1" smtClean="0"/>
              <a:t>assign</a:t>
            </a:r>
            <a:r>
              <a:rPr lang="lv-LV" b="0" baseline="0" dirty="0" smtClean="0"/>
              <a:t> </a:t>
            </a:r>
            <a:r>
              <a:rPr lang="lv-LV" b="0" baseline="0" dirty="0" err="1" smtClean="0"/>
              <a:t>an</a:t>
            </a:r>
            <a:r>
              <a:rPr lang="lv-LV" b="0" baseline="0" dirty="0" smtClean="0"/>
              <a:t> </a:t>
            </a:r>
            <a:r>
              <a:rPr lang="lv-LV" b="0" baseline="0" dirty="0" err="1" smtClean="0"/>
              <a:t>access</a:t>
            </a:r>
            <a:r>
              <a:rPr lang="lv-LV" b="0" baseline="0" dirty="0" smtClean="0"/>
              <a:t> to </a:t>
            </a:r>
            <a:r>
              <a:rPr lang="lv-LV" b="0" baseline="0" dirty="0" err="1" smtClean="0"/>
              <a:t>the</a:t>
            </a:r>
            <a:r>
              <a:rPr lang="lv-LV" b="0" baseline="0" dirty="0" smtClean="0"/>
              <a:t> </a:t>
            </a:r>
            <a:r>
              <a:rPr lang="lv-LV" b="0" baseline="0" dirty="0" err="1" smtClean="0"/>
              <a:t>specific</a:t>
            </a:r>
            <a:r>
              <a:rPr lang="lv-LV" b="0" baseline="0" dirty="0" smtClean="0"/>
              <a:t> </a:t>
            </a:r>
            <a:r>
              <a:rPr lang="lv-LV" b="0" baseline="0" dirty="0" err="1" smtClean="0"/>
              <a:t>state</a:t>
            </a:r>
            <a:r>
              <a:rPr lang="lv-LV" b="0" baseline="0" dirty="0" smtClean="0"/>
              <a:t> </a:t>
            </a:r>
            <a:r>
              <a:rPr lang="lv-LV" b="0" baseline="0" dirty="0" err="1" smtClean="0"/>
              <a:t>institution</a:t>
            </a:r>
            <a:r>
              <a:rPr lang="lv-LV" b="0" baseline="0" dirty="0" smtClean="0"/>
              <a:t> </a:t>
            </a:r>
            <a:r>
              <a:rPr lang="lv-LV" b="0" baseline="0" dirty="0" err="1" smtClean="0"/>
              <a:t>or</a:t>
            </a:r>
            <a:r>
              <a:rPr lang="lv-LV" b="0" baseline="0" dirty="0" smtClean="0"/>
              <a:t> </a:t>
            </a:r>
            <a:r>
              <a:rPr lang="lv-LV" b="0" baseline="0" dirty="0" err="1" smtClean="0"/>
              <a:t>municipality</a:t>
            </a:r>
            <a:r>
              <a:rPr lang="lv-LV" b="0" baseline="0" dirty="0" smtClean="0"/>
              <a:t> to IS </a:t>
            </a:r>
            <a:r>
              <a:rPr lang="lv-LV" b="0" baseline="0" dirty="0" err="1" smtClean="0"/>
              <a:t>services</a:t>
            </a:r>
            <a:r>
              <a:rPr lang="lv-LV" b="0" baseline="0" dirty="0" smtClean="0"/>
              <a:t>.</a:t>
            </a:r>
            <a:endParaRPr lang="lv-LV" b="0" dirty="0" smtClean="0"/>
          </a:p>
          <a:p>
            <a:endParaRPr lang="en-GB" dirty="0"/>
          </a:p>
        </p:txBody>
      </p:sp>
      <p:sp>
        <p:nvSpPr>
          <p:cNvPr id="4" name="Slide Number Placeholder 3"/>
          <p:cNvSpPr>
            <a:spLocks noGrp="1"/>
          </p:cNvSpPr>
          <p:nvPr>
            <p:ph type="sldNum" sz="quarter" idx="10"/>
          </p:nvPr>
        </p:nvSpPr>
        <p:spPr/>
        <p:txBody>
          <a:bodyPr/>
          <a:lstStyle/>
          <a:p>
            <a:fld id="{E06A59AC-E7A2-4864-B1F5-DE05CC13C6BA}" type="slidenum">
              <a:rPr lang="lv-LV" smtClean="0"/>
              <a:pPr/>
              <a:t>16</a:t>
            </a:fld>
            <a:endParaRPr lang="en-GB"/>
          </a:p>
        </p:txBody>
      </p:sp>
    </p:spTree>
    <p:extLst>
      <p:ext uri="{BB962C8B-B14F-4D97-AF65-F5344CB8AC3E}">
        <p14:creationId xmlns:p14="http://schemas.microsoft.com/office/powerpoint/2010/main" val="16498768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The other</a:t>
            </a:r>
            <a:r>
              <a:rPr lang="lv-LV" baseline="0" dirty="0" smtClean="0"/>
              <a:t> exchange solution is using the Data distribution network i.e. DDN.</a:t>
            </a:r>
            <a:endParaRPr lang="en-GB" dirty="0"/>
          </a:p>
        </p:txBody>
      </p:sp>
      <p:sp>
        <p:nvSpPr>
          <p:cNvPr id="4" name="Slide Number Placeholder 3"/>
          <p:cNvSpPr>
            <a:spLocks noGrp="1"/>
          </p:cNvSpPr>
          <p:nvPr>
            <p:ph type="sldNum" sz="quarter" idx="10"/>
          </p:nvPr>
        </p:nvSpPr>
        <p:spPr/>
        <p:txBody>
          <a:bodyPr/>
          <a:lstStyle/>
          <a:p>
            <a:fld id="{E06A59AC-E7A2-4864-B1F5-DE05CC13C6BA}" type="slidenum">
              <a:rPr lang="lv-LV" smtClean="0"/>
              <a:pPr/>
              <a:t>17</a:t>
            </a:fld>
            <a:endParaRPr lang="en-GB" dirty="0"/>
          </a:p>
        </p:txBody>
      </p:sp>
    </p:spTree>
    <p:extLst>
      <p:ext uri="{BB962C8B-B14F-4D97-AF65-F5344CB8AC3E}">
        <p14:creationId xmlns:p14="http://schemas.microsoft.com/office/powerpoint/2010/main" val="22739714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lv-LV" sz="1200" dirty="0" smtClean="0"/>
              <a:t>DDN is a State information system integrator's shared component which can be used by</a:t>
            </a:r>
            <a:r>
              <a:rPr lang="lv-LV" sz="1200" baseline="0" dirty="0" smtClean="0"/>
              <a:t> state institutions, municipalities and enterpreneurs (for example – Latvenergo receives data from municipalitites to perform electricity relief calculations (more information: </a:t>
            </a:r>
            <a:r>
              <a:rPr lang="lv-LV" sz="1200" dirty="0" smtClean="0">
                <a:solidFill>
                  <a:srgbClr val="FF0000"/>
                </a:solidFill>
                <a:hlinkClick r:id="rId3"/>
              </a:rPr>
              <a:t>http://www.vraa.gov.lv/lv/news/zinu_arhivs/article.php?id=38264</a:t>
            </a:r>
            <a:r>
              <a:rPr lang="lv-LV" sz="1200" dirty="0" smtClean="0">
                <a:solidFill>
                  <a:srgbClr val="FF0000"/>
                </a:solidFill>
              </a:rPr>
              <a:t>)</a:t>
            </a:r>
            <a:r>
              <a:rPr lang="lv-LV" sz="1200" dirty="0" smtClean="0">
                <a:solidFill>
                  <a:schemeClr val="tx1"/>
                </a:solidFill>
              </a:rPr>
              <a:t>.</a:t>
            </a:r>
          </a:p>
          <a:p>
            <a:pPr algn="just"/>
            <a:endParaRPr lang="lv-LV" sz="1200" dirty="0" smtClean="0"/>
          </a:p>
          <a:p>
            <a:pPr algn="just"/>
            <a:r>
              <a:rPr lang="lv-LV" sz="1200" dirty="0" smtClean="0"/>
              <a:t>Information exchange is performed using channels each of which ensures the transfer of messages from one channel owner to several other member of a channel (DIK channel) or from several channel members to one channel owner (DSK channel).</a:t>
            </a:r>
          </a:p>
          <a:p>
            <a:endParaRPr lang="en-GB" dirty="0" smtClean="0"/>
          </a:p>
        </p:txBody>
      </p:sp>
      <p:sp>
        <p:nvSpPr>
          <p:cNvPr id="4" name="Slide Number Placeholder 3"/>
          <p:cNvSpPr>
            <a:spLocks noGrp="1"/>
          </p:cNvSpPr>
          <p:nvPr>
            <p:ph type="sldNum" sz="quarter" idx="10"/>
          </p:nvPr>
        </p:nvSpPr>
        <p:spPr/>
        <p:txBody>
          <a:bodyPr/>
          <a:lstStyle/>
          <a:p>
            <a:fld id="{E06A59AC-E7A2-4864-B1F5-DE05CC13C6BA}" type="slidenum">
              <a:rPr lang="lv-LV" smtClean="0"/>
              <a:pPr/>
              <a:t>18</a:t>
            </a:fld>
            <a:endParaRPr lang="en-GB" dirty="0"/>
          </a:p>
        </p:txBody>
      </p:sp>
    </p:spTree>
    <p:extLst>
      <p:ext uri="{BB962C8B-B14F-4D97-AF65-F5344CB8AC3E}">
        <p14:creationId xmlns:p14="http://schemas.microsoft.com/office/powerpoint/2010/main" val="25086192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dirty="0" smtClean="0"/>
              <a:t>No notes.</a:t>
            </a:r>
          </a:p>
          <a:p>
            <a:endParaRPr lang="en-GB" dirty="0" smtClean="0"/>
          </a:p>
        </p:txBody>
      </p:sp>
      <p:sp>
        <p:nvSpPr>
          <p:cNvPr id="4" name="Slide Number Placeholder 3"/>
          <p:cNvSpPr>
            <a:spLocks noGrp="1"/>
          </p:cNvSpPr>
          <p:nvPr>
            <p:ph type="sldNum" sz="quarter" idx="10"/>
          </p:nvPr>
        </p:nvSpPr>
        <p:spPr/>
        <p:txBody>
          <a:bodyPr/>
          <a:lstStyle/>
          <a:p>
            <a:fld id="{E06A59AC-E7A2-4864-B1F5-DE05CC13C6BA}" type="slidenum">
              <a:rPr lang="lv-LV" smtClean="0"/>
              <a:pPr/>
              <a:t>19</a:t>
            </a:fld>
            <a:endParaRPr lang="en-GB" dirty="0"/>
          </a:p>
        </p:txBody>
      </p:sp>
    </p:spTree>
    <p:extLst>
      <p:ext uri="{BB962C8B-B14F-4D97-AF65-F5344CB8AC3E}">
        <p14:creationId xmlns:p14="http://schemas.microsoft.com/office/powerpoint/2010/main" val="1639514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Upon reviewing</a:t>
            </a:r>
            <a:r>
              <a:rPr lang="lv-LV" baseline="0" dirty="0" smtClean="0"/>
              <a:t> the contents we can see the overview of the included information which is divided into three blocks:</a:t>
            </a:r>
          </a:p>
          <a:p>
            <a:pPr marL="228600" indent="-228600">
              <a:buAutoNum type="arabicParenR"/>
            </a:pPr>
            <a:r>
              <a:rPr lang="lv-LV" baseline="0" dirty="0" smtClean="0"/>
              <a:t>Introduction – overall introduction to e-administration «ingredients»;</a:t>
            </a:r>
          </a:p>
          <a:p>
            <a:pPr marL="228600" indent="-228600">
              <a:buAutoNum type="arabicParenR"/>
            </a:pPr>
            <a:r>
              <a:rPr lang="lv-LV" baseline="0" dirty="0" smtClean="0"/>
              <a:t>The possibilities for institutions – a practical information about SRDA offered solutions;</a:t>
            </a:r>
          </a:p>
          <a:p>
            <a:pPr marL="228600" indent="-228600">
              <a:buAutoNum type="arabicParenR"/>
            </a:pPr>
            <a:r>
              <a:rPr lang="lv-LV" baseline="0" dirty="0" smtClean="0"/>
              <a:t>Information – additional information sources and contact details.</a:t>
            </a:r>
            <a:endParaRPr lang="lv-LV" dirty="0"/>
          </a:p>
        </p:txBody>
      </p:sp>
      <p:sp>
        <p:nvSpPr>
          <p:cNvPr id="4" name="Slide Number Placeholder 3"/>
          <p:cNvSpPr>
            <a:spLocks noGrp="1"/>
          </p:cNvSpPr>
          <p:nvPr>
            <p:ph type="sldNum" sz="quarter" idx="10"/>
          </p:nvPr>
        </p:nvSpPr>
        <p:spPr/>
        <p:txBody>
          <a:bodyPr/>
          <a:lstStyle/>
          <a:p>
            <a:fld id="{E06A59AC-E7A2-4864-B1F5-DE05CC13C6BA}" type="slidenum">
              <a:rPr lang="lv-LV" smtClean="0"/>
              <a:pPr/>
              <a:t>2</a:t>
            </a:fld>
            <a:endParaRPr lang="en-GB" dirty="0"/>
          </a:p>
        </p:txBody>
      </p:sp>
    </p:spTree>
    <p:extLst>
      <p:ext uri="{BB962C8B-B14F-4D97-AF65-F5344CB8AC3E}">
        <p14:creationId xmlns:p14="http://schemas.microsoft.com/office/powerpoint/2010/main" val="32205074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No notes</a:t>
            </a:r>
          </a:p>
        </p:txBody>
      </p:sp>
      <p:sp>
        <p:nvSpPr>
          <p:cNvPr id="4" name="Slide Number Placeholder 3"/>
          <p:cNvSpPr>
            <a:spLocks noGrp="1"/>
          </p:cNvSpPr>
          <p:nvPr>
            <p:ph type="sldNum" sz="quarter" idx="10"/>
          </p:nvPr>
        </p:nvSpPr>
        <p:spPr/>
        <p:txBody>
          <a:bodyPr/>
          <a:lstStyle/>
          <a:p>
            <a:fld id="{E06A59AC-E7A2-4864-B1F5-DE05CC13C6BA}" type="slidenum">
              <a:rPr lang="lv-LV" smtClean="0"/>
              <a:pPr/>
              <a:t>20</a:t>
            </a:fld>
            <a:endParaRPr lang="en-GB" dirty="0"/>
          </a:p>
        </p:txBody>
      </p:sp>
    </p:spTree>
    <p:extLst>
      <p:ext uri="{BB962C8B-B14F-4D97-AF65-F5344CB8AC3E}">
        <p14:creationId xmlns:p14="http://schemas.microsoft.com/office/powerpoint/2010/main" val="6657043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No notes</a:t>
            </a:r>
          </a:p>
        </p:txBody>
      </p:sp>
      <p:sp>
        <p:nvSpPr>
          <p:cNvPr id="4" name="Slide Number Placeholder 3"/>
          <p:cNvSpPr>
            <a:spLocks noGrp="1"/>
          </p:cNvSpPr>
          <p:nvPr>
            <p:ph type="sldNum" sz="quarter" idx="10"/>
          </p:nvPr>
        </p:nvSpPr>
        <p:spPr/>
        <p:txBody>
          <a:bodyPr/>
          <a:lstStyle/>
          <a:p>
            <a:fld id="{E06A59AC-E7A2-4864-B1F5-DE05CC13C6BA}" type="slidenum">
              <a:rPr lang="lv-LV" smtClean="0"/>
              <a:pPr/>
              <a:t>21</a:t>
            </a:fld>
            <a:endParaRPr lang="en-GB" dirty="0"/>
          </a:p>
        </p:txBody>
      </p:sp>
    </p:spTree>
    <p:extLst>
      <p:ext uri="{BB962C8B-B14F-4D97-AF65-F5344CB8AC3E}">
        <p14:creationId xmlns:p14="http://schemas.microsoft.com/office/powerpoint/2010/main" val="18771012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lv-LV" sz="1200" kern="1200" dirty="0" smtClean="0">
                <a:solidFill>
                  <a:schemeClr val="tx1"/>
                </a:solidFill>
                <a:effectLst/>
                <a:latin typeface="+mn-lt"/>
              </a:rPr>
              <a:t>E-mail sub-channel – each</a:t>
            </a:r>
            <a:r>
              <a:rPr lang="lv-LV" sz="1200" kern="1200" baseline="0" dirty="0" smtClean="0">
                <a:solidFill>
                  <a:schemeClr val="tx1"/>
                </a:solidFill>
                <a:effectLst/>
                <a:latin typeface="+mn-lt"/>
              </a:rPr>
              <a:t> user is defined an e-mail address. In such case the notification about the received message is received with the message itself;</a:t>
            </a:r>
          </a:p>
          <a:p>
            <a:pPr marL="171450" indent="-171450">
              <a:buFont typeface="Arial" panose="020B0604020202020204" pitchFamily="34" charset="0"/>
              <a:buChar char="•"/>
            </a:pPr>
            <a:r>
              <a:rPr lang="lv-LV" sz="1200" kern="1200" baseline="0" dirty="0" smtClean="0">
                <a:solidFill>
                  <a:schemeClr val="tx1"/>
                </a:solidFill>
                <a:effectLst/>
                <a:latin typeface="+mn-lt"/>
                <a:ea typeface="+mn-ea"/>
                <a:cs typeface="+mn-cs"/>
              </a:rPr>
              <a:t>Transformation sub-channel – each sub-channel has its own XSL 3.0 transformation.</a:t>
            </a:r>
          </a:p>
          <a:p>
            <a:endParaRPr lang="en-GB" sz="1200" kern="1200" dirty="0" smtClean="0">
              <a:solidFill>
                <a:schemeClr val="tx1"/>
              </a:solidFill>
              <a:effectLst/>
              <a:latin typeface="+mn-lt"/>
              <a:ea typeface="+mn-ea"/>
              <a:cs typeface="+mn-cs"/>
            </a:endParaRPr>
          </a:p>
          <a:p>
            <a:r>
              <a:rPr lang="lv-LV" dirty="0" smtClean="0"/>
              <a:t>Sub-channel – provides the channel and sub-channel differentiation. </a:t>
            </a:r>
            <a:r>
              <a:rPr lang="en-US" dirty="0" smtClean="0"/>
              <a:t>Upon creating a channel it is possible to indicate whether this channel circulates data equally to all who have subscribed (who have such rights) to divide channel data according to criteria that are defined using VISS DDN channel defining functionality or divides considering the information which a receiver sends to DDN using IS interface (this IP scope).</a:t>
            </a:r>
            <a:endParaRPr dirty="0" smtClean="0"/>
          </a:p>
        </p:txBody>
      </p:sp>
      <p:sp>
        <p:nvSpPr>
          <p:cNvPr id="4" name="Slide Number Placeholder 3"/>
          <p:cNvSpPr>
            <a:spLocks noGrp="1"/>
          </p:cNvSpPr>
          <p:nvPr>
            <p:ph type="sldNum" sz="quarter" idx="10"/>
          </p:nvPr>
        </p:nvSpPr>
        <p:spPr/>
        <p:txBody>
          <a:bodyPr/>
          <a:lstStyle/>
          <a:p>
            <a:fld id="{E06A59AC-E7A2-4864-B1F5-DE05CC13C6BA}" type="slidenum">
              <a:rPr lang="lv-LV" smtClean="0"/>
              <a:pPr/>
              <a:t>22</a:t>
            </a:fld>
            <a:endParaRPr lang="en-GB" dirty="0"/>
          </a:p>
        </p:txBody>
      </p:sp>
    </p:spTree>
    <p:extLst>
      <p:ext uri="{BB962C8B-B14F-4D97-AF65-F5344CB8AC3E}">
        <p14:creationId xmlns:p14="http://schemas.microsoft.com/office/powerpoint/2010/main" val="34734697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No notes</a:t>
            </a:r>
          </a:p>
        </p:txBody>
      </p:sp>
      <p:sp>
        <p:nvSpPr>
          <p:cNvPr id="4" name="Slide Number Placeholder 3"/>
          <p:cNvSpPr>
            <a:spLocks noGrp="1"/>
          </p:cNvSpPr>
          <p:nvPr>
            <p:ph type="sldNum" sz="quarter" idx="10"/>
          </p:nvPr>
        </p:nvSpPr>
        <p:spPr/>
        <p:txBody>
          <a:bodyPr/>
          <a:lstStyle/>
          <a:p>
            <a:fld id="{E06A59AC-E7A2-4864-B1F5-DE05CC13C6BA}" type="slidenum">
              <a:rPr lang="lv-LV" smtClean="0"/>
              <a:pPr/>
              <a:t>23</a:t>
            </a:fld>
            <a:endParaRPr lang="en-GB" dirty="0"/>
          </a:p>
        </p:txBody>
      </p:sp>
    </p:spTree>
    <p:extLst>
      <p:ext uri="{BB962C8B-B14F-4D97-AF65-F5344CB8AC3E}">
        <p14:creationId xmlns:p14="http://schemas.microsoft.com/office/powerpoint/2010/main" val="37729033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No</a:t>
            </a:r>
            <a:r>
              <a:rPr lang="lv-LV"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notes</a:t>
            </a:r>
            <a:endParaRPr lang="lv-LV"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E06A59AC-E7A2-4864-B1F5-DE05CC13C6BA}" type="slidenum">
              <a:rPr lang="lv-LV" smtClean="0"/>
              <a:pPr/>
              <a:t>24</a:t>
            </a:fld>
            <a:endParaRPr lang="en-GB" dirty="0"/>
          </a:p>
        </p:txBody>
      </p:sp>
    </p:spTree>
    <p:extLst>
      <p:ext uri="{BB962C8B-B14F-4D97-AF65-F5344CB8AC3E}">
        <p14:creationId xmlns:p14="http://schemas.microsoft.com/office/powerpoint/2010/main" val="38517912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No notes</a:t>
            </a:r>
          </a:p>
        </p:txBody>
      </p:sp>
      <p:sp>
        <p:nvSpPr>
          <p:cNvPr id="4" name="Slide Number Placeholder 3"/>
          <p:cNvSpPr>
            <a:spLocks noGrp="1"/>
          </p:cNvSpPr>
          <p:nvPr>
            <p:ph type="sldNum" sz="quarter" idx="10"/>
          </p:nvPr>
        </p:nvSpPr>
        <p:spPr/>
        <p:txBody>
          <a:bodyPr/>
          <a:lstStyle/>
          <a:p>
            <a:fld id="{E06A59AC-E7A2-4864-B1F5-DE05CC13C6BA}" type="slidenum">
              <a:rPr lang="lv-LV" smtClean="0"/>
              <a:pPr/>
              <a:t>25</a:t>
            </a:fld>
            <a:endParaRPr lang="en-GB" dirty="0"/>
          </a:p>
        </p:txBody>
      </p:sp>
    </p:spTree>
    <p:extLst>
      <p:ext uri="{BB962C8B-B14F-4D97-AF65-F5344CB8AC3E}">
        <p14:creationId xmlns:p14="http://schemas.microsoft.com/office/powerpoint/2010/main" val="1957537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No notes</a:t>
            </a:r>
          </a:p>
        </p:txBody>
      </p:sp>
      <p:sp>
        <p:nvSpPr>
          <p:cNvPr id="4" name="Slide Number Placeholder 3"/>
          <p:cNvSpPr>
            <a:spLocks noGrp="1"/>
          </p:cNvSpPr>
          <p:nvPr>
            <p:ph type="sldNum" sz="quarter" idx="10"/>
          </p:nvPr>
        </p:nvSpPr>
        <p:spPr/>
        <p:txBody>
          <a:bodyPr/>
          <a:lstStyle/>
          <a:p>
            <a:fld id="{E06A59AC-E7A2-4864-B1F5-DE05CC13C6BA}" type="slidenum">
              <a:rPr lang="lv-LV" smtClean="0"/>
              <a:pPr/>
              <a:t>26</a:t>
            </a:fld>
            <a:endParaRPr lang="en-GB" dirty="0"/>
          </a:p>
        </p:txBody>
      </p:sp>
    </p:spTree>
    <p:extLst>
      <p:ext uri="{BB962C8B-B14F-4D97-AF65-F5344CB8AC3E}">
        <p14:creationId xmlns:p14="http://schemas.microsoft.com/office/powerpoint/2010/main" val="2080222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200" kern="1200" dirty="0" smtClean="0">
                <a:solidFill>
                  <a:schemeClr val="tx1"/>
                </a:solidFill>
                <a:effectLst/>
                <a:latin typeface="+mn-lt"/>
              </a:rPr>
              <a:t>All personal data (including the objects belonging to the person, related to other persons, financial or other information) that is stored and broadcasted within this project is considered sensitive)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E06A59AC-E7A2-4864-B1F5-DE05CC13C6BA}" type="slidenum">
              <a:rPr lang="lv-LV" smtClean="0"/>
              <a:pPr/>
              <a:t>27</a:t>
            </a:fld>
            <a:endParaRPr lang="en-GB" dirty="0"/>
          </a:p>
        </p:txBody>
      </p:sp>
    </p:spTree>
    <p:extLst>
      <p:ext uri="{BB962C8B-B14F-4D97-AF65-F5344CB8AC3E}">
        <p14:creationId xmlns:p14="http://schemas.microsoft.com/office/powerpoint/2010/main" val="11473873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Nav</a:t>
            </a:r>
            <a:r>
              <a:rPr lang="lv-LV" baseline="0" dirty="0" smtClean="0"/>
              <a:t> piezīmju.</a:t>
            </a:r>
            <a:endParaRPr lang="lv-LV" dirty="0"/>
          </a:p>
        </p:txBody>
      </p:sp>
      <p:sp>
        <p:nvSpPr>
          <p:cNvPr id="4" name="Slide Number Placeholder 3"/>
          <p:cNvSpPr>
            <a:spLocks noGrp="1"/>
          </p:cNvSpPr>
          <p:nvPr>
            <p:ph type="sldNum" sz="quarter" idx="10"/>
          </p:nvPr>
        </p:nvSpPr>
        <p:spPr/>
        <p:txBody>
          <a:bodyPr/>
          <a:lstStyle/>
          <a:p>
            <a:fld id="{E06A59AC-E7A2-4864-B1F5-DE05CC13C6BA}" type="slidenum">
              <a:rPr lang="lv-LV" smtClean="0"/>
              <a:pPr/>
              <a:t>28</a:t>
            </a:fld>
            <a:endParaRPr lang="lv-LV" dirty="0"/>
          </a:p>
        </p:txBody>
      </p:sp>
    </p:spTree>
    <p:extLst>
      <p:ext uri="{BB962C8B-B14F-4D97-AF65-F5344CB8AC3E}">
        <p14:creationId xmlns:p14="http://schemas.microsoft.com/office/powerpoint/2010/main" val="26180352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Practical</a:t>
            </a:r>
            <a:r>
              <a:rPr lang="lv-LV" baseline="0" dirty="0" smtClean="0"/>
              <a:t> steps on what the SRDA shall do to introduce the data exchange solution, using Data distribution network i.e. DDN.</a:t>
            </a:r>
            <a:endParaRPr lang="en-GB" dirty="0"/>
          </a:p>
        </p:txBody>
      </p:sp>
      <p:sp>
        <p:nvSpPr>
          <p:cNvPr id="4" name="Slide Number Placeholder 3"/>
          <p:cNvSpPr>
            <a:spLocks noGrp="1"/>
          </p:cNvSpPr>
          <p:nvPr>
            <p:ph type="sldNum" sz="quarter" idx="10"/>
          </p:nvPr>
        </p:nvSpPr>
        <p:spPr/>
        <p:txBody>
          <a:bodyPr/>
          <a:lstStyle/>
          <a:p>
            <a:fld id="{E06A59AC-E7A2-4864-B1F5-DE05CC13C6BA}" type="slidenum">
              <a:rPr lang="lv-LV" smtClean="0"/>
              <a:pPr/>
              <a:t>29</a:t>
            </a:fld>
            <a:endParaRPr lang="en-GB" dirty="0"/>
          </a:p>
        </p:txBody>
      </p:sp>
    </p:spTree>
    <p:extLst>
      <p:ext uri="{BB962C8B-B14F-4D97-AF65-F5344CB8AC3E}">
        <p14:creationId xmlns:p14="http://schemas.microsoft.com/office/powerpoint/2010/main" val="2273971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Before we move on</a:t>
            </a:r>
            <a:r>
              <a:rPr lang="lv-LV" baseline="0" dirty="0" smtClean="0"/>
              <a:t> to the specific e-solutions, let us look at the whole picture of data exchange solution. </a:t>
            </a:r>
            <a:endParaRPr lang="lv-LV" dirty="0"/>
          </a:p>
        </p:txBody>
      </p:sp>
      <p:sp>
        <p:nvSpPr>
          <p:cNvPr id="4" name="Slide Number Placeholder 3"/>
          <p:cNvSpPr>
            <a:spLocks noGrp="1"/>
          </p:cNvSpPr>
          <p:nvPr>
            <p:ph type="sldNum" sz="quarter" idx="10"/>
          </p:nvPr>
        </p:nvSpPr>
        <p:spPr/>
        <p:txBody>
          <a:bodyPr/>
          <a:lstStyle/>
          <a:p>
            <a:fld id="{E06A59AC-E7A2-4864-B1F5-DE05CC13C6BA}" type="slidenum">
              <a:rPr lang="lv-LV" smtClean="0"/>
              <a:pPr/>
              <a:t>3</a:t>
            </a:fld>
            <a:endParaRPr lang="en-GB" dirty="0"/>
          </a:p>
        </p:txBody>
      </p:sp>
    </p:spTree>
    <p:extLst>
      <p:ext uri="{BB962C8B-B14F-4D97-AF65-F5344CB8AC3E}">
        <p14:creationId xmlns:p14="http://schemas.microsoft.com/office/powerpoint/2010/main" val="41963594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lv-LV" dirty="0" smtClean="0"/>
              <a:t>No notes</a:t>
            </a:r>
            <a:endParaRPr dirty="0" smtClean="0"/>
          </a:p>
        </p:txBody>
      </p:sp>
      <p:sp>
        <p:nvSpPr>
          <p:cNvPr id="4" name="Slide Number Placeholder 3"/>
          <p:cNvSpPr>
            <a:spLocks noGrp="1"/>
          </p:cNvSpPr>
          <p:nvPr>
            <p:ph type="sldNum" sz="quarter" idx="10"/>
          </p:nvPr>
        </p:nvSpPr>
        <p:spPr/>
        <p:txBody>
          <a:bodyPr/>
          <a:lstStyle/>
          <a:p>
            <a:fld id="{E06A59AC-E7A2-4864-B1F5-DE05CC13C6BA}" type="slidenum">
              <a:rPr lang="lv-LV" smtClean="0"/>
              <a:pPr/>
              <a:t>30</a:t>
            </a:fld>
            <a:endParaRPr lang="en-GB" dirty="0"/>
          </a:p>
        </p:txBody>
      </p:sp>
    </p:spTree>
    <p:extLst>
      <p:ext uri="{BB962C8B-B14F-4D97-AF65-F5344CB8AC3E}">
        <p14:creationId xmlns:p14="http://schemas.microsoft.com/office/powerpoint/2010/main" val="32205074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lv-LV" sz="1200" dirty="0" smtClean="0">
                <a:latin typeface="Verdana" pitchFamily="34" charset="0"/>
              </a:rPr>
              <a:t>Data distribution network login and usage process scheme for channel owners.</a:t>
            </a:r>
            <a:r>
              <a:rPr lang="lv-LV" sz="1200" baseline="0" dirty="0" smtClean="0">
                <a:latin typeface="Verdana" pitchFamily="34" charset="0"/>
              </a:rPr>
              <a:t> Parallelly to the main steps the agreement harmonization takes place.</a:t>
            </a:r>
            <a:endParaRPr lang="lv-LV" sz="1200" dirty="0" smtClean="0">
              <a:latin typeface="Verdana" pitchFamily="34" charset="0"/>
            </a:endParaRPr>
          </a:p>
          <a:p>
            <a:pPr>
              <a:buNone/>
            </a:pPr>
            <a:endParaRPr lang="en-GB" sz="18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E06A59AC-E7A2-4864-B1F5-DE05CC13C6BA}" type="slidenum">
              <a:rPr lang="lv-LV" smtClean="0"/>
              <a:pPr/>
              <a:t>31</a:t>
            </a:fld>
            <a:endParaRPr lang="en-GB" dirty="0"/>
          </a:p>
        </p:txBody>
      </p:sp>
    </p:spTree>
    <p:extLst>
      <p:ext uri="{BB962C8B-B14F-4D97-AF65-F5344CB8AC3E}">
        <p14:creationId xmlns:p14="http://schemas.microsoft.com/office/powerpoint/2010/main" val="11473873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200" b="0" dirty="0" smtClean="0">
                <a:solidFill>
                  <a:schemeClr val="bg1"/>
                </a:solidFill>
                <a:latin typeface="Verdana" panose="020B0604030504040204" pitchFamily="34" charset="0"/>
              </a:rPr>
              <a:t>More information</a:t>
            </a:r>
            <a:r>
              <a:rPr lang="lv-LV" sz="1200" b="0" baseline="0" dirty="0" smtClean="0">
                <a:solidFill>
                  <a:schemeClr val="bg1"/>
                </a:solidFill>
                <a:latin typeface="Verdana" panose="020B0604030504040204" pitchFamily="34" charset="0"/>
              </a:rPr>
              <a:t> and templates are available at www.viss.gov.lv Data distribution network documentation in this section:</a:t>
            </a:r>
          </a:p>
          <a:p>
            <a:pPr marL="0" marR="0" indent="0" algn="l" defTabSz="914400" rtl="0" eaLnBrk="1" fontAlgn="auto" latinLnBrk="0" hangingPunct="1">
              <a:lnSpc>
                <a:spcPct val="100000"/>
              </a:lnSpc>
              <a:spcBef>
                <a:spcPts val="0"/>
              </a:spcBef>
              <a:spcAft>
                <a:spcPts val="0"/>
              </a:spcAft>
              <a:buClrTx/>
              <a:buSzTx/>
              <a:buFontTx/>
              <a:buNone/>
              <a:tabLst/>
              <a:defRPr/>
            </a:pPr>
            <a:r>
              <a:rPr lang="lv-LV"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https://viss.gov.lv/lv/Informacijai/Dokumentacija/Koplietosanas_komponentes/DIT</a:t>
            </a:r>
            <a:endParaRPr lang="lv-LV" sz="1200" b="0" dirty="0" smtClean="0">
              <a:solidFill>
                <a:schemeClr val="bg1"/>
              </a:solidFill>
              <a:latin typeface="Verdana" panose="020B0604030504040204" pitchFamily="34" charset="0"/>
            </a:endParaRPr>
          </a:p>
        </p:txBody>
      </p:sp>
      <p:sp>
        <p:nvSpPr>
          <p:cNvPr id="4" name="Slide Number Placeholder 3"/>
          <p:cNvSpPr>
            <a:spLocks noGrp="1"/>
          </p:cNvSpPr>
          <p:nvPr>
            <p:ph type="sldNum" sz="quarter" idx="10"/>
          </p:nvPr>
        </p:nvSpPr>
        <p:spPr/>
        <p:txBody>
          <a:bodyPr/>
          <a:lstStyle/>
          <a:p>
            <a:fld id="{E06A59AC-E7A2-4864-B1F5-DE05CC13C6BA}" type="slidenum">
              <a:rPr lang="lv-LV" smtClean="0"/>
              <a:pPr/>
              <a:t>32</a:t>
            </a:fld>
            <a:endParaRPr lang="en-GB" dirty="0"/>
          </a:p>
        </p:txBody>
      </p:sp>
    </p:spTree>
    <p:extLst>
      <p:ext uri="{BB962C8B-B14F-4D97-AF65-F5344CB8AC3E}">
        <p14:creationId xmlns:p14="http://schemas.microsoft.com/office/powerpoint/2010/main" val="35433022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An institution</a:t>
            </a:r>
            <a:r>
              <a:rPr lang="lv-LV"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organizes the development process considering the VISS documentation that is available ar www.viss.gov.lv in Data distribution documentation section.</a:t>
            </a:r>
            <a:endParaRPr lang="lv-LV"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E06A59AC-E7A2-4864-B1F5-DE05CC13C6BA}" type="slidenum">
              <a:rPr lang="lv-LV" smtClean="0"/>
              <a:pPr/>
              <a:t>33</a:t>
            </a:fld>
            <a:endParaRPr lang="en-GB" dirty="0"/>
          </a:p>
        </p:txBody>
      </p:sp>
    </p:spTree>
    <p:extLst>
      <p:ext uri="{BB962C8B-B14F-4D97-AF65-F5344CB8AC3E}">
        <p14:creationId xmlns:p14="http://schemas.microsoft.com/office/powerpoint/2010/main" val="4408854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Institution initiated and performs</a:t>
            </a:r>
            <a:r>
              <a:rPr lang="lv-LV"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the testing of the solution, if needed asking for SRDA support.</a:t>
            </a:r>
            <a:endParaRPr lang="lv-LV"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E06A59AC-E7A2-4864-B1F5-DE05CC13C6BA}" type="slidenum">
              <a:rPr lang="lv-LV" smtClean="0"/>
              <a:pPr/>
              <a:t>34</a:t>
            </a:fld>
            <a:endParaRPr lang="en-GB" dirty="0"/>
          </a:p>
        </p:txBody>
      </p:sp>
    </p:spTree>
    <p:extLst>
      <p:ext uri="{BB962C8B-B14F-4D97-AF65-F5344CB8AC3E}">
        <p14:creationId xmlns:p14="http://schemas.microsoft.com/office/powerpoint/2010/main" val="33379916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200" b="0" dirty="0" smtClean="0">
                <a:solidFill>
                  <a:schemeClr val="bg1"/>
                </a:solidFill>
                <a:latin typeface="Verdana" panose="020B0604030504040204" pitchFamily="34" charset="0"/>
              </a:rPr>
              <a:t>More information</a:t>
            </a:r>
            <a:r>
              <a:rPr lang="lv-LV" sz="1200" b="0" baseline="0" dirty="0" smtClean="0">
                <a:solidFill>
                  <a:schemeClr val="bg1"/>
                </a:solidFill>
                <a:latin typeface="Verdana" panose="020B0604030504040204" pitchFamily="34" charset="0"/>
              </a:rPr>
              <a:t> and templates are available at www.viss.gov.lv Data distribution network documentation in this section:</a:t>
            </a:r>
          </a:p>
          <a:p>
            <a:pPr marL="0" marR="0" indent="0" algn="l" defTabSz="914400" rtl="0" eaLnBrk="1" fontAlgn="auto" latinLnBrk="0" hangingPunct="1">
              <a:lnSpc>
                <a:spcPct val="100000"/>
              </a:lnSpc>
              <a:spcBef>
                <a:spcPts val="0"/>
              </a:spcBef>
              <a:spcAft>
                <a:spcPts val="0"/>
              </a:spcAft>
              <a:buClrTx/>
              <a:buSzTx/>
              <a:buFontTx/>
              <a:buNone/>
              <a:tabLst/>
              <a:defRPr/>
            </a:pPr>
            <a:r>
              <a:rPr lang="lv-LV"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https://viss.gov.lv/lv/Informacijai/Dokumentacija/Koplietosanas_komponentes/DIT</a:t>
            </a:r>
            <a:endParaRPr lang="lv-LV" sz="1200" b="0" dirty="0" smtClean="0">
              <a:solidFill>
                <a:schemeClr val="bg1"/>
              </a:solidFill>
              <a:latin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lv-LV"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E06A59AC-E7A2-4864-B1F5-DE05CC13C6BA}" type="slidenum">
              <a:rPr lang="lv-LV" smtClean="0"/>
              <a:pPr/>
              <a:t>35</a:t>
            </a:fld>
            <a:endParaRPr lang="en-GB" dirty="0"/>
          </a:p>
        </p:txBody>
      </p:sp>
    </p:spTree>
    <p:extLst>
      <p:ext uri="{BB962C8B-B14F-4D97-AF65-F5344CB8AC3E}">
        <p14:creationId xmlns:p14="http://schemas.microsoft.com/office/powerpoint/2010/main" val="70165520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200" dirty="0" smtClean="0">
                <a:latin typeface="Verdana" pitchFamily="34" charset="0"/>
              </a:rPr>
              <a:t>Data distribution network login and introduction process scheme for channel users. Parallelly to the main steps the harmonization of agreement is performed (an egreement on cooperation with VISS is needed).</a:t>
            </a:r>
            <a:endParaRPr lang="lv-LV" sz="1200" b="0" dirty="0" smtClean="0">
              <a:solidFill>
                <a:schemeClr val="bg1"/>
              </a:solidFill>
              <a:latin typeface="Verdana" panose="020B0604030504040204" pitchFamily="34" charset="0"/>
            </a:endParaRPr>
          </a:p>
        </p:txBody>
      </p:sp>
      <p:sp>
        <p:nvSpPr>
          <p:cNvPr id="4" name="Slide Number Placeholder 3"/>
          <p:cNvSpPr>
            <a:spLocks noGrp="1"/>
          </p:cNvSpPr>
          <p:nvPr>
            <p:ph type="sldNum" sz="quarter" idx="10"/>
          </p:nvPr>
        </p:nvSpPr>
        <p:spPr/>
        <p:txBody>
          <a:bodyPr/>
          <a:lstStyle/>
          <a:p>
            <a:fld id="{E06A59AC-E7A2-4864-B1F5-DE05CC13C6BA}" type="slidenum">
              <a:rPr lang="lv-LV" smtClean="0"/>
              <a:pPr/>
              <a:t>36</a:t>
            </a:fld>
            <a:endParaRPr lang="en-GB" dirty="0"/>
          </a:p>
        </p:txBody>
      </p:sp>
    </p:spTree>
    <p:extLst>
      <p:ext uri="{BB962C8B-B14F-4D97-AF65-F5344CB8AC3E}">
        <p14:creationId xmlns:p14="http://schemas.microsoft.com/office/powerpoint/2010/main" val="5384293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200" b="0" dirty="0" smtClean="0">
                <a:solidFill>
                  <a:schemeClr val="bg1"/>
                </a:solidFill>
                <a:latin typeface="Verdana" panose="020B0604030504040204" pitchFamily="34" charset="0"/>
              </a:rPr>
              <a:t>More information</a:t>
            </a:r>
            <a:r>
              <a:rPr lang="lv-LV" sz="1200" b="0" baseline="0" dirty="0" smtClean="0">
                <a:solidFill>
                  <a:schemeClr val="bg1"/>
                </a:solidFill>
                <a:latin typeface="Verdana" panose="020B0604030504040204" pitchFamily="34" charset="0"/>
              </a:rPr>
              <a:t> and templates are available at www.viss.gov.lv Data distribution network documentation in this section:</a:t>
            </a:r>
          </a:p>
          <a:p>
            <a:pPr marL="0" marR="0" indent="0" algn="l" defTabSz="914400" rtl="0" eaLnBrk="1" fontAlgn="auto" latinLnBrk="0" hangingPunct="1">
              <a:lnSpc>
                <a:spcPct val="100000"/>
              </a:lnSpc>
              <a:spcBef>
                <a:spcPts val="0"/>
              </a:spcBef>
              <a:spcAft>
                <a:spcPts val="0"/>
              </a:spcAft>
              <a:buClrTx/>
              <a:buSzTx/>
              <a:buFontTx/>
              <a:buNone/>
              <a:tabLst/>
              <a:defRPr/>
            </a:pPr>
            <a:r>
              <a:rPr lang="lv-LV"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https://viss.gov.lv/lv/Informacijai/Dokumentacija/Koplietosanas_komponentes/DIT</a:t>
            </a:r>
            <a:endParaRPr lang="lv-LV" sz="1200" b="0" dirty="0" smtClean="0">
              <a:solidFill>
                <a:schemeClr val="bg1"/>
              </a:solidFill>
              <a:latin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lv-LV"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E06A59AC-E7A2-4864-B1F5-DE05CC13C6BA}" type="slidenum">
              <a:rPr lang="lv-LV" smtClean="0"/>
              <a:pPr/>
              <a:t>37</a:t>
            </a:fld>
            <a:endParaRPr lang="en-GB" dirty="0"/>
          </a:p>
        </p:txBody>
      </p:sp>
    </p:spTree>
    <p:extLst>
      <p:ext uri="{BB962C8B-B14F-4D97-AF65-F5344CB8AC3E}">
        <p14:creationId xmlns:p14="http://schemas.microsoft.com/office/powerpoint/2010/main" val="373969847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No notes.</a:t>
            </a:r>
          </a:p>
        </p:txBody>
      </p:sp>
      <p:sp>
        <p:nvSpPr>
          <p:cNvPr id="4" name="Slide Number Placeholder 3"/>
          <p:cNvSpPr>
            <a:spLocks noGrp="1"/>
          </p:cNvSpPr>
          <p:nvPr>
            <p:ph type="sldNum" sz="quarter" idx="10"/>
          </p:nvPr>
        </p:nvSpPr>
        <p:spPr/>
        <p:txBody>
          <a:bodyPr/>
          <a:lstStyle/>
          <a:p>
            <a:fld id="{E06A59AC-E7A2-4864-B1F5-DE05CC13C6BA}" type="slidenum">
              <a:rPr lang="lv-LV" smtClean="0"/>
              <a:pPr/>
              <a:t>38</a:t>
            </a:fld>
            <a:endParaRPr lang="en-GB" dirty="0"/>
          </a:p>
        </p:txBody>
      </p:sp>
    </p:spTree>
    <p:extLst>
      <p:ext uri="{BB962C8B-B14F-4D97-AF65-F5344CB8AC3E}">
        <p14:creationId xmlns:p14="http://schemas.microsoft.com/office/powerpoint/2010/main" val="31486793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No notes.</a:t>
            </a:r>
            <a:endParaRPr lang="lv-LV" dirty="0"/>
          </a:p>
        </p:txBody>
      </p:sp>
      <p:sp>
        <p:nvSpPr>
          <p:cNvPr id="4" name="Slide Number Placeholder 3"/>
          <p:cNvSpPr>
            <a:spLocks noGrp="1"/>
          </p:cNvSpPr>
          <p:nvPr>
            <p:ph type="sldNum" sz="quarter" idx="10"/>
          </p:nvPr>
        </p:nvSpPr>
        <p:spPr/>
        <p:txBody>
          <a:bodyPr/>
          <a:lstStyle/>
          <a:p>
            <a:fld id="{E06A59AC-E7A2-4864-B1F5-DE05CC13C6BA}" type="slidenum">
              <a:rPr lang="lv-LV" smtClean="0"/>
              <a:pPr/>
              <a:t>39</a:t>
            </a:fld>
            <a:endParaRPr lang="en-GB" dirty="0"/>
          </a:p>
        </p:txBody>
      </p:sp>
    </p:spTree>
    <p:extLst>
      <p:ext uri="{BB962C8B-B14F-4D97-AF65-F5344CB8AC3E}">
        <p14:creationId xmlns:p14="http://schemas.microsoft.com/office/powerpoint/2010/main" val="2967040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200" b="0" dirty="0" smtClean="0">
                <a:solidFill>
                  <a:schemeClr val="bg1"/>
                </a:solidFill>
                <a:latin typeface="Verdana" panose="020B0604030504040204" pitchFamily="34" charset="0"/>
              </a:rPr>
              <a:t>The platform of common use of e-services consists of several parts:</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lv-LV" sz="1200" b="0" baseline="0" dirty="0" smtClean="0">
                <a:solidFill>
                  <a:schemeClr val="bg1"/>
                </a:solidFill>
                <a:latin typeface="Verdana" panose="020B0604030504040204" pitchFamily="34" charset="0"/>
              </a:rPr>
              <a:t>The publicly visible and known part is </a:t>
            </a:r>
            <a:r>
              <a:rPr lang="lv-LV" sz="1200" kern="1200" dirty="0" smtClean="0">
                <a:solidFill>
                  <a:schemeClr val="tx1"/>
                </a:solidFill>
                <a:effectLst/>
                <a:latin typeface="+mn-lt"/>
              </a:rPr>
              <a:t>the portal of state and local government services Latvija.lv, which includes e-services and the Public </a:t>
            </a:r>
            <a:r>
              <a:rPr lang="lv-LV" sz="1200" kern="1200" dirty="0" err="1" smtClean="0">
                <a:solidFill>
                  <a:schemeClr val="tx1"/>
                </a:solidFill>
                <a:effectLst/>
                <a:latin typeface="+mn-lt"/>
              </a:rPr>
              <a:t>Service</a:t>
            </a:r>
            <a:r>
              <a:rPr lang="lv-LV" sz="1200" kern="1200" dirty="0" smtClean="0">
                <a:solidFill>
                  <a:schemeClr val="tx1"/>
                </a:solidFill>
                <a:effectLst/>
                <a:latin typeface="+mn-lt"/>
              </a:rPr>
              <a:t> </a:t>
            </a:r>
            <a:r>
              <a:rPr lang="lv-LV" sz="1200" kern="1200" dirty="0" err="1" smtClean="0">
                <a:solidFill>
                  <a:schemeClr val="tx1"/>
                </a:solidFill>
                <a:effectLst/>
                <a:latin typeface="+mn-lt"/>
              </a:rPr>
              <a:t>Directory</a:t>
            </a:r>
            <a:r>
              <a:rPr lang="lv-LV" sz="1200" kern="1200" dirty="0" smtClean="0">
                <a:solidFill>
                  <a:schemeClr val="tx1"/>
                </a:solidFill>
                <a:effectLst/>
                <a:latin typeface="+mn-lt"/>
              </a:rPr>
              <a:t>;</a:t>
            </a:r>
            <a:endParaRPr lang="lv-LV" sz="1200" kern="1200" dirty="0" smtClean="0">
              <a:solidFill>
                <a:schemeClr val="tx1"/>
              </a:solidFill>
              <a:effectLst/>
              <a:latin typeface="+mn-lt"/>
            </a:endParaRP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lv-LV" sz="1200" b="0" kern="1200" dirty="0" smtClean="0">
                <a:solidFill>
                  <a:schemeClr val="tx1"/>
                </a:solidFill>
                <a:effectLst/>
                <a:latin typeface="+mn-lt"/>
              </a:rPr>
              <a:t>The State Information System Integrator is the working environment, where useful information and different blanks, including single login and payment modules, are available in a single place;</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lv-LV" sz="1200" b="0" kern="1200" baseline="0" dirty="0" smtClean="0">
                <a:solidFill>
                  <a:schemeClr val="tx1"/>
                </a:solidFill>
                <a:effectLst/>
                <a:latin typeface="+mn-lt"/>
              </a:rPr>
              <a:t>As well as all state registers and state information systems that are useful in creating data exchange solutions and e-services.</a:t>
            </a:r>
          </a:p>
          <a:p>
            <a:pPr marL="0" marR="0" indent="0" algn="l" defTabSz="914400" rtl="0" eaLnBrk="1" fontAlgn="auto" latinLnBrk="0" hangingPunct="1">
              <a:lnSpc>
                <a:spcPct val="100000"/>
              </a:lnSpc>
              <a:spcBef>
                <a:spcPts val="0"/>
              </a:spcBef>
              <a:spcAft>
                <a:spcPts val="0"/>
              </a:spcAft>
              <a:buClrTx/>
              <a:buSzTx/>
              <a:buFontTx/>
              <a:buNone/>
              <a:tabLst/>
              <a:defRPr/>
            </a:pPr>
            <a:endParaRPr lang="lv-LV" sz="1200" b="0" kern="1200" baseline="0" dirty="0" smtClean="0">
              <a:solidFill>
                <a:schemeClr val="tx1"/>
              </a:solidFill>
              <a:effectLst/>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lv-LV" sz="1200" b="0" kern="1200" baseline="0" dirty="0" err="1" smtClean="0">
                <a:solidFill>
                  <a:schemeClr val="tx1"/>
                </a:solidFill>
                <a:effectLst/>
                <a:latin typeface="+mn-lt"/>
              </a:rPr>
              <a:t>One</a:t>
            </a:r>
            <a:r>
              <a:rPr lang="lv-LV" sz="1200" b="0" kern="1200" baseline="0" dirty="0" smtClean="0">
                <a:solidFill>
                  <a:schemeClr val="tx1"/>
                </a:solidFill>
                <a:effectLst/>
                <a:latin typeface="+mn-lt"/>
              </a:rPr>
              <a:t> </a:t>
            </a:r>
            <a:r>
              <a:rPr lang="lv-LV" sz="1200" b="0" kern="1200" baseline="0" dirty="0" smtClean="0">
                <a:solidFill>
                  <a:schemeClr val="tx1"/>
                </a:solidFill>
                <a:effectLst/>
                <a:latin typeface="+mn-lt"/>
              </a:rPr>
              <a:t>of the sharing platform services that SRDA can offer to the institutions is data exchange solution usage. Two options are available:</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lv-LV" sz="1200" b="0" kern="1200" baseline="0" dirty="0" smtClean="0">
                <a:solidFill>
                  <a:schemeClr val="tx1"/>
                </a:solidFill>
                <a:effectLst/>
                <a:latin typeface="+mn-lt"/>
              </a:rPr>
              <a:t>Data exchange solutions using </a:t>
            </a:r>
            <a:r>
              <a:rPr lang="lv-LV" sz="1200" b="0" kern="1200" baseline="0" dirty="0" err="1" smtClean="0">
                <a:solidFill>
                  <a:schemeClr val="tx1"/>
                </a:solidFill>
                <a:effectLst/>
                <a:latin typeface="+mn-lt"/>
              </a:rPr>
              <a:t>web</a:t>
            </a:r>
            <a:r>
              <a:rPr lang="lv-LV" sz="1200" b="0" kern="1200" baseline="0" dirty="0" smtClean="0">
                <a:solidFill>
                  <a:schemeClr val="tx1"/>
                </a:solidFill>
                <a:effectLst/>
                <a:latin typeface="+mn-lt"/>
              </a:rPr>
              <a:t> </a:t>
            </a:r>
            <a:r>
              <a:rPr lang="lv-LV" sz="1200" b="0" kern="1200" baseline="0" dirty="0" err="1" smtClean="0">
                <a:solidFill>
                  <a:schemeClr val="tx1"/>
                </a:solidFill>
                <a:effectLst/>
                <a:latin typeface="+mn-lt"/>
              </a:rPr>
              <a:t>services</a:t>
            </a:r>
            <a:r>
              <a:rPr lang="lv-LV" sz="1200" b="0" kern="1200" baseline="0" dirty="0" smtClean="0">
                <a:solidFill>
                  <a:schemeClr val="tx1"/>
                </a:solidFill>
                <a:effectLst/>
                <a:latin typeface="+mn-lt"/>
              </a:rPr>
              <a:t>;</a:t>
            </a:r>
            <a:endParaRPr lang="lv-LV" sz="1200" b="0" kern="1200" baseline="0" dirty="0" smtClean="0">
              <a:solidFill>
                <a:schemeClr val="tx1"/>
              </a:solidFill>
              <a:effectLst/>
              <a:latin typeface="+mn-lt"/>
            </a:endParaRP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lv-LV" sz="1200" b="0" kern="1200" baseline="0" dirty="0" smtClean="0">
                <a:solidFill>
                  <a:schemeClr val="tx1"/>
                </a:solidFill>
                <a:effectLst/>
                <a:latin typeface="+mn-lt"/>
              </a:rPr>
              <a:t>Data exchange solutions using Data distribution network.</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endParaRPr lang="en-GB"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E06A59AC-E7A2-4864-B1F5-DE05CC13C6BA}" type="slidenum">
              <a:rPr lang="lv-LV" smtClean="0"/>
              <a:pPr/>
              <a:t>4</a:t>
            </a:fld>
            <a:endParaRPr lang="en-GB" dirty="0"/>
          </a:p>
        </p:txBody>
      </p:sp>
    </p:spTree>
    <p:extLst>
      <p:ext uri="{BB962C8B-B14F-4D97-AF65-F5344CB8AC3E}">
        <p14:creationId xmlns:p14="http://schemas.microsoft.com/office/powerpoint/2010/main" val="6344507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More</a:t>
            </a:r>
            <a:r>
              <a:rPr lang="lv-LV" baseline="0" dirty="0" smtClean="0"/>
              <a:t> information is available on the indicated web pages and…</a:t>
            </a:r>
            <a:endParaRPr lang="lv-LV" dirty="0"/>
          </a:p>
        </p:txBody>
      </p:sp>
      <p:sp>
        <p:nvSpPr>
          <p:cNvPr id="4" name="Slide Number Placeholder 3"/>
          <p:cNvSpPr>
            <a:spLocks noGrp="1"/>
          </p:cNvSpPr>
          <p:nvPr>
            <p:ph type="sldNum" sz="quarter" idx="10"/>
          </p:nvPr>
        </p:nvSpPr>
        <p:spPr/>
        <p:txBody>
          <a:bodyPr/>
          <a:lstStyle/>
          <a:p>
            <a:fld id="{E06A59AC-E7A2-4864-B1F5-DE05CC13C6BA}" type="slidenum">
              <a:rPr lang="lv-LV" smtClean="0"/>
              <a:pPr/>
              <a:t>40</a:t>
            </a:fld>
            <a:endParaRPr lang="en-GB" dirty="0"/>
          </a:p>
        </p:txBody>
      </p:sp>
    </p:spTree>
    <p:extLst>
      <p:ext uri="{BB962C8B-B14F-4D97-AF65-F5344CB8AC3E}">
        <p14:creationId xmlns:p14="http://schemas.microsoft.com/office/powerpoint/2010/main" val="189331352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E06A59AC-E7A2-4864-B1F5-DE05CC13C6BA}" type="slidenum">
              <a:rPr lang="lv-LV" smtClean="0"/>
              <a:pPr/>
              <a:t>41</a:t>
            </a:fld>
            <a:endParaRPr lang="en-GB" dirty="0"/>
          </a:p>
        </p:txBody>
      </p:sp>
    </p:spTree>
    <p:extLst>
      <p:ext uri="{BB962C8B-B14F-4D97-AF65-F5344CB8AC3E}">
        <p14:creationId xmlns:p14="http://schemas.microsoft.com/office/powerpoint/2010/main" val="189331352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…for</a:t>
            </a:r>
            <a:r>
              <a:rPr lang="lv-LV" baseline="0" dirty="0" smtClean="0"/>
              <a:t> cooperation and questions you are welcome to contact State Regional Development Agency </a:t>
            </a:r>
            <a:r>
              <a:rPr lang="lv-LV" b="1" baseline="0" dirty="0" smtClean="0"/>
              <a:t>Information Systems Development Department Specialists </a:t>
            </a:r>
            <a:r>
              <a:rPr lang="lv-LV" baseline="0" dirty="0" smtClean="0"/>
              <a:t>using the indicated contact details.</a:t>
            </a:r>
            <a:endParaRPr lang="lv-LV" dirty="0"/>
          </a:p>
        </p:txBody>
      </p:sp>
      <p:sp>
        <p:nvSpPr>
          <p:cNvPr id="4" name="Slide Number Placeholder 3"/>
          <p:cNvSpPr>
            <a:spLocks noGrp="1"/>
          </p:cNvSpPr>
          <p:nvPr>
            <p:ph type="sldNum" sz="quarter" idx="10"/>
          </p:nvPr>
        </p:nvSpPr>
        <p:spPr/>
        <p:txBody>
          <a:bodyPr/>
          <a:lstStyle/>
          <a:p>
            <a:fld id="{E06A59AC-E7A2-4864-B1F5-DE05CC13C6BA}" type="slidenum">
              <a:rPr lang="lv-LV" smtClean="0"/>
              <a:pPr/>
              <a:t>42</a:t>
            </a:fld>
            <a:endParaRPr lang="en-GB" dirty="0"/>
          </a:p>
        </p:txBody>
      </p:sp>
    </p:spTree>
    <p:extLst>
      <p:ext uri="{BB962C8B-B14F-4D97-AF65-F5344CB8AC3E}">
        <p14:creationId xmlns:p14="http://schemas.microsoft.com/office/powerpoint/2010/main" val="316461593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dirty="0" smtClean="0"/>
              <a:t>Thank you!</a:t>
            </a:r>
            <a:r>
              <a:rPr lang="lv-LV" baseline="0" dirty="0" smtClean="0"/>
              <a:t> Any questions?</a:t>
            </a:r>
            <a:endParaRPr lang="lv-LV" dirty="0"/>
          </a:p>
        </p:txBody>
      </p:sp>
      <p:sp>
        <p:nvSpPr>
          <p:cNvPr id="4" name="Slide Number Placeholder 3"/>
          <p:cNvSpPr>
            <a:spLocks noGrp="1"/>
          </p:cNvSpPr>
          <p:nvPr>
            <p:ph type="sldNum" sz="quarter" idx="10"/>
          </p:nvPr>
        </p:nvSpPr>
        <p:spPr/>
        <p:txBody>
          <a:bodyPr/>
          <a:lstStyle/>
          <a:p>
            <a:fld id="{E06A59AC-E7A2-4864-B1F5-DE05CC13C6BA}" type="slidenum">
              <a:rPr lang="lv-LV" smtClean="0"/>
              <a:pPr/>
              <a:t>43</a:t>
            </a:fld>
            <a:endParaRPr lang="en-GB" dirty="0"/>
          </a:p>
        </p:txBody>
      </p:sp>
    </p:spTree>
    <p:extLst>
      <p:ext uri="{BB962C8B-B14F-4D97-AF65-F5344CB8AC3E}">
        <p14:creationId xmlns:p14="http://schemas.microsoft.com/office/powerpoint/2010/main" val="2249921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First let us see more</a:t>
            </a:r>
            <a:r>
              <a:rPr lang="lv-LV" baseline="0" dirty="0" smtClean="0"/>
              <a:t> in detail the data exchange solution using web services.</a:t>
            </a:r>
            <a:endParaRPr lang="lv-LV" dirty="0"/>
          </a:p>
        </p:txBody>
      </p:sp>
      <p:sp>
        <p:nvSpPr>
          <p:cNvPr id="4" name="Slide Number Placeholder 3"/>
          <p:cNvSpPr>
            <a:spLocks noGrp="1"/>
          </p:cNvSpPr>
          <p:nvPr>
            <p:ph type="sldNum" sz="quarter" idx="10"/>
          </p:nvPr>
        </p:nvSpPr>
        <p:spPr/>
        <p:txBody>
          <a:bodyPr/>
          <a:lstStyle/>
          <a:p>
            <a:fld id="{E06A59AC-E7A2-4864-B1F5-DE05CC13C6BA}" type="slidenum">
              <a:rPr lang="lv-LV" smtClean="0"/>
              <a:pPr/>
              <a:t>5</a:t>
            </a:fld>
            <a:endParaRPr lang="en-GB" dirty="0"/>
          </a:p>
        </p:txBody>
      </p:sp>
    </p:spTree>
    <p:extLst>
      <p:ext uri="{BB962C8B-B14F-4D97-AF65-F5344CB8AC3E}">
        <p14:creationId xmlns:p14="http://schemas.microsoft.com/office/powerpoint/2010/main" val="4196359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a:t>
            </a:r>
            <a:r>
              <a:rPr lang="lv-LV"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schematic depiction of the data exchange solution using web services.</a:t>
            </a:r>
            <a:endParaRPr lang="lv-LV"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E06A59AC-E7A2-4864-B1F5-DE05CC13C6BA}" type="slidenum">
              <a:rPr lang="lv-LV" smtClean="0"/>
              <a:pPr/>
              <a:t>6</a:t>
            </a:fld>
            <a:endParaRPr lang="en-GB" dirty="0"/>
          </a:p>
        </p:txBody>
      </p:sp>
    </p:spTree>
    <p:extLst>
      <p:ext uri="{BB962C8B-B14F-4D97-AF65-F5344CB8AC3E}">
        <p14:creationId xmlns:p14="http://schemas.microsoft.com/office/powerpoint/2010/main" val="2258465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Data exchange solutions facilitate</a:t>
            </a:r>
            <a:r>
              <a:rPr lang="lv-LV"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the work of institution employees.</a:t>
            </a:r>
            <a:endParaRPr lang="lv-LV"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E06A59AC-E7A2-4864-B1F5-DE05CC13C6BA}" type="slidenum">
              <a:rPr lang="lv-LV" smtClean="0"/>
              <a:pPr/>
              <a:t>7</a:t>
            </a:fld>
            <a:endParaRPr lang="en-GB" dirty="0"/>
          </a:p>
        </p:txBody>
      </p:sp>
    </p:spTree>
    <p:extLst>
      <p:ext uri="{BB962C8B-B14F-4D97-AF65-F5344CB8AC3E}">
        <p14:creationId xmlns:p14="http://schemas.microsoft.com/office/powerpoint/2010/main" val="319227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Also</a:t>
            </a:r>
            <a:r>
              <a:rPr lang="lv-LV"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for IT professionals the data exchange solutions are an advantage.</a:t>
            </a:r>
            <a:endParaRPr lang="lv-LV"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E06A59AC-E7A2-4864-B1F5-DE05CC13C6BA}" type="slidenum">
              <a:rPr lang="lv-LV" smtClean="0"/>
              <a:pPr/>
              <a:t>8</a:t>
            </a:fld>
            <a:endParaRPr lang="en-GB" dirty="0"/>
          </a:p>
        </p:txBody>
      </p:sp>
    </p:spTree>
    <p:extLst>
      <p:ext uri="{BB962C8B-B14F-4D97-AF65-F5344CB8AC3E}">
        <p14:creationId xmlns:p14="http://schemas.microsoft.com/office/powerpoint/2010/main" val="319227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Data of October 2015</a:t>
            </a:r>
          </a:p>
        </p:txBody>
      </p:sp>
      <p:sp>
        <p:nvSpPr>
          <p:cNvPr id="4" name="Slide Number Placeholder 3"/>
          <p:cNvSpPr>
            <a:spLocks noGrp="1"/>
          </p:cNvSpPr>
          <p:nvPr>
            <p:ph type="sldNum" sz="quarter" idx="10"/>
          </p:nvPr>
        </p:nvSpPr>
        <p:spPr/>
        <p:txBody>
          <a:bodyPr/>
          <a:lstStyle/>
          <a:p>
            <a:fld id="{E06A59AC-E7A2-4864-B1F5-DE05CC13C6BA}" type="slidenum">
              <a:rPr lang="lv-LV" smtClean="0"/>
              <a:pPr/>
              <a:t>9</a:t>
            </a:fld>
            <a:endParaRPr lang="en-GB" dirty="0"/>
          </a:p>
        </p:txBody>
      </p:sp>
    </p:spTree>
    <p:extLst>
      <p:ext uri="{BB962C8B-B14F-4D97-AF65-F5344CB8AC3E}">
        <p14:creationId xmlns:p14="http://schemas.microsoft.com/office/powerpoint/2010/main" val="1369751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90800" y="2743203"/>
            <a:ext cx="6096000" cy="1038221"/>
          </a:xfrm>
        </p:spPr>
        <p:txBody>
          <a:bodyPr anchor="t">
            <a:normAutofit/>
          </a:bodyPr>
          <a:lstStyle>
            <a:lvl1pPr algn="l">
              <a:defRPr sz="1800" b="1" cap="none">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2590800" y="285750"/>
            <a:ext cx="6096000" cy="2457450"/>
          </a:xfrm>
        </p:spPr>
        <p:txBody>
          <a:bodyPr>
            <a:normAutofit/>
          </a:bodyPr>
          <a:lstStyle>
            <a:lvl1pPr marL="0" indent="0">
              <a:buNone/>
              <a:defRPr sz="15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352341" indent="0">
              <a:buNone/>
              <a:defRPr sz="1275">
                <a:solidFill>
                  <a:schemeClr val="tx1">
                    <a:tint val="75000"/>
                  </a:schemeClr>
                </a:solidFill>
              </a:defRPr>
            </a:lvl2pPr>
            <a:lvl3pPr marL="704681" indent="0">
              <a:buNone/>
              <a:defRPr sz="1200">
                <a:solidFill>
                  <a:schemeClr val="tx1">
                    <a:tint val="75000"/>
                  </a:schemeClr>
                </a:solidFill>
              </a:defRPr>
            </a:lvl3pPr>
            <a:lvl4pPr marL="1057024" indent="0">
              <a:buNone/>
              <a:defRPr sz="1050">
                <a:solidFill>
                  <a:schemeClr val="tx1">
                    <a:tint val="75000"/>
                  </a:schemeClr>
                </a:solidFill>
              </a:defRPr>
            </a:lvl4pPr>
            <a:lvl5pPr marL="1409364" indent="0">
              <a:buNone/>
              <a:defRPr sz="1050">
                <a:solidFill>
                  <a:schemeClr val="tx1">
                    <a:tint val="75000"/>
                  </a:schemeClr>
                </a:solidFill>
              </a:defRPr>
            </a:lvl5pPr>
            <a:lvl6pPr marL="1761705" indent="0">
              <a:buNone/>
              <a:defRPr sz="1050">
                <a:solidFill>
                  <a:schemeClr val="tx1">
                    <a:tint val="75000"/>
                  </a:schemeClr>
                </a:solidFill>
              </a:defRPr>
            </a:lvl6pPr>
            <a:lvl7pPr marL="2114047" indent="0">
              <a:buNone/>
              <a:defRPr sz="1050">
                <a:solidFill>
                  <a:schemeClr val="tx1">
                    <a:tint val="75000"/>
                  </a:schemeClr>
                </a:solidFill>
              </a:defRPr>
            </a:lvl7pPr>
            <a:lvl8pPr marL="2466386" indent="0">
              <a:buNone/>
              <a:defRPr sz="1050">
                <a:solidFill>
                  <a:schemeClr val="tx1">
                    <a:tint val="75000"/>
                  </a:schemeClr>
                </a:solidFill>
              </a:defRPr>
            </a:lvl8pPr>
            <a:lvl9pPr marL="2818729" indent="0">
              <a:buNone/>
              <a:defRPr sz="1050">
                <a:solidFill>
                  <a:schemeClr val="tx1">
                    <a:tint val="75000"/>
                  </a:schemeClr>
                </a:solidFill>
              </a:defRPr>
            </a:lvl9pPr>
          </a:lstStyle>
          <a:p>
            <a:pPr lvl="0"/>
            <a:r>
              <a:rPr lang="en-US" smtClean="0"/>
              <a:t>Click to edit Master text styles</a:t>
            </a:r>
          </a:p>
        </p:txBody>
      </p:sp>
      <p:sp>
        <p:nvSpPr>
          <p:cNvPr id="10" name="Text Placeholder 15"/>
          <p:cNvSpPr>
            <a:spLocks noGrp="1"/>
          </p:cNvSpPr>
          <p:nvPr>
            <p:ph type="body" sz="quarter" idx="10"/>
          </p:nvPr>
        </p:nvSpPr>
        <p:spPr>
          <a:xfrm>
            <a:off x="2590800" y="4743450"/>
            <a:ext cx="1981200" cy="228600"/>
          </a:xfrm>
        </p:spPr>
        <p:txBody>
          <a:bodyPr>
            <a:normAutofit/>
          </a:bodyPr>
          <a:lstStyle>
            <a:lvl1pPr marL="0" indent="0">
              <a:buNone/>
              <a:defRPr sz="75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1" name="Text Placeholder 19"/>
          <p:cNvSpPr>
            <a:spLocks noGrp="1"/>
          </p:cNvSpPr>
          <p:nvPr>
            <p:ph type="body" sz="quarter" idx="12"/>
          </p:nvPr>
        </p:nvSpPr>
        <p:spPr>
          <a:xfrm>
            <a:off x="4876800" y="4743450"/>
            <a:ext cx="3657600" cy="228600"/>
          </a:xfrm>
        </p:spPr>
        <p:txBody>
          <a:bodyPr>
            <a:normAutofit/>
          </a:bodyPr>
          <a:lstStyle>
            <a:lvl1pPr marL="0" indent="0" algn="r">
              <a:buNone/>
              <a:defRPr sz="7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4743450"/>
            <a:ext cx="304800" cy="228600"/>
          </a:xfrm>
        </p:spPr>
        <p:txBody>
          <a:bodyPr/>
          <a:lstStyle>
            <a:lvl1pPr>
              <a:defRPr sz="750">
                <a:latin typeface="Verdana" panose="020B0604030504040204" pitchFamily="34" charset="0"/>
              </a:defRPr>
            </a:lvl1pPr>
          </a:lstStyle>
          <a:p>
            <a:pPr>
              <a:defRPr/>
            </a:pPr>
            <a:fld id="{7F32E0CD-18FC-4DFF-8EA0-2A08BE6F92F0}" type="slidenum">
              <a:rPr lang="en-US" altLang="en-US"/>
              <a:pPr>
                <a:defRPr/>
              </a:pPr>
              <a:t>‹#›</a:t>
            </a:fld>
            <a:endParaRPr lang="en-US" altLang="en-US" dirty="0"/>
          </a:p>
        </p:txBody>
      </p:sp>
      <p:pic>
        <p:nvPicPr>
          <p:cNvPr id="9"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4" y="1"/>
            <a:ext cx="1321200" cy="1468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53680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13" name="Title 1"/>
          <p:cNvSpPr>
            <a:spLocks noGrp="1"/>
          </p:cNvSpPr>
          <p:nvPr>
            <p:ph type="title"/>
          </p:nvPr>
        </p:nvSpPr>
        <p:spPr>
          <a:xfrm>
            <a:off x="2590800" y="228604"/>
            <a:ext cx="6096000" cy="800099"/>
          </a:xfrm>
        </p:spPr>
        <p:txBody>
          <a:bodyPr anchor="t">
            <a:normAutofit/>
          </a:bodyPr>
          <a:lstStyle>
            <a:lvl1pPr algn="l">
              <a:defRPr sz="18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9" name="Text Placeholder 15"/>
          <p:cNvSpPr>
            <a:spLocks noGrp="1"/>
          </p:cNvSpPr>
          <p:nvPr>
            <p:ph type="body" sz="quarter" idx="10"/>
          </p:nvPr>
        </p:nvSpPr>
        <p:spPr>
          <a:xfrm>
            <a:off x="2590800" y="4743450"/>
            <a:ext cx="1981200" cy="228600"/>
          </a:xfrm>
        </p:spPr>
        <p:txBody>
          <a:bodyPr>
            <a:normAutofit/>
          </a:bodyPr>
          <a:lstStyle>
            <a:lvl1pPr marL="0" indent="0">
              <a:buNone/>
              <a:defRPr sz="75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4743450"/>
            <a:ext cx="3657600" cy="228600"/>
          </a:xfrm>
        </p:spPr>
        <p:txBody>
          <a:bodyPr>
            <a:normAutofit/>
          </a:bodyPr>
          <a:lstStyle>
            <a:lvl1pPr marL="0" indent="0" algn="r">
              <a:buNone/>
              <a:defRPr sz="7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6" name="Slide Number Placeholder 22"/>
          <p:cNvSpPr>
            <a:spLocks noGrp="1"/>
          </p:cNvSpPr>
          <p:nvPr>
            <p:ph type="sldNum" sz="quarter" idx="13"/>
          </p:nvPr>
        </p:nvSpPr>
        <p:spPr>
          <a:xfrm>
            <a:off x="8534400" y="4743450"/>
            <a:ext cx="304800" cy="228600"/>
          </a:xfrm>
        </p:spPr>
        <p:txBody>
          <a:bodyPr/>
          <a:lstStyle>
            <a:lvl1pPr>
              <a:defRPr sz="750">
                <a:latin typeface="Verdana" panose="020B0604030504040204" pitchFamily="34" charset="0"/>
              </a:defRPr>
            </a:lvl1pPr>
          </a:lstStyle>
          <a:p>
            <a:pPr>
              <a:defRPr/>
            </a:pPr>
            <a:fld id="{1F446E9D-E164-4A50-9FBA-F6D72EB5E507}" type="slidenum">
              <a:rPr lang="en-US" altLang="en-US"/>
              <a:pPr>
                <a:defRPr/>
              </a:pPr>
              <a:t>‹#›</a:t>
            </a:fld>
            <a:endParaRPr lang="en-US" altLang="en-US" dirty="0"/>
          </a:p>
        </p:txBody>
      </p:sp>
      <p:pic>
        <p:nvPicPr>
          <p:cNvPr id="8"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4" y="1"/>
            <a:ext cx="1321200" cy="1468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60625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6" name="Picture 7"/>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966097"/>
            <a:ext cx="9144000" cy="184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3543300"/>
            <a:ext cx="7772400" cy="777479"/>
          </a:xfrm>
          <a:prstGeom prst="rect">
            <a:avLst/>
          </a:prstGeom>
        </p:spPr>
        <p:txBody>
          <a:bodyPr lIns="70468" tIns="35234" rIns="70468" bIns="35234">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05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2628900"/>
            <a:ext cx="7772400" cy="720332"/>
          </a:xfrm>
        </p:spPr>
        <p:txBody>
          <a:bodyPr anchor="t">
            <a:normAutofit/>
          </a:bodyPr>
          <a:lstStyle>
            <a:lvl1pPr algn="ctr">
              <a:defRPr sz="2400" b="1" baseline="0">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8" name="Text Placeholder 17"/>
          <p:cNvSpPr>
            <a:spLocks noGrp="1"/>
          </p:cNvSpPr>
          <p:nvPr>
            <p:ph type="body" sz="quarter" idx="10"/>
          </p:nvPr>
        </p:nvSpPr>
        <p:spPr>
          <a:xfrm>
            <a:off x="685800" y="3543300"/>
            <a:ext cx="7772400" cy="685800"/>
          </a:xfrm>
        </p:spPr>
        <p:txBody>
          <a:bodyPr>
            <a:normAutofit/>
          </a:bodyPr>
          <a:lstStyle>
            <a:lvl1pPr marL="0" indent="0" algn="ctr">
              <a:buNone/>
              <a:defRPr sz="10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0" name="Text Placeholder 19"/>
          <p:cNvSpPr>
            <a:spLocks noGrp="1"/>
          </p:cNvSpPr>
          <p:nvPr>
            <p:ph type="body" sz="quarter" idx="11"/>
          </p:nvPr>
        </p:nvSpPr>
        <p:spPr>
          <a:xfrm>
            <a:off x="685800" y="4320778"/>
            <a:ext cx="7772400" cy="479822"/>
          </a:xfrm>
        </p:spPr>
        <p:txBody>
          <a:bodyPr>
            <a:normAutofit/>
          </a:bodyPr>
          <a:lstStyle>
            <a:lvl1pPr marL="0" indent="0" algn="ctr">
              <a:buNone/>
              <a:defRPr sz="105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pic>
        <p:nvPicPr>
          <p:cNvPr id="8" name="Picture 6"/>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155400" y="0"/>
            <a:ext cx="2833200" cy="312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55952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0800" y="285750"/>
            <a:ext cx="6096000" cy="777482"/>
          </a:xfrm>
        </p:spPr>
        <p:txBody>
          <a:bodyPr anchor="t">
            <a:normAutofit/>
          </a:bodyPr>
          <a:lstStyle>
            <a:lvl1pPr algn="l">
              <a:defRPr sz="18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590800" y="1314453"/>
            <a:ext cx="6096000" cy="3280180"/>
          </a:xfrm>
        </p:spPr>
        <p:txBody>
          <a:bodyPr>
            <a:normAutofit/>
          </a:bodyPr>
          <a:lstStyle>
            <a:lvl1pPr marL="0" indent="0">
              <a:buNone/>
              <a:defRPr sz="1500">
                <a:latin typeface="Verdana" panose="020B0604030504040204" pitchFamily="34" charset="0"/>
                <a:ea typeface="Verdana" panose="020B0604030504040204" pitchFamily="34" charset="0"/>
                <a:cs typeface="Verdana" panose="020B0604030504040204" pitchFamily="34" charset="0"/>
              </a:defRPr>
            </a:lvl1pPr>
            <a:lvl2pPr>
              <a:defRPr sz="1500">
                <a:latin typeface="Times New Roman" panose="02020603050405020304" pitchFamily="18" charset="0"/>
                <a:cs typeface="Times New Roman" panose="02020603050405020304" pitchFamily="18" charset="0"/>
              </a:defRPr>
            </a:lvl2pPr>
            <a:lvl3pPr>
              <a:defRPr sz="1500">
                <a:latin typeface="Times New Roman" panose="02020603050405020304" pitchFamily="18" charset="0"/>
                <a:cs typeface="Times New Roman" panose="02020603050405020304" pitchFamily="18" charset="0"/>
              </a:defRPr>
            </a:lvl3pPr>
            <a:lvl4pPr>
              <a:defRPr sz="1500">
                <a:latin typeface="Times New Roman" panose="02020603050405020304" pitchFamily="18" charset="0"/>
                <a:cs typeface="Times New Roman" panose="02020603050405020304" pitchFamily="18" charset="0"/>
              </a:defRPr>
            </a:lvl4pPr>
            <a:lvl5pPr>
              <a:defRPr sz="15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4743450"/>
            <a:ext cx="1981200" cy="228600"/>
          </a:xfrm>
        </p:spPr>
        <p:txBody>
          <a:bodyPr>
            <a:normAutofit/>
          </a:bodyPr>
          <a:lstStyle>
            <a:lvl1pPr marL="0" indent="0">
              <a:buNone/>
              <a:defRPr sz="75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4743450"/>
            <a:ext cx="3657600" cy="228600"/>
          </a:xfrm>
        </p:spPr>
        <p:txBody>
          <a:bodyPr>
            <a:normAutofit/>
          </a:bodyPr>
          <a:lstStyle>
            <a:lvl1pPr marL="0" indent="0" algn="r">
              <a:buNone/>
              <a:defRPr sz="7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4743450"/>
            <a:ext cx="304800" cy="228600"/>
          </a:xfrm>
        </p:spPr>
        <p:txBody>
          <a:bodyPr/>
          <a:lstStyle>
            <a:lvl1pPr>
              <a:defRPr sz="750">
                <a:latin typeface="Verdana" panose="020B0604030504040204" pitchFamily="34" charset="0"/>
              </a:defRPr>
            </a:lvl1pPr>
          </a:lstStyle>
          <a:p>
            <a:pPr>
              <a:defRPr/>
            </a:pPr>
            <a:fld id="{1F7A94A6-8035-4886-9FF3-1BE481761DCC}" type="slidenum">
              <a:rPr lang="en-US" altLang="en-US"/>
              <a:pPr>
                <a:defRPr/>
              </a:pPr>
              <a:t>‹#›</a:t>
            </a:fld>
            <a:endParaRPr lang="en-US" altLang="en-US" dirty="0"/>
          </a:p>
        </p:txBody>
      </p:sp>
      <p:pic>
        <p:nvPicPr>
          <p:cNvPr id="10"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4" y="1"/>
            <a:ext cx="1321200" cy="1468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82199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0800" y="285750"/>
            <a:ext cx="6096000" cy="777482"/>
          </a:xfrm>
        </p:spPr>
        <p:txBody>
          <a:bodyPr anchor="t">
            <a:normAutofit/>
          </a:bodyPr>
          <a:lstStyle>
            <a:lvl1pPr algn="l">
              <a:defRPr sz="18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590800" y="1314453"/>
            <a:ext cx="6096000" cy="3280180"/>
          </a:xfrm>
        </p:spPr>
        <p:txBody>
          <a:bodyPr>
            <a:normAutofit/>
          </a:bodyPr>
          <a:lstStyle>
            <a:lvl1pPr marL="0" indent="0">
              <a:buNone/>
              <a:defRPr sz="1500">
                <a:latin typeface="Verdana" panose="020B0604030504040204" pitchFamily="34" charset="0"/>
                <a:ea typeface="Verdana" panose="020B0604030504040204" pitchFamily="34" charset="0"/>
                <a:cs typeface="Verdana" panose="020B0604030504040204" pitchFamily="34" charset="0"/>
              </a:defRPr>
            </a:lvl1pPr>
            <a:lvl2pPr>
              <a:defRPr sz="1500">
                <a:latin typeface="Times New Roman" panose="02020603050405020304" pitchFamily="18" charset="0"/>
                <a:cs typeface="Times New Roman" panose="02020603050405020304" pitchFamily="18" charset="0"/>
              </a:defRPr>
            </a:lvl2pPr>
            <a:lvl3pPr>
              <a:defRPr sz="1500">
                <a:latin typeface="Times New Roman" panose="02020603050405020304" pitchFamily="18" charset="0"/>
                <a:cs typeface="Times New Roman" panose="02020603050405020304" pitchFamily="18" charset="0"/>
              </a:defRPr>
            </a:lvl3pPr>
            <a:lvl4pPr>
              <a:defRPr sz="1500">
                <a:latin typeface="Times New Roman" panose="02020603050405020304" pitchFamily="18" charset="0"/>
                <a:cs typeface="Times New Roman" panose="02020603050405020304" pitchFamily="18" charset="0"/>
              </a:defRPr>
            </a:lvl4pPr>
            <a:lvl5pPr>
              <a:defRPr sz="15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4743450"/>
            <a:ext cx="1981200" cy="228600"/>
          </a:xfrm>
        </p:spPr>
        <p:txBody>
          <a:bodyPr>
            <a:normAutofit/>
          </a:bodyPr>
          <a:lstStyle>
            <a:lvl1pPr marL="0" indent="0">
              <a:buNone/>
              <a:defRPr sz="75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4743450"/>
            <a:ext cx="3657600" cy="228600"/>
          </a:xfrm>
        </p:spPr>
        <p:txBody>
          <a:bodyPr>
            <a:normAutofit/>
          </a:bodyPr>
          <a:lstStyle>
            <a:lvl1pPr marL="0" indent="0" algn="r">
              <a:buNone/>
              <a:defRPr sz="7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4743450"/>
            <a:ext cx="304800" cy="228600"/>
          </a:xfrm>
        </p:spPr>
        <p:txBody>
          <a:bodyPr/>
          <a:lstStyle>
            <a:lvl1pPr>
              <a:defRPr sz="750">
                <a:latin typeface="Verdana" panose="020B0604030504040204" pitchFamily="34" charset="0"/>
              </a:defRPr>
            </a:lvl1pPr>
          </a:lstStyle>
          <a:p>
            <a:pPr>
              <a:defRPr/>
            </a:pPr>
            <a:fld id="{1F7A94A6-8035-4886-9FF3-1BE481761DCC}" type="slidenum">
              <a:rPr lang="en-US" altLang="en-US"/>
              <a:pPr>
                <a:defRPr/>
              </a:pPr>
              <a:t>‹#›</a:t>
            </a:fld>
            <a:endParaRPr lang="en-US" altLang="en-US" dirty="0"/>
          </a:p>
        </p:txBody>
      </p:sp>
      <p:pic>
        <p:nvPicPr>
          <p:cNvPr id="9"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4" y="1"/>
            <a:ext cx="1321200" cy="1468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93947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0800" y="285750"/>
            <a:ext cx="6096000" cy="777482"/>
          </a:xfrm>
        </p:spPr>
        <p:txBody>
          <a:bodyPr anchor="t">
            <a:normAutofit/>
          </a:bodyPr>
          <a:lstStyle>
            <a:lvl1pPr algn="l">
              <a:defRPr sz="18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590800" y="1314453"/>
            <a:ext cx="6096000" cy="3280180"/>
          </a:xfrm>
        </p:spPr>
        <p:txBody>
          <a:bodyPr>
            <a:normAutofit/>
          </a:bodyPr>
          <a:lstStyle>
            <a:lvl1pPr marL="0" indent="0">
              <a:buNone/>
              <a:defRPr sz="1500">
                <a:latin typeface="Verdana" panose="020B0604030504040204" pitchFamily="34" charset="0"/>
                <a:ea typeface="Verdana" panose="020B0604030504040204" pitchFamily="34" charset="0"/>
                <a:cs typeface="Verdana" panose="020B0604030504040204" pitchFamily="34" charset="0"/>
              </a:defRPr>
            </a:lvl1pPr>
            <a:lvl2pPr>
              <a:defRPr sz="1500">
                <a:latin typeface="Times New Roman" panose="02020603050405020304" pitchFamily="18" charset="0"/>
                <a:cs typeface="Times New Roman" panose="02020603050405020304" pitchFamily="18" charset="0"/>
              </a:defRPr>
            </a:lvl2pPr>
            <a:lvl3pPr>
              <a:defRPr sz="1500">
                <a:latin typeface="Times New Roman" panose="02020603050405020304" pitchFamily="18" charset="0"/>
                <a:cs typeface="Times New Roman" panose="02020603050405020304" pitchFamily="18" charset="0"/>
              </a:defRPr>
            </a:lvl3pPr>
            <a:lvl4pPr>
              <a:defRPr sz="1500">
                <a:latin typeface="Times New Roman" panose="02020603050405020304" pitchFamily="18" charset="0"/>
                <a:cs typeface="Times New Roman" panose="02020603050405020304" pitchFamily="18" charset="0"/>
              </a:defRPr>
            </a:lvl4pPr>
            <a:lvl5pPr>
              <a:defRPr sz="15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4743450"/>
            <a:ext cx="1981200" cy="228600"/>
          </a:xfrm>
        </p:spPr>
        <p:txBody>
          <a:bodyPr>
            <a:normAutofit/>
          </a:bodyPr>
          <a:lstStyle>
            <a:lvl1pPr marL="0" indent="0">
              <a:buNone/>
              <a:defRPr sz="75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4743450"/>
            <a:ext cx="3657600" cy="228600"/>
          </a:xfrm>
        </p:spPr>
        <p:txBody>
          <a:bodyPr>
            <a:normAutofit/>
          </a:bodyPr>
          <a:lstStyle>
            <a:lvl1pPr marL="0" indent="0" algn="r">
              <a:buNone/>
              <a:defRPr sz="7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4743450"/>
            <a:ext cx="304800" cy="228600"/>
          </a:xfrm>
        </p:spPr>
        <p:txBody>
          <a:bodyPr/>
          <a:lstStyle>
            <a:lvl1pPr>
              <a:defRPr sz="750">
                <a:latin typeface="Verdana" panose="020B0604030504040204" pitchFamily="34" charset="0"/>
              </a:defRPr>
            </a:lvl1pPr>
          </a:lstStyle>
          <a:p>
            <a:pPr>
              <a:defRPr/>
            </a:pPr>
            <a:fld id="{26751302-5A83-435F-ACC8-74594750E953}" type="slidenum">
              <a:rPr lang="en-US" altLang="en-US"/>
              <a:pPr>
                <a:defRPr/>
              </a:pPr>
              <a:t>‹#›</a:t>
            </a:fld>
            <a:endParaRPr lang="en-US" altLang="en-US" dirty="0"/>
          </a:p>
        </p:txBody>
      </p:sp>
      <p:pic>
        <p:nvPicPr>
          <p:cNvPr id="8"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4" y="1"/>
            <a:ext cx="1321200" cy="1468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668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12/28/2015</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15.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hyperlink" Target="https://lvp.viss.gov.lv/VISS.ISSK"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https://viss.gov.lv/~/media/Files/VRAA/Dokumentacija/Vadlinijas/E_pakalpojumi/Programmatura/WStest07072015v1028.ashx" TargetMode="External"/><Relationship Id="rId2" Type="http://schemas.openxmlformats.org/officeDocument/2006/relationships/notesSlide" Target="../notesSlides/notesSlide15.xml"/><Relationship Id="rId1" Type="http://schemas.openxmlformats.org/officeDocument/2006/relationships/slideLayout" Target="../slideLayouts/slideLayout15.xml"/><Relationship Id="rId5" Type="http://schemas.openxmlformats.org/officeDocument/2006/relationships/image" Target="../media/image24.png"/><Relationship Id="rId4" Type="http://schemas.openxmlformats.org/officeDocument/2006/relationships/image" Target="../media/image23.png"/></Relationships>
</file>

<file path=ppt/slides/_rels/slide16.xml.rels><?xml version="1.0" encoding="UTF-8" standalone="yes"?>
<Relationships xmlns="http://schemas.openxmlformats.org/package/2006/relationships"><Relationship Id="rId3" Type="http://schemas.openxmlformats.org/officeDocument/2006/relationships/hyperlink" Target="https://ivis.eps.gov.lv/RC.WebApp/" TargetMode="External"/><Relationship Id="rId2" Type="http://schemas.openxmlformats.org/officeDocument/2006/relationships/notesSlide" Target="../notesSlides/notesSlide16.xml"/><Relationship Id="rId1" Type="http://schemas.openxmlformats.org/officeDocument/2006/relationships/slideLayout" Target="../slideLayouts/slideLayout15.xml"/><Relationship Id="rId5" Type="http://schemas.openxmlformats.org/officeDocument/2006/relationships/image" Target="../media/image25.png"/><Relationship Id="rId4" Type="http://schemas.openxmlformats.org/officeDocument/2006/relationships/hyperlink" Target="https://lvp.viss.gov.lv/VISS.ISS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notesSlide" Target="../notesSlides/notesSlide18.xml"/><Relationship Id="rId1" Type="http://schemas.openxmlformats.org/officeDocument/2006/relationships/slideLayout" Target="../slideLayouts/slideLayout17.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19.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9.xml"/><Relationship Id="rId1" Type="http://schemas.openxmlformats.org/officeDocument/2006/relationships/slideLayout" Target="../slideLayouts/slideLayout17.xml"/><Relationship Id="rId4" Type="http://schemas.openxmlformats.org/officeDocument/2006/relationships/image" Target="../media/image3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22.xml"/><Relationship Id="rId1" Type="http://schemas.openxmlformats.org/officeDocument/2006/relationships/slideLayout" Target="../slideLayouts/slideLayout17.xml"/><Relationship Id="rId4" Type="http://schemas.openxmlformats.org/officeDocument/2006/relationships/image" Target="../media/image35.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8.xml"/><Relationship Id="rId1" Type="http://schemas.openxmlformats.org/officeDocument/2006/relationships/slideLayout" Target="../slideLayouts/slideLayout15.xml"/><Relationship Id="rId5" Type="http://schemas.openxmlformats.org/officeDocument/2006/relationships/image" Target="../media/image35.png"/><Relationship Id="rId4" Type="http://schemas.openxmlformats.org/officeDocument/2006/relationships/image" Target="../media/image27.png"/></Relationships>
</file>

<file path=ppt/slides/_rels/slide2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hyperlink" Target="https://viss.gov.lv/lv/Informacijai/Dokumentacija/Koplietosanas_komponentes/DIT" TargetMode="External"/><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hyperlink" Target="https://viss.gov.lv/lv/Informacijai/Dokumentacija/Koplietosanas_komponentes/DIT" TargetMode="External"/><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hyperlink" Target="https://viss.gov.lv/lv/Informacijai/Dokumentacija/Koplietosanas_komponentes/DIT" TargetMode="External"/><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39.xml"/><Relationship Id="rId1" Type="http://schemas.openxmlformats.org/officeDocument/2006/relationships/slideLayout" Target="../slideLayouts/slideLayout15.xml"/><Relationship Id="rId4" Type="http://schemas.openxmlformats.org/officeDocument/2006/relationships/image" Target="../media/image39.png"/></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40.xml.rels><?xml version="1.0" encoding="UTF-8" standalone="yes"?>
<Relationships xmlns="http://schemas.openxmlformats.org/package/2006/relationships"><Relationship Id="rId3" Type="http://schemas.openxmlformats.org/officeDocument/2006/relationships/image" Target="../media/image40.png"/><Relationship Id="rId7" Type="http://schemas.openxmlformats.org/officeDocument/2006/relationships/hyperlink" Target="https://viss.gov.lv/~/media/Files/VRAA/Dokumentacija/Koplietosanas_komponentes/Datu_apmaina/Administrativie_dokumenti/Prasibas_DatuParzinaISLietotajaTiesibuPieprasijumam_v1_0_20130301.ashx" TargetMode="External"/><Relationship Id="rId2" Type="http://schemas.openxmlformats.org/officeDocument/2006/relationships/notesSlide" Target="../notesSlides/notesSlide40.xml"/><Relationship Id="rId1" Type="http://schemas.openxmlformats.org/officeDocument/2006/relationships/slideLayout" Target="../slideLayouts/slideLayout17.xml"/><Relationship Id="rId6" Type="http://schemas.openxmlformats.org/officeDocument/2006/relationships/hyperlink" Target="https://viss.gov.lv/lv/Informacijai/Dokumentacija/Koplietosanas_komponentes/DIT" TargetMode="External"/><Relationship Id="rId5" Type="http://schemas.openxmlformats.org/officeDocument/2006/relationships/hyperlink" Target="https://viss.gov.lv/lv/Informacijai/Dokumentacija/Koplietosanas_komponentes/Datu_apmaina" TargetMode="External"/><Relationship Id="rId4" Type="http://schemas.openxmlformats.org/officeDocument/2006/relationships/hyperlink" Target="http://www.viss.gov.lv/"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41.xml"/><Relationship Id="rId1" Type="http://schemas.openxmlformats.org/officeDocument/2006/relationships/slideLayout" Target="../slideLayouts/slideLayout17.xml"/><Relationship Id="rId6" Type="http://schemas.openxmlformats.org/officeDocument/2006/relationships/hyperlink" Target="https://viss.gov.lv/~/media/Files/VRAA/Dokumentacija/Vadlinijas/E_pakalpojumi/Programmatura/WStest07072015v1028.ashx" TargetMode="External"/><Relationship Id="rId5" Type="http://schemas.openxmlformats.org/officeDocument/2006/relationships/hyperlink" Target="https://ivis.eps.gov.lv/RC.WebApp/" TargetMode="External"/><Relationship Id="rId4" Type="http://schemas.openxmlformats.org/officeDocument/2006/relationships/hyperlink" Target="https://lvp.viss.gov.lv/VISS.ISSK"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mailto:epak@vraa.gov.lv" TargetMode="External"/><Relationship Id="rId2" Type="http://schemas.openxmlformats.org/officeDocument/2006/relationships/notesSlide" Target="../notesSlides/notesSlide42.xml"/><Relationship Id="rId1" Type="http://schemas.openxmlformats.org/officeDocument/2006/relationships/slideLayout" Target="../slideLayouts/slideLayout17.xml"/><Relationship Id="rId4" Type="http://schemas.openxmlformats.org/officeDocument/2006/relationships/image" Target="../media/image41.png"/></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71500" y="2461021"/>
            <a:ext cx="8001000" cy="720329"/>
          </a:xfrm>
        </p:spPr>
        <p:txBody>
          <a:bodyPr>
            <a:noAutofit/>
          </a:bodyPr>
          <a:lstStyle/>
          <a:p>
            <a:r>
              <a:rPr lang="lv-LV" altLang="en-US" sz="1800" b="0" dirty="0" smtClean="0"/>
              <a:t>For state institutions and local governments</a:t>
            </a:r>
          </a:p>
        </p:txBody>
      </p:sp>
      <p:sp>
        <p:nvSpPr>
          <p:cNvPr id="12291" name="Text Placeholder 2"/>
          <p:cNvSpPr>
            <a:spLocks noGrp="1"/>
          </p:cNvSpPr>
          <p:nvPr>
            <p:ph type="body" sz="quarter" idx="10"/>
          </p:nvPr>
        </p:nvSpPr>
        <p:spPr>
          <a:xfrm>
            <a:off x="685800" y="2952750"/>
            <a:ext cx="7772400" cy="883443"/>
          </a:xfrm>
        </p:spPr>
        <p:txBody>
          <a:bodyPr>
            <a:normAutofit/>
          </a:bodyPr>
          <a:lstStyle/>
          <a:p>
            <a:r>
              <a:rPr lang="lv-LV" sz="2400" b="1" dirty="0"/>
              <a:t>How to </a:t>
            </a:r>
            <a:r>
              <a:rPr lang="en-GB" sz="2400" b="1" dirty="0" smtClean="0"/>
              <a:t>organise</a:t>
            </a:r>
            <a:r>
              <a:rPr lang="lv-LV" sz="2400" b="1" dirty="0" smtClean="0"/>
              <a:t> </a:t>
            </a:r>
            <a:r>
              <a:rPr lang="lv-LV" sz="2400" b="1" dirty="0"/>
              <a:t>data exchange solutions using VISS infrastructure?</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92000" y="4257991"/>
            <a:ext cx="5760000" cy="542609"/>
          </a:xfrm>
          <a:prstGeom prst="rect">
            <a:avLst/>
          </a:prstGeom>
        </p:spPr>
      </p:pic>
    </p:spTree>
    <p:extLst>
      <p:ext uri="{BB962C8B-B14F-4D97-AF65-F5344CB8AC3E}">
        <p14:creationId xmlns:p14="http://schemas.microsoft.com/office/powerpoint/2010/main" val="1440726617"/>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48000" y="2633320"/>
            <a:ext cx="2700000" cy="1846659"/>
          </a:xfrm>
          <a:prstGeom prst="rect">
            <a:avLst/>
          </a:prstGeom>
          <a:noFill/>
        </p:spPr>
        <p:txBody>
          <a:bodyPr wrap="square" lIns="0" tIns="0" rIns="0" bIns="0" rtlCol="0">
            <a:spAutoFit/>
          </a:bodyPr>
          <a:lstStyle/>
          <a:p>
            <a:pPr marL="180975" indent="-180975">
              <a:buFont typeface="Arial" panose="020B0604020202020204" pitchFamily="34" charset="0"/>
              <a:buChar char="•"/>
            </a:pPr>
            <a:r>
              <a:rPr lang="lv-LV" sz="1150" dirty="0" smtClean="0">
                <a:latin typeface="Verdana" pitchFamily="34" charset="0"/>
              </a:rPr>
              <a:t>Centralised technological solution</a:t>
            </a:r>
          </a:p>
          <a:p>
            <a:pPr marL="180975" indent="-180975" algn="just">
              <a:buFont typeface="Arial" panose="020B0604020202020204" pitchFamily="34" charset="0"/>
              <a:buChar char="•"/>
            </a:pPr>
            <a:r>
              <a:rPr lang="lv-LV" sz="1150" dirty="0" smtClean="0">
                <a:latin typeface="Verdana" pitchFamily="34" charset="0"/>
              </a:rPr>
              <a:t>One network service for many data receivers</a:t>
            </a:r>
          </a:p>
          <a:p>
            <a:pPr marL="180975" indent="-180975">
              <a:buFont typeface="Arial" panose="020B0604020202020204" pitchFamily="34" charset="0"/>
              <a:buChar char="•"/>
            </a:pPr>
            <a:r>
              <a:rPr lang="lv-LV" sz="1150" dirty="0" smtClean="0">
                <a:latin typeface="Verdana" pitchFamily="34" charset="0"/>
              </a:rPr>
              <a:t>Available SRDA consultative support</a:t>
            </a:r>
          </a:p>
          <a:p>
            <a:pPr marL="180975" indent="-180975" algn="just">
              <a:buFont typeface="Arial" panose="020B0604020202020204" pitchFamily="34" charset="0"/>
              <a:buChar char="•"/>
            </a:pPr>
            <a:r>
              <a:rPr lang="lv-LV" sz="1150" dirty="0">
                <a:latin typeface="Verdana" pitchFamily="34" charset="0"/>
              </a:rPr>
              <a:t>Safe data transfer channel with controlled access to data provider</a:t>
            </a:r>
            <a:endParaRPr lang="en-GB" sz="1150" dirty="0">
              <a:latin typeface="Verdana" pitchFamily="34" charset="0"/>
              <a:ea typeface="Verdana" pitchFamily="34" charset="0"/>
              <a:cs typeface="Verdana" pitchFamily="34" charset="0"/>
            </a:endParaRPr>
          </a:p>
          <a:p>
            <a:pPr marL="285750" indent="-285750" algn="just">
              <a:buFont typeface="Arial" panose="020B0604020202020204" pitchFamily="34" charset="0"/>
              <a:buChar char="•"/>
            </a:pPr>
            <a:endParaRPr lang="en-GB" sz="1200" dirty="0">
              <a:latin typeface="Verdana" pitchFamily="34" charset="0"/>
              <a:ea typeface="Verdana" pitchFamily="34" charset="0"/>
              <a:cs typeface="Verdana" pitchFamily="34" charset="0"/>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80748" y="1428750"/>
            <a:ext cx="434505" cy="453302"/>
          </a:xfrm>
          <a:prstGeom prst="rect">
            <a:avLst/>
          </a:prstGeom>
        </p:spPr>
      </p:pic>
      <p:sp>
        <p:nvSpPr>
          <p:cNvPr id="10" name="Oval 9"/>
          <p:cNvSpPr/>
          <p:nvPr/>
        </p:nvSpPr>
        <p:spPr>
          <a:xfrm>
            <a:off x="1338000" y="1334498"/>
            <a:ext cx="720000" cy="720000"/>
          </a:xfrm>
          <a:prstGeom prst="ellipse">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2" name="Rectangle 1"/>
          <p:cNvSpPr/>
          <p:nvPr/>
        </p:nvSpPr>
        <p:spPr>
          <a:xfrm>
            <a:off x="874697" y="2217822"/>
            <a:ext cx="1646606" cy="307777"/>
          </a:xfrm>
          <a:prstGeom prst="rect">
            <a:avLst/>
          </a:prstGeom>
        </p:spPr>
        <p:txBody>
          <a:bodyPr wrap="none">
            <a:spAutoFit/>
          </a:bodyPr>
          <a:lstStyle/>
          <a:p>
            <a:pPr algn="ctr"/>
            <a:r>
              <a:rPr lang="lv-LV" sz="1400" b="1" dirty="0" smtClean="0">
                <a:solidFill>
                  <a:srgbClr val="3E5E9F"/>
                </a:solidFill>
                <a:latin typeface="Verdana" panose="020B0604030504040204" pitchFamily="34" charset="0"/>
              </a:rPr>
              <a:t>To data providers</a:t>
            </a:r>
            <a:endParaRPr lang="en-GB" sz="1400" b="1" dirty="0">
              <a:solidFill>
                <a:srgbClr val="3E5E9F"/>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TextBox 10"/>
          <p:cNvSpPr txBox="1"/>
          <p:nvPr/>
        </p:nvSpPr>
        <p:spPr>
          <a:xfrm>
            <a:off x="3222000" y="2633320"/>
            <a:ext cx="2700000" cy="2300630"/>
          </a:xfrm>
          <a:prstGeom prst="rect">
            <a:avLst/>
          </a:prstGeom>
          <a:noFill/>
        </p:spPr>
        <p:txBody>
          <a:bodyPr wrap="square" lIns="0" tIns="0" rIns="0" bIns="0" rtlCol="0">
            <a:spAutoFit/>
          </a:bodyPr>
          <a:lstStyle/>
          <a:p>
            <a:pPr marL="180975" indent="-180975">
              <a:buFont typeface="Arial" panose="020B0604020202020204" pitchFamily="34" charset="0"/>
              <a:buChar char="•"/>
            </a:pPr>
            <a:r>
              <a:rPr lang="lv-LV" sz="1150" dirty="0" smtClean="0">
                <a:latin typeface="Verdana" pitchFamily="34" charset="0"/>
              </a:rPr>
              <a:t>One connection to VISS, not with each data provider separately</a:t>
            </a:r>
          </a:p>
          <a:p>
            <a:pPr marL="180975" indent="-180975">
              <a:buFont typeface="Arial" panose="020B0604020202020204" pitchFamily="34" charset="0"/>
              <a:buChar char="•"/>
            </a:pPr>
            <a:r>
              <a:rPr lang="lv-LV" sz="1150" dirty="0" smtClean="0">
                <a:latin typeface="Verdana" pitchFamily="34" charset="0"/>
              </a:rPr>
              <a:t>Receives unmodified information online</a:t>
            </a:r>
            <a:endParaRPr lang="en-GB" sz="1150" dirty="0">
              <a:latin typeface="Verdana" pitchFamily="34" charset="0"/>
              <a:ea typeface="Verdana" pitchFamily="34" charset="0"/>
              <a:cs typeface="Verdana" pitchFamily="34" charset="0"/>
            </a:endParaRPr>
          </a:p>
          <a:p>
            <a:pPr marL="180975" indent="-180975">
              <a:buFont typeface="Arial" panose="020B0604020202020204" pitchFamily="34" charset="0"/>
              <a:buChar char="•"/>
            </a:pPr>
            <a:r>
              <a:rPr lang="lv-LV" sz="1150" dirty="0" smtClean="0">
                <a:latin typeface="Verdana" pitchFamily="34" charset="0"/>
              </a:rPr>
              <a:t>Information integrates in it's information systems</a:t>
            </a:r>
          </a:p>
          <a:p>
            <a:pPr marL="180975" indent="-180975">
              <a:buFont typeface="Arial" panose="020B0604020202020204" pitchFamily="34" charset="0"/>
              <a:buChar char="•"/>
            </a:pPr>
            <a:r>
              <a:rPr lang="lv-LV" sz="1150" dirty="0" smtClean="0">
                <a:latin typeface="Verdana" pitchFamily="34" charset="0"/>
              </a:rPr>
              <a:t>Can be combined with various data provider services</a:t>
            </a:r>
          </a:p>
          <a:p>
            <a:pPr marL="180975" indent="-180975">
              <a:buFont typeface="Arial" panose="020B0604020202020204" pitchFamily="34" charset="0"/>
              <a:buChar char="•"/>
            </a:pPr>
            <a:r>
              <a:rPr lang="lv-LV" sz="1150" dirty="0" smtClean="0">
                <a:latin typeface="Verdana" pitchFamily="34" charset="0"/>
              </a:rPr>
              <a:t>Convenient following of the news in VISS IS catalogue in one place </a:t>
            </a:r>
            <a:r>
              <a:rPr lang="lv-LV" sz="1150" dirty="0">
                <a:latin typeface="Verdana" pitchFamily="34" charset="0"/>
                <a:hlinkClick r:id="rId4"/>
              </a:rPr>
              <a:t>https://lvp.viss.gov.lv/VISS.ISSK</a:t>
            </a:r>
            <a:endParaRPr lang="en-GB" sz="1150" dirty="0" smtClean="0">
              <a:latin typeface="Verdana" pitchFamily="34" charset="0"/>
              <a:ea typeface="Verdana" pitchFamily="34" charset="0"/>
              <a:cs typeface="Verdana" pitchFamily="34" charset="0"/>
            </a:endParaRPr>
          </a:p>
          <a:p>
            <a:pPr marL="180975" indent="-180975">
              <a:buFont typeface="Arial" panose="020B0604020202020204" pitchFamily="34" charset="0"/>
              <a:buChar char="•"/>
            </a:pPr>
            <a:r>
              <a:rPr lang="lv-LV" sz="1150" dirty="0">
                <a:latin typeface="Verdana" pitchFamily="34" charset="0"/>
              </a:rPr>
              <a:t>Auditing </a:t>
            </a:r>
          </a:p>
          <a:p>
            <a:pPr marL="180975" indent="-180975">
              <a:buFont typeface="Arial" panose="020B0604020202020204" pitchFamily="34" charset="0"/>
              <a:buChar char="•"/>
            </a:pPr>
            <a:r>
              <a:rPr lang="lv-LV" sz="1150" dirty="0" smtClean="0">
                <a:latin typeface="Verdana" pitchFamily="34" charset="0"/>
              </a:rPr>
              <a:t>Secure data transfer channel</a:t>
            </a:r>
            <a:endParaRPr lang="en-GB" sz="1150" dirty="0">
              <a:latin typeface="Verdana" pitchFamily="34" charset="0"/>
              <a:ea typeface="Verdana" pitchFamily="34" charset="0"/>
              <a:cs typeface="Verdana" pitchFamily="34" charset="0"/>
            </a:endParaRPr>
          </a:p>
        </p:txBody>
      </p:sp>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54748" y="1428750"/>
            <a:ext cx="434505" cy="453302"/>
          </a:xfrm>
          <a:prstGeom prst="rect">
            <a:avLst/>
          </a:prstGeom>
        </p:spPr>
      </p:pic>
      <p:sp>
        <p:nvSpPr>
          <p:cNvPr id="15" name="Oval 14"/>
          <p:cNvSpPr/>
          <p:nvPr/>
        </p:nvSpPr>
        <p:spPr>
          <a:xfrm>
            <a:off x="4212000" y="1334498"/>
            <a:ext cx="720000" cy="720000"/>
          </a:xfrm>
          <a:prstGeom prst="ellipse">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3" name="Rectangle 2"/>
          <p:cNvSpPr/>
          <p:nvPr/>
        </p:nvSpPr>
        <p:spPr>
          <a:xfrm>
            <a:off x="3710225" y="2217822"/>
            <a:ext cx="1723550" cy="307777"/>
          </a:xfrm>
          <a:prstGeom prst="rect">
            <a:avLst/>
          </a:prstGeom>
        </p:spPr>
        <p:txBody>
          <a:bodyPr wrap="none">
            <a:spAutoFit/>
          </a:bodyPr>
          <a:lstStyle/>
          <a:p>
            <a:pPr algn="ctr"/>
            <a:r>
              <a:rPr lang="lv-LV" sz="1400" b="1" dirty="0" smtClean="0">
                <a:solidFill>
                  <a:srgbClr val="3E5E9F"/>
                </a:solidFill>
                <a:latin typeface="Verdana" panose="020B0604030504040204" pitchFamily="34" charset="0"/>
              </a:rPr>
              <a:t>To data receivers</a:t>
            </a:r>
            <a:endParaRPr lang="en-GB" sz="1400" dirty="0">
              <a:latin typeface="Verdana" pitchFamily="34" charset="0"/>
              <a:ea typeface="Verdana" pitchFamily="34" charset="0"/>
              <a:cs typeface="Verdana" pitchFamily="34" charset="0"/>
            </a:endParaRPr>
          </a:p>
        </p:txBody>
      </p:sp>
      <p:sp>
        <p:nvSpPr>
          <p:cNvPr id="12" name="Title 1"/>
          <p:cNvSpPr txBox="1">
            <a:spLocks/>
          </p:cNvSpPr>
          <p:nvPr/>
        </p:nvSpPr>
        <p:spPr>
          <a:xfrm>
            <a:off x="6096000" y="2633320"/>
            <a:ext cx="2700000" cy="1703811"/>
          </a:xfrm>
          <a:prstGeom prst="rect">
            <a:avLst/>
          </a:prstGeom>
        </p:spPr>
        <p:txBody>
          <a:bodyPr vert="horz" lIns="0" tIns="0" rIns="0" bIns="0" rtlCol="0" anchor="t">
            <a:noAutofit/>
          </a:bodyPr>
          <a:lstStyle>
            <a:lvl1pPr algn="l" defTabSz="914400" rtl="0" eaLnBrk="1" latinLnBrk="0" hangingPunct="1">
              <a:spcBef>
                <a:spcPct val="0"/>
              </a:spcBef>
              <a:buNone/>
              <a:defRPr sz="18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marL="180975" indent="-180975" algn="just">
              <a:buFont typeface="Arial" panose="020B0604020202020204" pitchFamily="34" charset="0"/>
              <a:buChar char="•"/>
            </a:pPr>
            <a:r>
              <a:rPr lang="lv-LV" sz="1150" b="0" dirty="0" smtClean="0"/>
              <a:t>Residents are not "document mailmen"</a:t>
            </a:r>
            <a:endParaRPr lang="en-GB" sz="1150" b="0" dirty="0"/>
          </a:p>
          <a:p>
            <a:pPr marL="180975" indent="-180975" algn="just">
              <a:buFont typeface="Arial" panose="020B0604020202020204" pitchFamily="34" charset="0"/>
              <a:buChar char="•"/>
            </a:pPr>
            <a:r>
              <a:rPr lang="lv-LV" sz="1150" b="0" dirty="0"/>
              <a:t>The companies may also be data receivers if the law provides for such access to any of the data provider's information</a:t>
            </a:r>
            <a:endParaRPr lang="en-GB" sz="1150" b="0" dirty="0"/>
          </a:p>
          <a:p>
            <a:pPr algn="just"/>
            <a:endParaRPr lang="en-GB" altLang="en-US" sz="1400" dirty="0" smtClean="0"/>
          </a:p>
        </p:txBody>
      </p:sp>
      <p:sp>
        <p:nvSpPr>
          <p:cNvPr id="4" name="Rectangle 3"/>
          <p:cNvSpPr/>
          <p:nvPr/>
        </p:nvSpPr>
        <p:spPr>
          <a:xfrm>
            <a:off x="6188700" y="2110100"/>
            <a:ext cx="2514600" cy="523220"/>
          </a:xfrm>
          <a:prstGeom prst="rect">
            <a:avLst/>
          </a:prstGeom>
        </p:spPr>
        <p:txBody>
          <a:bodyPr wrap="square">
            <a:spAutoFit/>
          </a:bodyPr>
          <a:lstStyle/>
          <a:p>
            <a:pPr algn="ctr">
              <a:spcAft>
                <a:spcPts val="600"/>
              </a:spcAft>
            </a:pPr>
            <a:r>
              <a:rPr lang="lv-LV" sz="1400" b="1" dirty="0">
                <a:solidFill>
                  <a:srgbClr val="3E5E9F"/>
                </a:solidFill>
                <a:latin typeface="Verdana" panose="020B0604030504040204" pitchFamily="34" charset="0"/>
              </a:rPr>
              <a:t>The broader public also benefits</a:t>
            </a:r>
          </a:p>
        </p:txBody>
      </p:sp>
      <p:sp>
        <p:nvSpPr>
          <p:cNvPr id="23" name="Oval 22"/>
          <p:cNvSpPr/>
          <p:nvPr/>
        </p:nvSpPr>
        <p:spPr>
          <a:xfrm>
            <a:off x="7086000" y="1334498"/>
            <a:ext cx="720000" cy="720000"/>
          </a:xfrm>
          <a:prstGeom prst="ellipse">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29" name="Slide Number Placeholder 4"/>
          <p:cNvSpPr>
            <a:spLocks noGrp="1"/>
          </p:cNvSpPr>
          <p:nvPr>
            <p:ph type="sldNum" sz="quarter" idx="13"/>
          </p:nvPr>
        </p:nvSpPr>
        <p:spPr bwMode="auto">
          <a:xfrm>
            <a:off x="8534400" y="4743450"/>
            <a:ext cx="3048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lv-LV" altLang="en-US" dirty="0" smtClean="0"/>
              <a:t>10</a:t>
            </a:r>
            <a:endParaRPr lang="en-GB" altLang="en-US" dirty="0" smtClean="0"/>
          </a:p>
        </p:txBody>
      </p:sp>
      <p:pic>
        <p:nvPicPr>
          <p:cNvPr id="31" name="Picture 3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06268" y="1402658"/>
            <a:ext cx="684000" cy="570000"/>
          </a:xfrm>
          <a:prstGeom prst="rect">
            <a:avLst/>
          </a:prstGeom>
        </p:spPr>
      </p:pic>
      <p:sp>
        <p:nvSpPr>
          <p:cNvPr id="16" name="Title 2"/>
          <p:cNvSpPr>
            <a:spLocks noGrp="1"/>
          </p:cNvSpPr>
          <p:nvPr>
            <p:ph type="title"/>
          </p:nvPr>
        </p:nvSpPr>
        <p:spPr>
          <a:xfrm>
            <a:off x="2590800" y="285750"/>
            <a:ext cx="6096000" cy="800099"/>
          </a:xfrm>
        </p:spPr>
        <p:txBody>
          <a:bodyPr>
            <a:noAutofit/>
          </a:bodyPr>
          <a:lstStyle/>
          <a:p>
            <a:r>
              <a:rPr lang="lv-LV" sz="2400" dirty="0" smtClean="0"/>
              <a:t>Advantages of data exchange solutions</a:t>
            </a:r>
            <a:r>
              <a:rPr dirty="0" smtClean="0"/>
              <a:t> </a:t>
            </a:r>
            <a:endParaRPr lang="en-GB" sz="2400" dirty="0">
              <a:solidFill>
                <a:srgbClr val="FF0000"/>
              </a:solidFill>
            </a:endParaRPr>
          </a:p>
        </p:txBody>
      </p:sp>
    </p:spTree>
    <p:extLst>
      <p:ext uri="{BB962C8B-B14F-4D97-AF65-F5344CB8AC3E}">
        <p14:creationId xmlns:p14="http://schemas.microsoft.com/office/powerpoint/2010/main" val="1974886554"/>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B66B3D4-3C80-4773-AD8A-D43C7F12A1EA}" type="slidenum">
              <a:rPr lang="en-US" altLang="en-US" smtClean="0"/>
              <a:pPr/>
              <a:t>11</a:t>
            </a:fld>
            <a:endParaRPr lang="en-GB" altLang="en-US" dirty="0" smtClean="0"/>
          </a:p>
        </p:txBody>
      </p:sp>
      <p:sp>
        <p:nvSpPr>
          <p:cNvPr id="10" name="Title 1"/>
          <p:cNvSpPr>
            <a:spLocks noGrp="1"/>
          </p:cNvSpPr>
          <p:nvPr>
            <p:ph type="title"/>
          </p:nvPr>
        </p:nvSpPr>
        <p:spPr>
          <a:xfrm>
            <a:off x="2590800" y="2981325"/>
            <a:ext cx="6324600" cy="1266825"/>
          </a:xfrm>
        </p:spPr>
        <p:txBody>
          <a:bodyPr>
            <a:normAutofit/>
          </a:bodyPr>
          <a:lstStyle/>
          <a:p>
            <a:r>
              <a:rPr lang="lv-LV" sz="2400" dirty="0" smtClean="0"/>
              <a:t>How to introduce data exchange solution step by step using web services?</a:t>
            </a:r>
            <a:endParaRPr lang="lv-LV" sz="24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7000" y="1644150"/>
            <a:ext cx="1296000" cy="1080000"/>
          </a:xfrm>
          <a:prstGeom prst="rect">
            <a:avLst/>
          </a:prstGeom>
        </p:spPr>
      </p:pic>
    </p:spTree>
    <p:extLst>
      <p:ext uri="{BB962C8B-B14F-4D97-AF65-F5344CB8AC3E}">
        <p14:creationId xmlns:p14="http://schemas.microsoft.com/office/powerpoint/2010/main" val="135026272"/>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3" name="Straight Connector 92"/>
          <p:cNvCxnSpPr/>
          <p:nvPr/>
        </p:nvCxnSpPr>
        <p:spPr>
          <a:xfrm>
            <a:off x="4343400" y="3616008"/>
            <a:ext cx="0" cy="479742"/>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a:off x="838200" y="1794350"/>
            <a:ext cx="0" cy="144600"/>
          </a:xfrm>
          <a:prstGeom prst="straightConnector1">
            <a:avLst/>
          </a:prstGeom>
          <a:ln w="127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a:off x="3429000" y="1794350"/>
            <a:ext cx="0" cy="144600"/>
          </a:xfrm>
          <a:prstGeom prst="straightConnector1">
            <a:avLst/>
          </a:prstGeom>
          <a:ln w="127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838200" y="3039552"/>
            <a:ext cx="0" cy="1242000"/>
          </a:xfrm>
          <a:prstGeom prst="straightConnector1">
            <a:avLst/>
          </a:prstGeom>
          <a:ln w="127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7" name="Straight Arrow Connector 166"/>
          <p:cNvCxnSpPr/>
          <p:nvPr/>
        </p:nvCxnSpPr>
        <p:spPr>
          <a:xfrm>
            <a:off x="6994906" y="3638550"/>
            <a:ext cx="0" cy="795600"/>
          </a:xfrm>
          <a:prstGeom prst="straightConnector1">
            <a:avLst/>
          </a:prstGeom>
          <a:ln w="127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5" name="Straight Arrow Connector 164"/>
          <p:cNvCxnSpPr/>
          <p:nvPr/>
        </p:nvCxnSpPr>
        <p:spPr>
          <a:xfrm>
            <a:off x="2209800" y="2179150"/>
            <a:ext cx="0" cy="2111000"/>
          </a:xfrm>
          <a:prstGeom prst="straightConnector1">
            <a:avLst/>
          </a:prstGeom>
          <a:ln w="127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4" name="Straight Arrow Connector 163"/>
          <p:cNvCxnSpPr/>
          <p:nvPr/>
        </p:nvCxnSpPr>
        <p:spPr>
          <a:xfrm>
            <a:off x="3429000" y="3409950"/>
            <a:ext cx="0" cy="637200"/>
          </a:xfrm>
          <a:prstGeom prst="straightConnector1">
            <a:avLst/>
          </a:prstGeom>
          <a:ln w="127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140505" y="4095750"/>
            <a:ext cx="184666" cy="720000"/>
          </a:xfrm>
          <a:prstGeom prst="rect">
            <a:avLst/>
          </a:prstGeom>
          <a:noFill/>
          <a:ln>
            <a:noFill/>
          </a:ln>
        </p:spPr>
        <p:txBody>
          <a:bodyPr vert="vert270" wrap="square" lIns="0" tIns="0" rIns="0" bIns="0" rtlCol="0">
            <a:spAutoFit/>
          </a:bodyPr>
          <a:lstStyle/>
          <a:p>
            <a:pPr algn="ctr"/>
            <a:r>
              <a:rPr lang="lv-LV" sz="1200" b="1" dirty="0" smtClean="0">
                <a:latin typeface="Verdana" panose="020B0604030504040204" pitchFamily="34" charset="0"/>
              </a:rPr>
              <a:t>SRDA</a:t>
            </a:r>
            <a:endParaRPr lang="en-GB" sz="1200" b="1" dirty="0">
              <a:latin typeface="Verdana" panose="020B0604030504040204" pitchFamily="34" charset="0"/>
              <a:ea typeface="Verdana" panose="020B0604030504040204" pitchFamily="34" charset="0"/>
              <a:cs typeface="Verdana" panose="020B0604030504040204" pitchFamily="34" charset="0"/>
            </a:endParaRPr>
          </a:p>
        </p:txBody>
      </p:sp>
      <p:sp>
        <p:nvSpPr>
          <p:cNvPr id="89" name="TextBox 88"/>
          <p:cNvSpPr txBox="1"/>
          <p:nvPr/>
        </p:nvSpPr>
        <p:spPr>
          <a:xfrm>
            <a:off x="76200" y="2033550"/>
            <a:ext cx="184666" cy="1224000"/>
          </a:xfrm>
          <a:prstGeom prst="rect">
            <a:avLst/>
          </a:prstGeom>
          <a:noFill/>
          <a:ln>
            <a:noFill/>
          </a:ln>
        </p:spPr>
        <p:txBody>
          <a:bodyPr vert="vert270" wrap="square" lIns="0" tIns="0" rIns="0" bIns="0" rtlCol="0">
            <a:spAutoFit/>
          </a:bodyPr>
          <a:lstStyle/>
          <a:p>
            <a:pPr algn="ctr"/>
            <a:r>
              <a:rPr lang="lv-LV" sz="1200" b="1" dirty="0" smtClean="0">
                <a:latin typeface="Verdana" panose="020B0604030504040204" pitchFamily="34" charset="0"/>
              </a:rPr>
              <a:t>Data providers</a:t>
            </a:r>
            <a:endParaRPr lang="en-GB" sz="1200" b="1" dirty="0">
              <a:latin typeface="Verdana" panose="020B0604030504040204" pitchFamily="34" charset="0"/>
              <a:ea typeface="Verdana" panose="020B0604030504040204" pitchFamily="34" charset="0"/>
              <a:cs typeface="Verdana" panose="020B0604030504040204" pitchFamily="34" charset="0"/>
            </a:endParaRPr>
          </a:p>
        </p:txBody>
      </p:sp>
      <p:grpSp>
        <p:nvGrpSpPr>
          <p:cNvPr id="31" name="Group 30"/>
          <p:cNvGrpSpPr/>
          <p:nvPr/>
        </p:nvGrpSpPr>
        <p:grpSpPr>
          <a:xfrm>
            <a:off x="6220906" y="1470578"/>
            <a:ext cx="1548000" cy="576000"/>
            <a:chOff x="6346380" y="1192129"/>
            <a:chExt cx="1548000" cy="576000"/>
          </a:xfrm>
        </p:grpSpPr>
        <p:sp>
          <p:nvSpPr>
            <p:cNvPr id="115" name="Rounded Rectangle 114"/>
            <p:cNvSpPr/>
            <p:nvPr/>
          </p:nvSpPr>
          <p:spPr>
            <a:xfrm>
              <a:off x="6346380" y="1192129"/>
              <a:ext cx="1548000" cy="576000"/>
            </a:xfrm>
            <a:prstGeom prst="roundRect">
              <a:avLst>
                <a:gd name="adj" fmla="val 11235"/>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24" name="Rectangle 123"/>
            <p:cNvSpPr/>
            <p:nvPr/>
          </p:nvSpPr>
          <p:spPr>
            <a:xfrm>
              <a:off x="6400437" y="1214672"/>
              <a:ext cx="1439887" cy="530915"/>
            </a:xfrm>
            <a:prstGeom prst="rect">
              <a:avLst/>
            </a:prstGeom>
          </p:spPr>
          <p:txBody>
            <a:bodyPr wrap="square" lIns="0" tIns="0" rIns="0" bIns="0">
              <a:spAutoFit/>
            </a:bodyPr>
            <a:lstStyle/>
            <a:p>
              <a:pPr fontAlgn="t">
                <a:spcAft>
                  <a:spcPts val="300"/>
                </a:spcAft>
              </a:pPr>
              <a:r>
                <a:rPr lang="lv-LV" sz="900" b="1" dirty="0" smtClean="0">
                  <a:latin typeface="Verdana" pitchFamily="34" charset="0"/>
                </a:rPr>
                <a:t>13. </a:t>
              </a:r>
              <a:r>
                <a:rPr lang="lv-LV" sz="850" dirty="0" smtClean="0">
                  <a:latin typeface="Verdana" pitchFamily="34" charset="0"/>
                </a:rPr>
                <a:t>Organise acceptance testing act signing by adding audit notes data</a:t>
              </a:r>
            </a:p>
          </p:txBody>
        </p:sp>
      </p:grpSp>
      <p:grpSp>
        <p:nvGrpSpPr>
          <p:cNvPr id="30" name="Group 29"/>
          <p:cNvGrpSpPr/>
          <p:nvPr/>
        </p:nvGrpSpPr>
        <p:grpSpPr>
          <a:xfrm>
            <a:off x="6220906" y="2205847"/>
            <a:ext cx="1548000" cy="697434"/>
            <a:chOff x="6353070" y="1860469"/>
            <a:chExt cx="1548000" cy="697434"/>
          </a:xfrm>
        </p:grpSpPr>
        <p:sp>
          <p:nvSpPr>
            <p:cNvPr id="144" name="Rounded Rectangle 143"/>
            <p:cNvSpPr/>
            <p:nvPr/>
          </p:nvSpPr>
          <p:spPr>
            <a:xfrm>
              <a:off x="6353070" y="1860469"/>
              <a:ext cx="1548000" cy="697434"/>
            </a:xfrm>
            <a:prstGeom prst="roundRect">
              <a:avLst>
                <a:gd name="adj" fmla="val 9389"/>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8" name="Rectangle 7"/>
            <p:cNvSpPr/>
            <p:nvPr/>
          </p:nvSpPr>
          <p:spPr>
            <a:xfrm>
              <a:off x="6407070" y="1878326"/>
              <a:ext cx="1440000" cy="661720"/>
            </a:xfrm>
            <a:prstGeom prst="rect">
              <a:avLst/>
            </a:prstGeom>
          </p:spPr>
          <p:txBody>
            <a:bodyPr wrap="square" lIns="0" tIns="0" rIns="0" bIns="0">
              <a:spAutoFit/>
            </a:bodyPr>
            <a:lstStyle/>
            <a:p>
              <a:pPr fontAlgn="t">
                <a:spcAft>
                  <a:spcPts val="300"/>
                </a:spcAft>
              </a:pPr>
              <a:r>
                <a:rPr lang="lv-LV" sz="900" b="1" dirty="0">
                  <a:latin typeface="Verdana" pitchFamily="34" charset="0"/>
                </a:rPr>
                <a:t>14. </a:t>
              </a:r>
              <a:r>
                <a:rPr lang="lv-LV" sz="850" dirty="0">
                  <a:latin typeface="Verdana" pitchFamily="34" charset="0"/>
                </a:rPr>
                <a:t>Together with acceptance testing act submit integration service documentation and binary image in SRDA</a:t>
              </a:r>
              <a:endParaRPr lang="en-GB" sz="850" dirty="0">
                <a:latin typeface="Verdana" pitchFamily="34" charset="0"/>
                <a:ea typeface="Verdana" pitchFamily="34" charset="0"/>
                <a:cs typeface="Verdana" pitchFamily="34" charset="0"/>
              </a:endParaRPr>
            </a:p>
          </p:txBody>
        </p:sp>
      </p:grpSp>
      <p:grpSp>
        <p:nvGrpSpPr>
          <p:cNvPr id="35" name="Group 34"/>
          <p:cNvGrpSpPr/>
          <p:nvPr/>
        </p:nvGrpSpPr>
        <p:grpSpPr>
          <a:xfrm>
            <a:off x="6220906" y="3062550"/>
            <a:ext cx="1548000" cy="711300"/>
            <a:chOff x="6349335" y="2807760"/>
            <a:chExt cx="1548000" cy="711300"/>
          </a:xfrm>
        </p:grpSpPr>
        <p:sp>
          <p:nvSpPr>
            <p:cNvPr id="145" name="Rounded Rectangle 144"/>
            <p:cNvSpPr/>
            <p:nvPr/>
          </p:nvSpPr>
          <p:spPr>
            <a:xfrm>
              <a:off x="6349335" y="2807760"/>
              <a:ext cx="1548000" cy="711300"/>
            </a:xfrm>
            <a:prstGeom prst="roundRect">
              <a:avLst>
                <a:gd name="adj" fmla="val 11235"/>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7" name="Rectangle 6"/>
            <p:cNvSpPr/>
            <p:nvPr/>
          </p:nvSpPr>
          <p:spPr>
            <a:xfrm>
              <a:off x="6403335" y="2830303"/>
              <a:ext cx="1440000" cy="530915"/>
            </a:xfrm>
            <a:prstGeom prst="rect">
              <a:avLst/>
            </a:prstGeom>
          </p:spPr>
          <p:txBody>
            <a:bodyPr wrap="square" lIns="0" tIns="0" rIns="0" bIns="0">
              <a:spAutoFit/>
            </a:bodyPr>
            <a:lstStyle/>
            <a:p>
              <a:pPr fontAlgn="t">
                <a:spcAft>
                  <a:spcPts val="300"/>
                </a:spcAft>
              </a:pPr>
              <a:r>
                <a:rPr lang="lv-LV" sz="900" b="1" dirty="0" smtClean="0">
                  <a:latin typeface="Verdana" pitchFamily="34" charset="0"/>
                </a:rPr>
                <a:t>15. </a:t>
              </a:r>
              <a:r>
                <a:rPr lang="lv-LV" sz="850" dirty="0">
                  <a:latin typeface="Verdana" pitchFamily="34" charset="0"/>
                </a:rPr>
                <a:t>Decide and inform about the time agreed with SRDA when the integration service is to be placed in production</a:t>
              </a:r>
            </a:p>
          </p:txBody>
        </p:sp>
      </p:grpSp>
      <p:grpSp>
        <p:nvGrpSpPr>
          <p:cNvPr id="13" name="Group 12"/>
          <p:cNvGrpSpPr/>
          <p:nvPr/>
        </p:nvGrpSpPr>
        <p:grpSpPr>
          <a:xfrm>
            <a:off x="457200" y="4290150"/>
            <a:ext cx="1242534" cy="720000"/>
            <a:chOff x="595788" y="3735221"/>
            <a:chExt cx="1242534" cy="720000"/>
          </a:xfrm>
        </p:grpSpPr>
        <p:sp>
          <p:nvSpPr>
            <p:cNvPr id="147" name="Rounded Rectangle 146"/>
            <p:cNvSpPr/>
            <p:nvPr/>
          </p:nvSpPr>
          <p:spPr>
            <a:xfrm>
              <a:off x="595788" y="3735221"/>
              <a:ext cx="1242534" cy="720000"/>
            </a:xfrm>
            <a:prstGeom prst="roundRect">
              <a:avLst>
                <a:gd name="adj" fmla="val 9446"/>
              </a:avLst>
            </a:prstGeom>
            <a:solidFill>
              <a:schemeClr val="bg1"/>
            </a:solidFill>
            <a:ln w="12700">
              <a:solidFill>
                <a:srgbClr val="ADDE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38" name="Rectangle 137"/>
            <p:cNvSpPr/>
            <p:nvPr/>
          </p:nvSpPr>
          <p:spPr>
            <a:xfrm>
              <a:off x="641054" y="3764361"/>
              <a:ext cx="1197268" cy="615553"/>
            </a:xfrm>
            <a:prstGeom prst="rect">
              <a:avLst/>
            </a:prstGeom>
          </p:spPr>
          <p:txBody>
            <a:bodyPr wrap="square" lIns="0" tIns="0" rIns="0" bIns="0">
              <a:spAutoFit/>
            </a:bodyPr>
            <a:lstStyle/>
            <a:p>
              <a:pPr fontAlgn="t"/>
              <a:r>
                <a:rPr lang="lv-LV" sz="800" b="1" dirty="0" smtClean="0">
                  <a:solidFill>
                    <a:srgbClr val="000000"/>
                  </a:solidFill>
                  <a:latin typeface="Verdana" pitchFamily="34" charset="0"/>
                </a:rPr>
                <a:t>4. </a:t>
              </a:r>
              <a:r>
                <a:rPr lang="lv-LV" sz="800" dirty="0" smtClean="0">
                  <a:solidFill>
                    <a:srgbClr val="000000"/>
                  </a:solidFill>
                  <a:latin typeface="Verdana" pitchFamily="34" charset="0"/>
                </a:rPr>
                <a:t>Register data provider in the internal accounting system and assign a number of cooperation event</a:t>
              </a:r>
            </a:p>
          </p:txBody>
        </p:sp>
      </p:grpSp>
      <p:grpSp>
        <p:nvGrpSpPr>
          <p:cNvPr id="11" name="Group 10"/>
          <p:cNvGrpSpPr/>
          <p:nvPr/>
        </p:nvGrpSpPr>
        <p:grpSpPr>
          <a:xfrm>
            <a:off x="457200" y="2571750"/>
            <a:ext cx="1242534" cy="467802"/>
            <a:chOff x="595788" y="2199739"/>
            <a:chExt cx="1242534" cy="467802"/>
          </a:xfrm>
        </p:grpSpPr>
        <p:sp>
          <p:nvSpPr>
            <p:cNvPr id="148" name="Rounded Rectangle 147"/>
            <p:cNvSpPr/>
            <p:nvPr/>
          </p:nvSpPr>
          <p:spPr>
            <a:xfrm>
              <a:off x="595788" y="2199739"/>
              <a:ext cx="1242534" cy="467802"/>
            </a:xfrm>
            <a:prstGeom prst="roundRect">
              <a:avLst>
                <a:gd name="adj" fmla="val 11235"/>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4" name="Rectangle 3"/>
            <p:cNvSpPr/>
            <p:nvPr/>
          </p:nvSpPr>
          <p:spPr>
            <a:xfrm>
              <a:off x="641055" y="2225891"/>
              <a:ext cx="1152000" cy="399600"/>
            </a:xfrm>
            <a:prstGeom prst="rect">
              <a:avLst/>
            </a:prstGeom>
          </p:spPr>
          <p:txBody>
            <a:bodyPr wrap="square" lIns="0" tIns="0" rIns="0" bIns="0">
              <a:spAutoFit/>
            </a:bodyPr>
            <a:lstStyle/>
            <a:p>
              <a:pPr fontAlgn="t">
                <a:spcAft>
                  <a:spcPts val="300"/>
                </a:spcAft>
              </a:pPr>
              <a:r>
                <a:rPr lang="lv-LV" sz="900" b="1" dirty="0">
                  <a:latin typeface="Verdana" pitchFamily="34" charset="0"/>
                </a:rPr>
                <a:t>3. </a:t>
              </a:r>
              <a:r>
                <a:rPr lang="pt-BR" sz="850" dirty="0">
                  <a:latin typeface="Verdana" pitchFamily="34" charset="0"/>
                </a:rPr>
                <a:t>Send official letter to SRDA with cooperation blank</a:t>
              </a:r>
              <a:endParaRPr lang="en-GB" sz="850" dirty="0">
                <a:latin typeface="Verdana" pitchFamily="34" charset="0"/>
                <a:ea typeface="Verdana" pitchFamily="34" charset="0"/>
                <a:cs typeface="Verdana" pitchFamily="34" charset="0"/>
              </a:endParaRPr>
            </a:p>
          </p:txBody>
        </p:sp>
      </p:grpSp>
      <p:grpSp>
        <p:nvGrpSpPr>
          <p:cNvPr id="10" name="Group 9"/>
          <p:cNvGrpSpPr/>
          <p:nvPr/>
        </p:nvGrpSpPr>
        <p:grpSpPr>
          <a:xfrm>
            <a:off x="457200" y="1949149"/>
            <a:ext cx="1242534" cy="467802"/>
            <a:chOff x="595788" y="1628533"/>
            <a:chExt cx="1242534" cy="467802"/>
          </a:xfrm>
        </p:grpSpPr>
        <p:sp>
          <p:nvSpPr>
            <p:cNvPr id="149" name="Rounded Rectangle 148"/>
            <p:cNvSpPr/>
            <p:nvPr/>
          </p:nvSpPr>
          <p:spPr>
            <a:xfrm>
              <a:off x="595788" y="1628533"/>
              <a:ext cx="1242534" cy="467802"/>
            </a:xfrm>
            <a:prstGeom prst="roundRect">
              <a:avLst>
                <a:gd name="adj" fmla="val 11235"/>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3" name="Rectangle 2"/>
            <p:cNvSpPr/>
            <p:nvPr/>
          </p:nvSpPr>
          <p:spPr>
            <a:xfrm>
              <a:off x="641055" y="1662379"/>
              <a:ext cx="1152000" cy="400110"/>
            </a:xfrm>
            <a:prstGeom prst="rect">
              <a:avLst/>
            </a:prstGeom>
          </p:spPr>
          <p:txBody>
            <a:bodyPr wrap="square" lIns="0" tIns="0" rIns="0" bIns="0">
              <a:spAutoFit/>
            </a:bodyPr>
            <a:lstStyle/>
            <a:p>
              <a:pPr fontAlgn="t">
                <a:spcAft>
                  <a:spcPts val="300"/>
                </a:spcAft>
              </a:pPr>
              <a:r>
                <a:rPr lang="lv-LV" sz="900" b="1" dirty="0">
                  <a:latin typeface="Verdana" pitchFamily="34" charset="0"/>
                </a:rPr>
                <a:t>2. </a:t>
              </a:r>
              <a:r>
                <a:rPr lang="lv-LV" sz="850" dirty="0">
                  <a:latin typeface="Verdana" pitchFamily="34" charset="0"/>
                </a:rPr>
                <a:t>Data provision agreement with SRDA</a:t>
              </a:r>
            </a:p>
          </p:txBody>
        </p:sp>
      </p:grpSp>
      <p:grpSp>
        <p:nvGrpSpPr>
          <p:cNvPr id="9" name="Group 8"/>
          <p:cNvGrpSpPr/>
          <p:nvPr/>
        </p:nvGrpSpPr>
        <p:grpSpPr>
          <a:xfrm>
            <a:off x="457200" y="1470578"/>
            <a:ext cx="1330681" cy="323772"/>
            <a:chOff x="595788" y="1151769"/>
            <a:chExt cx="1330681" cy="323772"/>
          </a:xfrm>
        </p:grpSpPr>
        <p:sp>
          <p:nvSpPr>
            <p:cNvPr id="150" name="Rounded Rectangle 149"/>
            <p:cNvSpPr/>
            <p:nvPr/>
          </p:nvSpPr>
          <p:spPr>
            <a:xfrm>
              <a:off x="595788" y="1151769"/>
              <a:ext cx="1242534" cy="323772"/>
            </a:xfrm>
            <a:prstGeom prst="roundRect">
              <a:avLst>
                <a:gd name="adj" fmla="val 18013"/>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39" name="TextBox 138"/>
            <p:cNvSpPr txBox="1"/>
            <p:nvPr/>
          </p:nvSpPr>
          <p:spPr>
            <a:xfrm>
              <a:off x="641055" y="1175156"/>
              <a:ext cx="1285414" cy="276999"/>
            </a:xfrm>
            <a:prstGeom prst="rect">
              <a:avLst/>
            </a:prstGeom>
            <a:noFill/>
          </p:spPr>
          <p:txBody>
            <a:bodyPr wrap="square" lIns="0" tIns="0" rIns="0" bIns="0" rtlCol="0">
              <a:spAutoFit/>
            </a:bodyPr>
            <a:lstStyle/>
            <a:p>
              <a:pPr fontAlgn="t">
                <a:spcAft>
                  <a:spcPts val="300"/>
                </a:spcAft>
              </a:pPr>
              <a:r>
                <a:rPr lang="lv-LV" sz="900" b="1" dirty="0" smtClean="0">
                  <a:latin typeface="Verdana" pitchFamily="34" charset="0"/>
                </a:rPr>
                <a:t>1. </a:t>
              </a:r>
              <a:r>
                <a:rPr lang="pt-BR" sz="850" dirty="0" smtClean="0">
                  <a:latin typeface="Verdana" pitchFamily="34" charset="0"/>
                </a:rPr>
                <a:t>Framework agreement with SRDA</a:t>
              </a:r>
              <a:endParaRPr lang="en-GB" sz="850" dirty="0" smtClean="0">
                <a:latin typeface="Verdana" pitchFamily="34" charset="0"/>
                <a:ea typeface="Verdana" pitchFamily="34" charset="0"/>
                <a:cs typeface="Verdana" pitchFamily="34" charset="0"/>
              </a:endParaRPr>
            </a:p>
          </p:txBody>
        </p:sp>
      </p:grpSp>
      <p:grpSp>
        <p:nvGrpSpPr>
          <p:cNvPr id="14" name="Group 13"/>
          <p:cNvGrpSpPr/>
          <p:nvPr/>
        </p:nvGrpSpPr>
        <p:grpSpPr>
          <a:xfrm>
            <a:off x="1876027" y="4290150"/>
            <a:ext cx="1026000" cy="720000"/>
            <a:chOff x="2016370" y="3651536"/>
            <a:chExt cx="1026000" cy="720000"/>
          </a:xfrm>
        </p:grpSpPr>
        <p:sp>
          <p:nvSpPr>
            <p:cNvPr id="151" name="Rounded Rectangle 150"/>
            <p:cNvSpPr/>
            <p:nvPr/>
          </p:nvSpPr>
          <p:spPr>
            <a:xfrm>
              <a:off x="2016370" y="3651536"/>
              <a:ext cx="1026000" cy="720000"/>
            </a:xfrm>
            <a:prstGeom prst="roundRect">
              <a:avLst>
                <a:gd name="adj" fmla="val 10341"/>
              </a:avLst>
            </a:prstGeom>
            <a:solidFill>
              <a:schemeClr val="bg1"/>
            </a:solidFill>
            <a:ln w="12700">
              <a:solidFill>
                <a:srgbClr val="ADDE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20" name="Rectangle 119"/>
            <p:cNvSpPr/>
            <p:nvPr/>
          </p:nvSpPr>
          <p:spPr>
            <a:xfrm>
              <a:off x="2061370" y="3680676"/>
              <a:ext cx="936000" cy="661720"/>
            </a:xfrm>
            <a:prstGeom prst="rect">
              <a:avLst/>
            </a:prstGeom>
          </p:spPr>
          <p:txBody>
            <a:bodyPr wrap="square" lIns="0" tIns="0" rIns="0" bIns="0">
              <a:spAutoFit/>
            </a:bodyPr>
            <a:lstStyle/>
            <a:p>
              <a:pPr fontAlgn="t"/>
              <a:r>
                <a:rPr lang="lv-LV" sz="900" b="1" dirty="0" smtClean="0">
                  <a:solidFill>
                    <a:srgbClr val="000000"/>
                  </a:solidFill>
                  <a:latin typeface="Verdana" pitchFamily="34" charset="0"/>
                </a:rPr>
                <a:t>6. </a:t>
              </a:r>
              <a:r>
                <a:rPr lang="lv-LV" sz="850" dirty="0" smtClean="0">
                  <a:solidFill>
                    <a:srgbClr val="000000"/>
                  </a:solidFill>
                  <a:latin typeface="Verdana" pitchFamily="34" charset="0"/>
                </a:rPr>
                <a:t>Assign user rights on the Integrator's portal (access to catalogues)</a:t>
              </a:r>
            </a:p>
          </p:txBody>
        </p:sp>
      </p:grpSp>
      <p:grpSp>
        <p:nvGrpSpPr>
          <p:cNvPr id="18" name="Group 17"/>
          <p:cNvGrpSpPr/>
          <p:nvPr/>
        </p:nvGrpSpPr>
        <p:grpSpPr>
          <a:xfrm>
            <a:off x="1876027" y="1470578"/>
            <a:ext cx="1026000" cy="720000"/>
            <a:chOff x="2016370" y="1193421"/>
            <a:chExt cx="1026000" cy="720000"/>
          </a:xfrm>
        </p:grpSpPr>
        <p:sp>
          <p:nvSpPr>
            <p:cNvPr id="152" name="Rounded Rectangle 151"/>
            <p:cNvSpPr/>
            <p:nvPr/>
          </p:nvSpPr>
          <p:spPr>
            <a:xfrm>
              <a:off x="2016370" y="1193421"/>
              <a:ext cx="1026000" cy="720000"/>
            </a:xfrm>
            <a:prstGeom prst="roundRect">
              <a:avLst>
                <a:gd name="adj" fmla="val 8552"/>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12" name="Rectangle 111"/>
            <p:cNvSpPr/>
            <p:nvPr/>
          </p:nvSpPr>
          <p:spPr>
            <a:xfrm>
              <a:off x="2061370" y="1222561"/>
              <a:ext cx="936000" cy="661720"/>
            </a:xfrm>
            <a:prstGeom prst="rect">
              <a:avLst/>
            </a:prstGeom>
          </p:spPr>
          <p:txBody>
            <a:bodyPr wrap="square" lIns="0" tIns="0" rIns="0" bIns="0">
              <a:spAutoFit/>
            </a:bodyPr>
            <a:lstStyle/>
            <a:p>
              <a:pPr fontAlgn="t"/>
              <a:r>
                <a:rPr lang="lv-LV" sz="900" b="1" dirty="0" smtClean="0">
                  <a:latin typeface="Verdana" pitchFamily="34" charset="0"/>
                </a:rPr>
                <a:t>5. </a:t>
              </a:r>
              <a:r>
                <a:rPr lang="lv-LV" sz="850" dirty="0" smtClean="0">
                  <a:latin typeface="Verdana" pitchFamily="34" charset="0"/>
                </a:rPr>
                <a:t>SRDA is sent an official letter to be granted Intergator's portal rights</a:t>
              </a:r>
              <a:endParaRPr lang="en-GB" sz="850" dirty="0">
                <a:latin typeface="Verdana" pitchFamily="34" charset="0"/>
                <a:ea typeface="Verdana" pitchFamily="34" charset="0"/>
                <a:cs typeface="Verdana" pitchFamily="34" charset="0"/>
              </a:endParaRPr>
            </a:p>
          </p:txBody>
        </p:sp>
      </p:grpSp>
      <p:grpSp>
        <p:nvGrpSpPr>
          <p:cNvPr id="24" name="Group 23"/>
          <p:cNvGrpSpPr/>
          <p:nvPr/>
        </p:nvGrpSpPr>
        <p:grpSpPr>
          <a:xfrm>
            <a:off x="3078320" y="2563950"/>
            <a:ext cx="1620000" cy="998400"/>
            <a:chOff x="3199766" y="2262855"/>
            <a:chExt cx="1620000" cy="846000"/>
          </a:xfrm>
        </p:grpSpPr>
        <p:sp>
          <p:nvSpPr>
            <p:cNvPr id="153" name="Rounded Rectangle 152"/>
            <p:cNvSpPr/>
            <p:nvPr/>
          </p:nvSpPr>
          <p:spPr>
            <a:xfrm>
              <a:off x="3199766" y="2262855"/>
              <a:ext cx="1620000" cy="846000"/>
            </a:xfrm>
            <a:prstGeom prst="roundRect">
              <a:avLst>
                <a:gd name="adj" fmla="val 7429"/>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43" name="TextBox 142"/>
            <p:cNvSpPr txBox="1"/>
            <p:nvPr/>
          </p:nvSpPr>
          <p:spPr>
            <a:xfrm>
              <a:off x="3250166" y="2289593"/>
              <a:ext cx="1519200" cy="792525"/>
            </a:xfrm>
            <a:prstGeom prst="rect">
              <a:avLst/>
            </a:prstGeom>
            <a:noFill/>
          </p:spPr>
          <p:txBody>
            <a:bodyPr wrap="square" lIns="0" tIns="0" rIns="0" bIns="0" rtlCol="0">
              <a:spAutoFit/>
            </a:bodyPr>
            <a:lstStyle/>
            <a:p>
              <a:pPr fontAlgn="t">
                <a:spcAft>
                  <a:spcPts val="300"/>
                </a:spcAft>
              </a:pPr>
              <a:r>
                <a:rPr lang="lv-LV" sz="900" b="1" dirty="0" smtClean="0">
                  <a:latin typeface="Verdana" pitchFamily="34" charset="0"/>
                </a:rPr>
                <a:t>9. </a:t>
              </a:r>
              <a:r>
                <a:rPr lang="lv-LV" sz="850" dirty="0" smtClean="0">
                  <a:latin typeface="Verdana" pitchFamily="34" charset="0"/>
                </a:rPr>
                <a:t>A) Integration service delivery to SRDA in accordance with the procedures established by SRDA or B) place in one's infrastructure and ensures access for integrator</a:t>
              </a:r>
            </a:p>
          </p:txBody>
        </p:sp>
      </p:grpSp>
      <p:grpSp>
        <p:nvGrpSpPr>
          <p:cNvPr id="23" name="Group 22"/>
          <p:cNvGrpSpPr/>
          <p:nvPr/>
        </p:nvGrpSpPr>
        <p:grpSpPr>
          <a:xfrm>
            <a:off x="3078320" y="4057144"/>
            <a:ext cx="1722280" cy="953006"/>
            <a:chOff x="3199766" y="3609793"/>
            <a:chExt cx="1722280" cy="953006"/>
          </a:xfrm>
        </p:grpSpPr>
        <p:sp>
          <p:nvSpPr>
            <p:cNvPr id="154" name="Rounded Rectangle 153"/>
            <p:cNvSpPr/>
            <p:nvPr/>
          </p:nvSpPr>
          <p:spPr>
            <a:xfrm>
              <a:off x="3199766" y="3609793"/>
              <a:ext cx="1722280" cy="953006"/>
            </a:xfrm>
            <a:prstGeom prst="roundRect">
              <a:avLst>
                <a:gd name="adj" fmla="val 7181"/>
              </a:avLst>
            </a:prstGeom>
            <a:solidFill>
              <a:schemeClr val="bg1"/>
            </a:solidFill>
            <a:ln w="12700">
              <a:solidFill>
                <a:srgbClr val="ADDE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42" name="Rectangle 141"/>
            <p:cNvSpPr/>
            <p:nvPr/>
          </p:nvSpPr>
          <p:spPr>
            <a:xfrm>
              <a:off x="3249883" y="3624631"/>
              <a:ext cx="1668563" cy="923330"/>
            </a:xfrm>
            <a:prstGeom prst="rect">
              <a:avLst/>
            </a:prstGeom>
          </p:spPr>
          <p:txBody>
            <a:bodyPr wrap="square" lIns="0" tIns="0" rIns="0" bIns="0">
              <a:spAutoFit/>
            </a:bodyPr>
            <a:lstStyle/>
            <a:p>
              <a:pPr fontAlgn="t"/>
              <a:r>
                <a:rPr lang="lv-LV" sz="900" b="1" dirty="0" smtClean="0">
                  <a:solidFill>
                    <a:srgbClr val="000000"/>
                  </a:solidFill>
                  <a:latin typeface="Verdana" pitchFamily="34" charset="0"/>
                </a:rPr>
                <a:t>10. </a:t>
              </a:r>
              <a:r>
                <a:rPr lang="lv-LV" sz="850" dirty="0" smtClean="0">
                  <a:solidFill>
                    <a:srgbClr val="000000"/>
                  </a:solidFill>
                  <a:latin typeface="Verdana" pitchFamily="34" charset="0"/>
                </a:rPr>
                <a:t>A) Perform integration service installing in the integrators test environment or B) in cooperation with data provider establish connection between the Integrator and integration system</a:t>
              </a:r>
            </a:p>
          </p:txBody>
        </p:sp>
      </p:grpSp>
      <p:grpSp>
        <p:nvGrpSpPr>
          <p:cNvPr id="25" name="Group 24"/>
          <p:cNvGrpSpPr/>
          <p:nvPr/>
        </p:nvGrpSpPr>
        <p:grpSpPr>
          <a:xfrm>
            <a:off x="3078320" y="1945150"/>
            <a:ext cx="1620000" cy="468000"/>
            <a:chOff x="3199766" y="1403485"/>
            <a:chExt cx="1620000" cy="468000"/>
          </a:xfrm>
        </p:grpSpPr>
        <p:sp>
          <p:nvSpPr>
            <p:cNvPr id="155" name="Rounded Rectangle 154"/>
            <p:cNvSpPr/>
            <p:nvPr/>
          </p:nvSpPr>
          <p:spPr>
            <a:xfrm>
              <a:off x="3199766" y="1403485"/>
              <a:ext cx="1620000" cy="468000"/>
            </a:xfrm>
            <a:prstGeom prst="roundRect">
              <a:avLst>
                <a:gd name="adj" fmla="val 11235"/>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6" name="Rectangle 5"/>
            <p:cNvSpPr/>
            <p:nvPr/>
          </p:nvSpPr>
          <p:spPr>
            <a:xfrm>
              <a:off x="3250166" y="1437685"/>
              <a:ext cx="1519200" cy="399600"/>
            </a:xfrm>
            <a:prstGeom prst="rect">
              <a:avLst/>
            </a:prstGeom>
          </p:spPr>
          <p:txBody>
            <a:bodyPr wrap="square" lIns="0" tIns="0" rIns="0" bIns="0">
              <a:spAutoFit/>
            </a:bodyPr>
            <a:lstStyle/>
            <a:p>
              <a:pPr fontAlgn="t">
                <a:spcAft>
                  <a:spcPts val="300"/>
                </a:spcAft>
              </a:pPr>
              <a:r>
                <a:rPr lang="lv-LV" sz="900" b="1" dirty="0">
                  <a:latin typeface="Verdana" pitchFamily="34" charset="0"/>
                </a:rPr>
                <a:t>8. </a:t>
              </a:r>
              <a:r>
                <a:rPr lang="lv-LV" sz="850" dirty="0">
                  <a:latin typeface="Verdana" pitchFamily="34" charset="0"/>
                </a:rPr>
                <a:t>Create integration service registration in integrator's portal</a:t>
              </a:r>
            </a:p>
          </p:txBody>
        </p:sp>
      </p:grpSp>
      <p:grpSp>
        <p:nvGrpSpPr>
          <p:cNvPr id="26" name="Group 25"/>
          <p:cNvGrpSpPr/>
          <p:nvPr/>
        </p:nvGrpSpPr>
        <p:grpSpPr>
          <a:xfrm>
            <a:off x="3056120" y="1470578"/>
            <a:ext cx="1668280" cy="323772"/>
            <a:chOff x="3177566" y="986766"/>
            <a:chExt cx="1668280" cy="323772"/>
          </a:xfrm>
        </p:grpSpPr>
        <p:sp>
          <p:nvSpPr>
            <p:cNvPr id="156" name="Rounded Rectangle 155"/>
            <p:cNvSpPr/>
            <p:nvPr/>
          </p:nvSpPr>
          <p:spPr>
            <a:xfrm>
              <a:off x="3199766" y="986766"/>
              <a:ext cx="1620000" cy="323772"/>
            </a:xfrm>
            <a:prstGeom prst="roundRect">
              <a:avLst>
                <a:gd name="adj" fmla="val 18013"/>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5" name="Rectangle 4"/>
            <p:cNvSpPr/>
            <p:nvPr/>
          </p:nvSpPr>
          <p:spPr>
            <a:xfrm>
              <a:off x="3177566" y="1010052"/>
              <a:ext cx="1668280" cy="277200"/>
            </a:xfrm>
            <a:prstGeom prst="rect">
              <a:avLst/>
            </a:prstGeom>
          </p:spPr>
          <p:txBody>
            <a:bodyPr wrap="square" lIns="0" tIns="0" rIns="0" bIns="0">
              <a:spAutoFit/>
            </a:bodyPr>
            <a:lstStyle/>
            <a:p>
              <a:pPr fontAlgn="t">
                <a:spcAft>
                  <a:spcPts val="300"/>
                </a:spcAft>
              </a:pPr>
              <a:r>
                <a:rPr lang="lv-LV" sz="900" b="1" dirty="0">
                  <a:latin typeface="Verdana" pitchFamily="34" charset="0"/>
                </a:rPr>
                <a:t>7. </a:t>
              </a:r>
              <a:r>
                <a:rPr lang="lv-LV" sz="850" dirty="0">
                  <a:latin typeface="Verdana" pitchFamily="34" charset="0"/>
                </a:rPr>
                <a:t>Develop integration service according to guidelines</a:t>
              </a:r>
            </a:p>
          </p:txBody>
        </p:sp>
      </p:grpSp>
      <p:grpSp>
        <p:nvGrpSpPr>
          <p:cNvPr id="27" name="Group 26"/>
          <p:cNvGrpSpPr/>
          <p:nvPr/>
        </p:nvGrpSpPr>
        <p:grpSpPr>
          <a:xfrm>
            <a:off x="4874613" y="4057144"/>
            <a:ext cx="1170000" cy="953006"/>
            <a:chOff x="5130893" y="3598069"/>
            <a:chExt cx="1170000" cy="953006"/>
          </a:xfrm>
        </p:grpSpPr>
        <p:sp>
          <p:nvSpPr>
            <p:cNvPr id="157" name="Rounded Rectangle 156"/>
            <p:cNvSpPr/>
            <p:nvPr/>
          </p:nvSpPr>
          <p:spPr>
            <a:xfrm>
              <a:off x="5130893" y="3598069"/>
              <a:ext cx="1170000" cy="953006"/>
            </a:xfrm>
            <a:prstGeom prst="roundRect">
              <a:avLst>
                <a:gd name="adj" fmla="val 7181"/>
              </a:avLst>
            </a:prstGeom>
            <a:solidFill>
              <a:schemeClr val="bg1"/>
            </a:solidFill>
            <a:ln w="12700">
              <a:solidFill>
                <a:srgbClr val="ADDE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41" name="Rectangle 140"/>
            <p:cNvSpPr/>
            <p:nvPr/>
          </p:nvSpPr>
          <p:spPr>
            <a:xfrm>
              <a:off x="5175893" y="3612907"/>
              <a:ext cx="1089176" cy="923330"/>
            </a:xfrm>
            <a:prstGeom prst="rect">
              <a:avLst/>
            </a:prstGeom>
          </p:spPr>
          <p:txBody>
            <a:bodyPr wrap="square" lIns="0" tIns="0" rIns="0" bIns="0">
              <a:spAutoFit/>
            </a:bodyPr>
            <a:lstStyle/>
            <a:p>
              <a:pPr fontAlgn="t"/>
              <a:r>
                <a:rPr lang="lv-LV" sz="900" b="1" dirty="0" smtClean="0">
                  <a:solidFill>
                    <a:srgbClr val="000000"/>
                  </a:solidFill>
                  <a:latin typeface="Verdana" pitchFamily="34" charset="0"/>
                </a:rPr>
                <a:t>12. </a:t>
              </a:r>
              <a:r>
                <a:rPr lang="lv-LV" sz="850" dirty="0" smtClean="0">
                  <a:solidFill>
                    <a:srgbClr val="000000"/>
                  </a:solidFill>
                  <a:latin typeface="Verdana" pitchFamily="34" charset="0"/>
                </a:rPr>
                <a:t>Provide integration service audit notes for the indicated period of time obtained from accept testing results</a:t>
              </a:r>
            </a:p>
          </p:txBody>
        </p:sp>
      </p:grpSp>
      <p:grpSp>
        <p:nvGrpSpPr>
          <p:cNvPr id="28" name="Group 27"/>
          <p:cNvGrpSpPr/>
          <p:nvPr/>
        </p:nvGrpSpPr>
        <p:grpSpPr>
          <a:xfrm>
            <a:off x="4874613" y="1470578"/>
            <a:ext cx="1274292" cy="576000"/>
            <a:chOff x="5130893" y="1170402"/>
            <a:chExt cx="1274292" cy="576000"/>
          </a:xfrm>
        </p:grpSpPr>
        <p:sp>
          <p:nvSpPr>
            <p:cNvPr id="158" name="Rounded Rectangle 157"/>
            <p:cNvSpPr/>
            <p:nvPr/>
          </p:nvSpPr>
          <p:spPr>
            <a:xfrm>
              <a:off x="5130893" y="1170402"/>
              <a:ext cx="1170000" cy="576000"/>
            </a:xfrm>
            <a:prstGeom prst="roundRect">
              <a:avLst>
                <a:gd name="adj" fmla="val 11235"/>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40" name="Rectangle 139"/>
            <p:cNvSpPr/>
            <p:nvPr/>
          </p:nvSpPr>
          <p:spPr>
            <a:xfrm>
              <a:off x="5175892" y="1192945"/>
              <a:ext cx="1229293" cy="530915"/>
            </a:xfrm>
            <a:prstGeom prst="rect">
              <a:avLst/>
            </a:prstGeom>
          </p:spPr>
          <p:txBody>
            <a:bodyPr wrap="square" lIns="0" tIns="0" rIns="0" bIns="0">
              <a:spAutoFit/>
            </a:bodyPr>
            <a:lstStyle/>
            <a:p>
              <a:pPr fontAlgn="t"/>
              <a:r>
                <a:rPr lang="lv-LV" sz="900" b="1" dirty="0" smtClean="0">
                  <a:latin typeface="Verdana" pitchFamily="34" charset="0"/>
                </a:rPr>
                <a:t>11. </a:t>
              </a:r>
              <a:r>
                <a:rPr lang="lv-LV" sz="850" dirty="0" smtClean="0">
                  <a:latin typeface="Verdana" pitchFamily="34" charset="0"/>
                </a:rPr>
                <a:t>Organise integration service testing in cooperati-on with SDRA</a:t>
              </a:r>
              <a:endParaRPr lang="en-GB" sz="850" dirty="0">
                <a:latin typeface="Verdana" pitchFamily="34" charset="0"/>
                <a:ea typeface="Verdana" pitchFamily="34" charset="0"/>
                <a:cs typeface="Verdana" pitchFamily="34" charset="0"/>
              </a:endParaRPr>
            </a:p>
          </p:txBody>
        </p:sp>
      </p:grpSp>
      <p:grpSp>
        <p:nvGrpSpPr>
          <p:cNvPr id="44" name="Group 43"/>
          <p:cNvGrpSpPr/>
          <p:nvPr/>
        </p:nvGrpSpPr>
        <p:grpSpPr>
          <a:xfrm>
            <a:off x="6220906" y="4434150"/>
            <a:ext cx="1548000" cy="576000"/>
            <a:chOff x="6368554" y="3614722"/>
            <a:chExt cx="1548000" cy="576000"/>
          </a:xfrm>
        </p:grpSpPr>
        <p:sp>
          <p:nvSpPr>
            <p:cNvPr id="159" name="Rounded Rectangle 158"/>
            <p:cNvSpPr/>
            <p:nvPr/>
          </p:nvSpPr>
          <p:spPr>
            <a:xfrm>
              <a:off x="6368554" y="3614722"/>
              <a:ext cx="1548000" cy="576000"/>
            </a:xfrm>
            <a:prstGeom prst="roundRect">
              <a:avLst>
                <a:gd name="adj" fmla="val 11235"/>
              </a:avLst>
            </a:prstGeom>
            <a:solidFill>
              <a:schemeClr val="bg1"/>
            </a:solidFill>
            <a:ln w="12700">
              <a:solidFill>
                <a:srgbClr val="ADDE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25" name="Rectangle 124"/>
            <p:cNvSpPr/>
            <p:nvPr/>
          </p:nvSpPr>
          <p:spPr>
            <a:xfrm>
              <a:off x="6422611" y="3637265"/>
              <a:ext cx="1439887" cy="530915"/>
            </a:xfrm>
            <a:prstGeom prst="rect">
              <a:avLst/>
            </a:prstGeom>
          </p:spPr>
          <p:txBody>
            <a:bodyPr wrap="square" lIns="0" tIns="0" rIns="0" bIns="0">
              <a:spAutoFit/>
            </a:bodyPr>
            <a:lstStyle/>
            <a:p>
              <a:pPr fontAlgn="t"/>
              <a:r>
                <a:rPr lang="lv-LV" sz="900" b="1" dirty="0">
                  <a:solidFill>
                    <a:srgbClr val="000000"/>
                  </a:solidFill>
                  <a:latin typeface="Verdana" pitchFamily="34" charset="0"/>
                </a:rPr>
                <a:t>16. </a:t>
              </a:r>
              <a:r>
                <a:rPr lang="lv-LV" sz="850" dirty="0">
                  <a:solidFill>
                    <a:srgbClr val="000000"/>
                  </a:solidFill>
                  <a:latin typeface="Verdana" pitchFamily="34" charset="0"/>
                </a:rPr>
                <a:t>In the agreed time install integration service in the Integrator's production environment </a:t>
              </a:r>
            </a:p>
          </p:txBody>
        </p:sp>
      </p:grpSp>
      <p:grpSp>
        <p:nvGrpSpPr>
          <p:cNvPr id="46" name="Group 45"/>
          <p:cNvGrpSpPr/>
          <p:nvPr/>
        </p:nvGrpSpPr>
        <p:grpSpPr>
          <a:xfrm>
            <a:off x="7945200" y="1470578"/>
            <a:ext cx="1026000" cy="720000"/>
            <a:chOff x="8120239" y="1363742"/>
            <a:chExt cx="1026000" cy="720000"/>
          </a:xfrm>
        </p:grpSpPr>
        <p:sp>
          <p:nvSpPr>
            <p:cNvPr id="160" name="Rounded Rectangle 159"/>
            <p:cNvSpPr/>
            <p:nvPr/>
          </p:nvSpPr>
          <p:spPr>
            <a:xfrm>
              <a:off x="8120239" y="1363742"/>
              <a:ext cx="1026000" cy="720000"/>
            </a:xfrm>
            <a:prstGeom prst="roundRect">
              <a:avLst>
                <a:gd name="adj" fmla="val 8552"/>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27" name="Rectangle 126"/>
            <p:cNvSpPr/>
            <p:nvPr/>
          </p:nvSpPr>
          <p:spPr>
            <a:xfrm>
              <a:off x="8165239" y="1392882"/>
              <a:ext cx="936000" cy="661720"/>
            </a:xfrm>
            <a:prstGeom prst="rect">
              <a:avLst/>
            </a:prstGeom>
          </p:spPr>
          <p:txBody>
            <a:bodyPr wrap="square" lIns="0" tIns="0" rIns="0" bIns="0">
              <a:spAutoFit/>
            </a:bodyPr>
            <a:lstStyle/>
            <a:p>
              <a:pPr fontAlgn="t"/>
              <a:r>
                <a:rPr lang="lv-LV" sz="900" b="1" dirty="0" smtClean="0">
                  <a:latin typeface="Verdana" pitchFamily="34" charset="0"/>
                </a:rPr>
                <a:t>17. </a:t>
              </a:r>
              <a:r>
                <a:rPr lang="lv-LV" sz="850" dirty="0" smtClean="0">
                  <a:latin typeface="Verdana" pitchFamily="34" charset="0"/>
                </a:rPr>
                <a:t>If necessary decides about publicity measures</a:t>
              </a:r>
              <a:endParaRPr lang="en-GB" sz="900" dirty="0">
                <a:latin typeface="Verdana" pitchFamily="34" charset="0"/>
                <a:ea typeface="Verdana" pitchFamily="34" charset="0"/>
                <a:cs typeface="Verdana" pitchFamily="34" charset="0"/>
              </a:endParaRPr>
            </a:p>
          </p:txBody>
        </p:sp>
      </p:grpSp>
      <p:cxnSp>
        <p:nvCxnSpPr>
          <p:cNvPr id="174" name="Straight Connector 173"/>
          <p:cNvCxnSpPr/>
          <p:nvPr/>
        </p:nvCxnSpPr>
        <p:spPr>
          <a:xfrm>
            <a:off x="200700" y="3847847"/>
            <a:ext cx="8742600" cy="0"/>
          </a:xfrm>
          <a:prstGeom prst="line">
            <a:avLst/>
          </a:prstGeom>
          <a:ln w="12700">
            <a:solidFill>
              <a:schemeClr val="bg1">
                <a:lumMod val="6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371600" y="3257550"/>
            <a:ext cx="0" cy="103260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1371600" y="3257550"/>
            <a:ext cx="41628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1787881" y="1794350"/>
            <a:ext cx="0" cy="146320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1787881" y="1830578"/>
            <a:ext cx="72000" cy="0"/>
          </a:xfrm>
          <a:prstGeom prst="straightConnector1">
            <a:avLst/>
          </a:prstGeom>
          <a:ln w="127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2514600" y="3257550"/>
            <a:ext cx="0" cy="103260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2514600" y="3257550"/>
            <a:ext cx="49172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3006320" y="1632464"/>
            <a:ext cx="0" cy="1625086"/>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3006320" y="1632464"/>
            <a:ext cx="72000" cy="0"/>
          </a:xfrm>
          <a:prstGeom prst="straightConnector1">
            <a:avLst/>
          </a:prstGeom>
          <a:ln w="127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a:off x="838200" y="2419350"/>
            <a:ext cx="0" cy="144600"/>
          </a:xfrm>
          <a:prstGeom prst="straightConnector1">
            <a:avLst/>
          </a:prstGeom>
          <a:ln w="127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4343400" y="3616008"/>
            <a:ext cx="4536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4800600" y="1758578"/>
            <a:ext cx="0" cy="185743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a:off x="4800600" y="1758578"/>
            <a:ext cx="72000" cy="0"/>
          </a:xfrm>
          <a:prstGeom prst="straightConnector1">
            <a:avLst/>
          </a:prstGeom>
          <a:ln w="127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a:off x="3429000" y="2413150"/>
            <a:ext cx="0" cy="144600"/>
          </a:xfrm>
          <a:prstGeom prst="straightConnector1">
            <a:avLst/>
          </a:prstGeom>
          <a:ln w="127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a:off x="5257800" y="2048569"/>
            <a:ext cx="0" cy="1998581"/>
          </a:xfrm>
          <a:prstGeom prst="straightConnector1">
            <a:avLst/>
          </a:prstGeom>
          <a:ln w="127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7772400" y="4722150"/>
            <a:ext cx="6858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endCxn id="160" idx="2"/>
          </p:cNvCxnSpPr>
          <p:nvPr/>
        </p:nvCxnSpPr>
        <p:spPr>
          <a:xfrm flipV="1">
            <a:off x="8458200" y="2190578"/>
            <a:ext cx="0" cy="2531573"/>
          </a:xfrm>
          <a:prstGeom prst="straightConnector1">
            <a:avLst/>
          </a:prstGeom>
          <a:ln w="127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a:off x="6994906" y="2910615"/>
            <a:ext cx="0" cy="144600"/>
          </a:xfrm>
          <a:prstGeom prst="straightConnector1">
            <a:avLst/>
          </a:prstGeom>
          <a:ln w="127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p:nvPr/>
        </p:nvCxnSpPr>
        <p:spPr>
          <a:xfrm>
            <a:off x="6994906" y="2053912"/>
            <a:ext cx="0" cy="144600"/>
          </a:xfrm>
          <a:prstGeom prst="straightConnector1">
            <a:avLst/>
          </a:prstGeom>
          <a:ln w="127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5715000" y="3257550"/>
            <a:ext cx="0" cy="799594"/>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5715000" y="3257550"/>
            <a:ext cx="433906"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6148906" y="1758578"/>
            <a:ext cx="0" cy="1498972"/>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a:off x="6148906" y="1758578"/>
            <a:ext cx="72000" cy="0"/>
          </a:xfrm>
          <a:prstGeom prst="straightConnector1">
            <a:avLst/>
          </a:prstGeom>
          <a:ln w="127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2" name="Slide Number Placeholder 4"/>
          <p:cNvSpPr>
            <a:spLocks noGrp="1"/>
          </p:cNvSpPr>
          <p:nvPr>
            <p:ph type="sldNum" sz="quarter" idx="13"/>
          </p:nvPr>
        </p:nvSpPr>
        <p:spPr bwMode="auto">
          <a:xfrm>
            <a:off x="8534400" y="4743450"/>
            <a:ext cx="3048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lv-LV" altLang="en-US" dirty="0" smtClean="0"/>
              <a:t>12</a:t>
            </a:r>
            <a:endParaRPr lang="en-GB" altLang="en-US" dirty="0" smtClean="0"/>
          </a:p>
        </p:txBody>
      </p:sp>
      <p:sp>
        <p:nvSpPr>
          <p:cNvPr id="88" name="Title 2"/>
          <p:cNvSpPr>
            <a:spLocks noGrp="1"/>
          </p:cNvSpPr>
          <p:nvPr>
            <p:ph type="title"/>
          </p:nvPr>
        </p:nvSpPr>
        <p:spPr>
          <a:xfrm>
            <a:off x="2590800" y="285750"/>
            <a:ext cx="6096000" cy="800099"/>
          </a:xfrm>
        </p:spPr>
        <p:txBody>
          <a:bodyPr>
            <a:noAutofit/>
          </a:bodyPr>
          <a:lstStyle/>
          <a:p>
            <a:pPr lvl="0">
              <a:defRPr/>
            </a:pPr>
            <a:r>
              <a:rPr lang="lv-LV" altLang="en-US" sz="2400" dirty="0" smtClean="0"/>
              <a:t>Development of data exchange solutions</a:t>
            </a:r>
            <a:endParaRPr lang="en-GB" altLang="en-US" sz="2400" i="1" dirty="0" smtClean="0"/>
          </a:p>
        </p:txBody>
      </p:sp>
    </p:spTree>
    <p:extLst>
      <p:ext uri="{BB962C8B-B14F-4D97-AF65-F5344CB8AC3E}">
        <p14:creationId xmlns:p14="http://schemas.microsoft.com/office/powerpoint/2010/main" val="1850433412"/>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3" name="Straight Arrow Connector 52"/>
          <p:cNvCxnSpPr/>
          <p:nvPr/>
        </p:nvCxnSpPr>
        <p:spPr>
          <a:xfrm>
            <a:off x="6525600" y="4702261"/>
            <a:ext cx="144000" cy="0"/>
          </a:xfrm>
          <a:prstGeom prst="straightConnector1">
            <a:avLst/>
          </a:prstGeom>
          <a:ln w="12700">
            <a:solidFill>
              <a:schemeClr val="bg1">
                <a:lumMod val="65000"/>
              </a:schemeClr>
            </a:solidFill>
            <a:tailEnd type="none"/>
          </a:ln>
        </p:spPr>
        <p:style>
          <a:lnRef idx="1">
            <a:schemeClr val="accent1"/>
          </a:lnRef>
          <a:fillRef idx="0">
            <a:schemeClr val="accent1"/>
          </a:fillRef>
          <a:effectRef idx="0">
            <a:schemeClr val="accent1"/>
          </a:effectRef>
          <a:fontRef idx="minor">
            <a:schemeClr val="tx1"/>
          </a:fontRef>
        </p:style>
      </p:cxnSp>
      <p:grpSp>
        <p:nvGrpSpPr>
          <p:cNvPr id="98" name="Group 97"/>
          <p:cNvGrpSpPr/>
          <p:nvPr/>
        </p:nvGrpSpPr>
        <p:grpSpPr>
          <a:xfrm>
            <a:off x="3764668" y="2639722"/>
            <a:ext cx="2808000" cy="466721"/>
            <a:chOff x="3199765" y="2262855"/>
            <a:chExt cx="2501541" cy="466721"/>
          </a:xfrm>
        </p:grpSpPr>
        <p:sp>
          <p:nvSpPr>
            <p:cNvPr id="99" name="Rounded Rectangle 98"/>
            <p:cNvSpPr/>
            <p:nvPr/>
          </p:nvSpPr>
          <p:spPr>
            <a:xfrm>
              <a:off x="3199765" y="2262855"/>
              <a:ext cx="2501541" cy="466721"/>
            </a:xfrm>
            <a:prstGeom prst="roundRect">
              <a:avLst>
                <a:gd name="adj" fmla="val 7429"/>
              </a:avLst>
            </a:prstGeom>
            <a:solidFill>
              <a:schemeClr val="bg1"/>
            </a:solidFill>
            <a:ln w="12700">
              <a:solidFill>
                <a:srgbClr val="ADDE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00" name="TextBox 99"/>
            <p:cNvSpPr txBox="1"/>
            <p:nvPr/>
          </p:nvSpPr>
          <p:spPr>
            <a:xfrm>
              <a:off x="3250166" y="2289593"/>
              <a:ext cx="2376401" cy="400110"/>
            </a:xfrm>
            <a:prstGeom prst="rect">
              <a:avLst/>
            </a:prstGeom>
            <a:noFill/>
          </p:spPr>
          <p:txBody>
            <a:bodyPr wrap="square" lIns="0" tIns="0" rIns="0" bIns="0" rtlCol="0">
              <a:spAutoFit/>
            </a:bodyPr>
            <a:lstStyle/>
            <a:p>
              <a:pPr fontAlgn="t">
                <a:spcAft>
                  <a:spcPts val="300"/>
                </a:spcAft>
              </a:pPr>
              <a:r>
                <a:rPr lang="lv-LV" sz="900" b="1" dirty="0" smtClean="0">
                  <a:latin typeface="Verdana" pitchFamily="34" charset="0"/>
                </a:rPr>
                <a:t>22. </a:t>
              </a:r>
              <a:r>
                <a:rPr lang="lv-LV" sz="850" dirty="0">
                  <a:latin typeface="Verdana" pitchFamily="34" charset="0"/>
                </a:rPr>
                <a:t>Create and inform Data provider and Data receiver about the assigned access to data in accordance with Data provider's regulations</a:t>
              </a:r>
            </a:p>
          </p:txBody>
        </p:sp>
      </p:grpSp>
      <p:cxnSp>
        <p:nvCxnSpPr>
          <p:cNvPr id="135" name="Straight Arrow Connector 134"/>
          <p:cNvCxnSpPr/>
          <p:nvPr/>
        </p:nvCxnSpPr>
        <p:spPr>
          <a:xfrm>
            <a:off x="5168667" y="3106442"/>
            <a:ext cx="0" cy="324000"/>
          </a:xfrm>
          <a:prstGeom prst="straightConnector1">
            <a:avLst/>
          </a:prstGeom>
          <a:ln w="127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p:nvPr/>
        </p:nvCxnSpPr>
        <p:spPr>
          <a:xfrm>
            <a:off x="5168667" y="4358722"/>
            <a:ext cx="0" cy="144600"/>
          </a:xfrm>
          <a:prstGeom prst="straightConnector1">
            <a:avLst/>
          </a:prstGeom>
          <a:ln w="127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p:nvPr/>
        </p:nvCxnSpPr>
        <p:spPr>
          <a:xfrm>
            <a:off x="5168667" y="3890122"/>
            <a:ext cx="0" cy="144600"/>
          </a:xfrm>
          <a:prstGeom prst="straightConnector1">
            <a:avLst/>
          </a:prstGeom>
          <a:ln w="127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a:off x="8153400" y="1968008"/>
            <a:ext cx="0" cy="610471"/>
          </a:xfrm>
          <a:prstGeom prst="straightConnector1">
            <a:avLst/>
          </a:prstGeom>
          <a:ln w="127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a:off x="2133600" y="2464950"/>
            <a:ext cx="0" cy="2026972"/>
          </a:xfrm>
          <a:prstGeom prst="straightConnector1">
            <a:avLst/>
          </a:prstGeom>
          <a:ln w="127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140505" y="2578479"/>
            <a:ext cx="184666" cy="720000"/>
          </a:xfrm>
          <a:prstGeom prst="rect">
            <a:avLst/>
          </a:prstGeom>
          <a:noFill/>
          <a:ln>
            <a:noFill/>
          </a:ln>
        </p:spPr>
        <p:txBody>
          <a:bodyPr vert="vert270" wrap="square" lIns="0" tIns="0" rIns="0" bIns="0" rtlCol="0">
            <a:spAutoFit/>
          </a:bodyPr>
          <a:lstStyle/>
          <a:p>
            <a:pPr algn="ctr"/>
            <a:r>
              <a:rPr lang="lv-LV" sz="1200" b="1" dirty="0" smtClean="0">
                <a:latin typeface="Verdana" panose="020B0604030504040204" pitchFamily="34" charset="0"/>
              </a:rPr>
              <a:t>SRDA</a:t>
            </a:r>
            <a:endParaRPr lang="en-GB" sz="1200" b="1" dirty="0">
              <a:latin typeface="Verdana" panose="020B0604030504040204" pitchFamily="34" charset="0"/>
              <a:ea typeface="Verdana" panose="020B0604030504040204" pitchFamily="34" charset="0"/>
              <a:cs typeface="Verdana" panose="020B0604030504040204" pitchFamily="34" charset="0"/>
            </a:endParaRPr>
          </a:p>
        </p:txBody>
      </p:sp>
      <p:sp>
        <p:nvSpPr>
          <p:cNvPr id="89" name="TextBox 88"/>
          <p:cNvSpPr txBox="1"/>
          <p:nvPr/>
        </p:nvSpPr>
        <p:spPr>
          <a:xfrm>
            <a:off x="140505" y="1302343"/>
            <a:ext cx="184666" cy="1224000"/>
          </a:xfrm>
          <a:prstGeom prst="rect">
            <a:avLst/>
          </a:prstGeom>
          <a:noFill/>
          <a:ln>
            <a:noFill/>
          </a:ln>
        </p:spPr>
        <p:txBody>
          <a:bodyPr vert="vert270" wrap="square" lIns="0" tIns="0" rIns="0" bIns="0" rtlCol="0">
            <a:spAutoFit/>
          </a:bodyPr>
          <a:lstStyle/>
          <a:p>
            <a:pPr algn="ctr"/>
            <a:r>
              <a:rPr lang="lv-LV" sz="1200" b="1" dirty="0" smtClean="0">
                <a:latin typeface="Verdana" panose="020B0604030504040204" pitchFamily="34" charset="0"/>
              </a:rPr>
              <a:t>Data provider</a:t>
            </a:r>
            <a:endParaRPr lang="en-GB" sz="1200" b="1" dirty="0">
              <a:latin typeface="Verdana" panose="020B0604030504040204" pitchFamily="34" charset="0"/>
              <a:ea typeface="Verdana" panose="020B0604030504040204" pitchFamily="34" charset="0"/>
              <a:cs typeface="Verdana" panose="020B0604030504040204" pitchFamily="34" charset="0"/>
            </a:endParaRPr>
          </a:p>
        </p:txBody>
      </p:sp>
      <p:grpSp>
        <p:nvGrpSpPr>
          <p:cNvPr id="13" name="Group 12"/>
          <p:cNvGrpSpPr/>
          <p:nvPr/>
        </p:nvGrpSpPr>
        <p:grpSpPr>
          <a:xfrm>
            <a:off x="457200" y="4239922"/>
            <a:ext cx="1116000" cy="576000"/>
            <a:chOff x="595788" y="3735221"/>
            <a:chExt cx="1116000" cy="680315"/>
          </a:xfrm>
        </p:grpSpPr>
        <p:sp>
          <p:nvSpPr>
            <p:cNvPr id="147" name="Rounded Rectangle 146"/>
            <p:cNvSpPr/>
            <p:nvPr/>
          </p:nvSpPr>
          <p:spPr>
            <a:xfrm>
              <a:off x="595788" y="3735221"/>
              <a:ext cx="1116000" cy="680315"/>
            </a:xfrm>
            <a:prstGeom prst="roundRect">
              <a:avLst>
                <a:gd name="adj" fmla="val 9446"/>
              </a:avLst>
            </a:prstGeom>
            <a:solidFill>
              <a:schemeClr val="bg1"/>
            </a:solidFill>
            <a:ln w="12700">
              <a:solidFill>
                <a:srgbClr val="A9B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38" name="Rectangle 137"/>
            <p:cNvSpPr/>
            <p:nvPr/>
          </p:nvSpPr>
          <p:spPr>
            <a:xfrm>
              <a:off x="641055" y="3764361"/>
              <a:ext cx="1070733" cy="627065"/>
            </a:xfrm>
            <a:prstGeom prst="rect">
              <a:avLst/>
            </a:prstGeom>
          </p:spPr>
          <p:txBody>
            <a:bodyPr wrap="square" lIns="0" tIns="0" rIns="0" bIns="0">
              <a:spAutoFit/>
            </a:bodyPr>
            <a:lstStyle/>
            <a:p>
              <a:pPr fontAlgn="t"/>
              <a:r>
                <a:rPr lang="lv-LV" sz="900" b="1" dirty="0" smtClean="0">
                  <a:solidFill>
                    <a:srgbClr val="000000"/>
                  </a:solidFill>
                  <a:latin typeface="Verdana" pitchFamily="34" charset="0"/>
                </a:rPr>
                <a:t>18. </a:t>
              </a:r>
              <a:r>
                <a:rPr lang="lv-LV" sz="850" dirty="0">
                  <a:solidFill>
                    <a:srgbClr val="000000"/>
                  </a:solidFill>
                  <a:latin typeface="Verdana" pitchFamily="34" charset="0"/>
                </a:rPr>
                <a:t>Initiates Sate providers' access to data using an integrator</a:t>
              </a:r>
              <a:endParaRPr lang="en-GB" sz="850" dirty="0">
                <a:solidFill>
                  <a:srgbClr val="000000"/>
                </a:solidFill>
                <a:latin typeface="Verdana" pitchFamily="34" charset="0"/>
                <a:ea typeface="Verdana" pitchFamily="34" charset="0"/>
                <a:cs typeface="Verdana" pitchFamily="34" charset="0"/>
              </a:endParaRPr>
            </a:p>
          </p:txBody>
        </p:sp>
      </p:grpSp>
      <p:grpSp>
        <p:nvGrpSpPr>
          <p:cNvPr id="24" name="Group 23"/>
          <p:cNvGrpSpPr/>
          <p:nvPr/>
        </p:nvGrpSpPr>
        <p:grpSpPr>
          <a:xfrm>
            <a:off x="1752600" y="1276350"/>
            <a:ext cx="1905000" cy="468000"/>
            <a:chOff x="3199766" y="2262855"/>
            <a:chExt cx="1612500" cy="468000"/>
          </a:xfrm>
        </p:grpSpPr>
        <p:sp>
          <p:nvSpPr>
            <p:cNvPr id="153" name="Rounded Rectangle 152"/>
            <p:cNvSpPr/>
            <p:nvPr/>
          </p:nvSpPr>
          <p:spPr>
            <a:xfrm>
              <a:off x="3199766" y="2262855"/>
              <a:ext cx="1612500" cy="468000"/>
            </a:xfrm>
            <a:prstGeom prst="roundRect">
              <a:avLst>
                <a:gd name="adj" fmla="val 7429"/>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43" name="TextBox 142"/>
            <p:cNvSpPr txBox="1"/>
            <p:nvPr/>
          </p:nvSpPr>
          <p:spPr>
            <a:xfrm>
              <a:off x="3242427" y="2298855"/>
              <a:ext cx="1462677" cy="396000"/>
            </a:xfrm>
            <a:prstGeom prst="rect">
              <a:avLst/>
            </a:prstGeom>
            <a:noFill/>
          </p:spPr>
          <p:txBody>
            <a:bodyPr wrap="square" lIns="0" tIns="0" rIns="0" bIns="0" rtlCol="0">
              <a:spAutoFit/>
            </a:bodyPr>
            <a:lstStyle/>
            <a:p>
              <a:pPr fontAlgn="t">
                <a:spcAft>
                  <a:spcPts val="300"/>
                </a:spcAft>
              </a:pPr>
              <a:r>
                <a:rPr lang="lv-LV" sz="900" b="1" dirty="0" smtClean="0">
                  <a:latin typeface="Verdana" pitchFamily="34" charset="0"/>
                </a:rPr>
                <a:t>19. </a:t>
              </a:r>
              <a:r>
                <a:rPr lang="lv-LV" sz="850" dirty="0">
                  <a:latin typeface="Verdana" pitchFamily="34" charset="0"/>
                </a:rPr>
                <a:t>Agree with data provider about data usage capacity and terms</a:t>
              </a:r>
            </a:p>
          </p:txBody>
        </p:sp>
      </p:grpSp>
      <p:sp>
        <p:nvSpPr>
          <p:cNvPr id="67" name="TextBox 66"/>
          <p:cNvSpPr txBox="1"/>
          <p:nvPr/>
        </p:nvSpPr>
        <p:spPr>
          <a:xfrm>
            <a:off x="135143" y="3386798"/>
            <a:ext cx="184666" cy="1366949"/>
          </a:xfrm>
          <a:prstGeom prst="rect">
            <a:avLst/>
          </a:prstGeom>
          <a:noFill/>
          <a:ln>
            <a:noFill/>
          </a:ln>
        </p:spPr>
        <p:txBody>
          <a:bodyPr vert="vert270" wrap="square" lIns="0" tIns="0" rIns="0" bIns="0" rtlCol="0">
            <a:spAutoFit/>
          </a:bodyPr>
          <a:lstStyle/>
          <a:p>
            <a:pPr algn="ctr"/>
            <a:r>
              <a:rPr lang="lv-LV" sz="1200" b="1" dirty="0" smtClean="0">
                <a:latin typeface="Verdana" panose="020B0604030504040204" pitchFamily="34" charset="0"/>
              </a:rPr>
              <a:t>Data receiver</a:t>
            </a:r>
            <a:endParaRPr lang="en-GB" sz="1200" b="1" dirty="0">
              <a:latin typeface="Verdana" panose="020B0604030504040204" pitchFamily="34" charset="0"/>
              <a:ea typeface="Verdana" panose="020B0604030504040204" pitchFamily="34" charset="0"/>
              <a:cs typeface="Verdana" panose="020B0604030504040204" pitchFamily="34" charset="0"/>
            </a:endParaRPr>
          </a:p>
        </p:txBody>
      </p:sp>
      <p:grpSp>
        <p:nvGrpSpPr>
          <p:cNvPr id="68" name="Group 67"/>
          <p:cNvGrpSpPr/>
          <p:nvPr/>
        </p:nvGrpSpPr>
        <p:grpSpPr>
          <a:xfrm>
            <a:off x="1752598" y="1888950"/>
            <a:ext cx="1905002" cy="576000"/>
            <a:chOff x="3199765" y="2262855"/>
            <a:chExt cx="1612502" cy="576000"/>
          </a:xfrm>
        </p:grpSpPr>
        <p:sp>
          <p:nvSpPr>
            <p:cNvPr id="69" name="Rounded Rectangle 68"/>
            <p:cNvSpPr/>
            <p:nvPr/>
          </p:nvSpPr>
          <p:spPr>
            <a:xfrm>
              <a:off x="3199765" y="2262855"/>
              <a:ext cx="1612501" cy="576000"/>
            </a:xfrm>
            <a:prstGeom prst="roundRect">
              <a:avLst>
                <a:gd name="adj" fmla="val 7429"/>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71" name="TextBox 70"/>
            <p:cNvSpPr txBox="1"/>
            <p:nvPr/>
          </p:nvSpPr>
          <p:spPr>
            <a:xfrm>
              <a:off x="3242428" y="2280855"/>
              <a:ext cx="1569839" cy="530915"/>
            </a:xfrm>
            <a:prstGeom prst="rect">
              <a:avLst/>
            </a:prstGeom>
            <a:noFill/>
          </p:spPr>
          <p:txBody>
            <a:bodyPr wrap="square" lIns="0" tIns="0" rIns="0" bIns="0" rtlCol="0">
              <a:spAutoFit/>
            </a:bodyPr>
            <a:lstStyle/>
            <a:p>
              <a:pPr fontAlgn="t">
                <a:spcAft>
                  <a:spcPts val="300"/>
                </a:spcAft>
              </a:pPr>
              <a:r>
                <a:rPr lang="lv-LV" sz="900" b="1" dirty="0" smtClean="0">
                  <a:latin typeface="Verdana" pitchFamily="34" charset="0"/>
                </a:rPr>
                <a:t>20. </a:t>
              </a:r>
              <a:r>
                <a:rPr lang="lv-LV" sz="850" dirty="0">
                  <a:latin typeface="Verdana" pitchFamily="34" charset="0"/>
                </a:rPr>
                <a:t>Inform SRDA who has the right to access data by sending an official letter there the necessary information </a:t>
              </a:r>
              <a:r>
                <a:rPr lang="lv-LV" sz="850" dirty="0" smtClean="0">
                  <a:latin typeface="Verdana" pitchFamily="34" charset="0"/>
                </a:rPr>
                <a:t>is included</a:t>
              </a:r>
              <a:endParaRPr lang="lv-LV" sz="850" dirty="0">
                <a:latin typeface="Verdana" pitchFamily="34" charset="0"/>
              </a:endParaRPr>
            </a:p>
          </p:txBody>
        </p:sp>
      </p:grpSp>
      <p:grpSp>
        <p:nvGrpSpPr>
          <p:cNvPr id="95" name="Group 94"/>
          <p:cNvGrpSpPr/>
          <p:nvPr/>
        </p:nvGrpSpPr>
        <p:grpSpPr>
          <a:xfrm>
            <a:off x="1754534" y="4492150"/>
            <a:ext cx="1828800" cy="323772"/>
            <a:chOff x="3199766" y="986766"/>
            <a:chExt cx="1548000" cy="323772"/>
          </a:xfrm>
        </p:grpSpPr>
        <p:sp>
          <p:nvSpPr>
            <p:cNvPr id="96" name="Rounded Rectangle 95"/>
            <p:cNvSpPr/>
            <p:nvPr/>
          </p:nvSpPr>
          <p:spPr>
            <a:xfrm>
              <a:off x="3199766" y="986766"/>
              <a:ext cx="1548000" cy="323772"/>
            </a:xfrm>
            <a:prstGeom prst="roundRect">
              <a:avLst>
                <a:gd name="adj" fmla="val 18013"/>
              </a:avLst>
            </a:prstGeom>
            <a:solidFill>
              <a:schemeClr val="bg1"/>
            </a:solidFill>
            <a:ln w="12700">
              <a:solidFill>
                <a:srgbClr val="A9B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97" name="Rectangle 96"/>
            <p:cNvSpPr/>
            <p:nvPr/>
          </p:nvSpPr>
          <p:spPr>
            <a:xfrm>
              <a:off x="3242427" y="1010052"/>
              <a:ext cx="1462677" cy="277200"/>
            </a:xfrm>
            <a:prstGeom prst="rect">
              <a:avLst/>
            </a:prstGeom>
          </p:spPr>
          <p:txBody>
            <a:bodyPr wrap="square" lIns="0" tIns="0" rIns="0" bIns="0">
              <a:spAutoFit/>
            </a:bodyPr>
            <a:lstStyle/>
            <a:p>
              <a:pPr fontAlgn="t">
                <a:spcAft>
                  <a:spcPts val="300"/>
                </a:spcAft>
              </a:pPr>
              <a:r>
                <a:rPr lang="lv-LV" sz="900" b="1" dirty="0" smtClean="0">
                  <a:latin typeface="Verdana" pitchFamily="34" charset="0"/>
                </a:rPr>
                <a:t>21. </a:t>
              </a:r>
              <a:r>
                <a:rPr lang="pt-BR" sz="850" dirty="0">
                  <a:latin typeface="Verdana" pitchFamily="34" charset="0"/>
                </a:rPr>
                <a:t>Framework agreement with SRDA</a:t>
              </a:r>
            </a:p>
          </p:txBody>
        </p:sp>
      </p:grpSp>
      <p:grpSp>
        <p:nvGrpSpPr>
          <p:cNvPr id="101" name="Group 100"/>
          <p:cNvGrpSpPr/>
          <p:nvPr/>
        </p:nvGrpSpPr>
        <p:grpSpPr>
          <a:xfrm>
            <a:off x="3764667" y="4034722"/>
            <a:ext cx="2864733" cy="324000"/>
            <a:chOff x="3199765" y="2262856"/>
            <a:chExt cx="1998030" cy="445000"/>
          </a:xfrm>
        </p:grpSpPr>
        <p:sp>
          <p:nvSpPr>
            <p:cNvPr id="102" name="Rounded Rectangle 101"/>
            <p:cNvSpPr/>
            <p:nvPr/>
          </p:nvSpPr>
          <p:spPr>
            <a:xfrm>
              <a:off x="3199765" y="2262856"/>
              <a:ext cx="1958462" cy="445000"/>
            </a:xfrm>
            <a:prstGeom prst="roundRect">
              <a:avLst>
                <a:gd name="adj" fmla="val 13391"/>
              </a:avLst>
            </a:prstGeom>
            <a:solidFill>
              <a:schemeClr val="bg1"/>
            </a:solidFill>
            <a:ln w="12700">
              <a:solidFill>
                <a:srgbClr val="A9B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03" name="TextBox 102"/>
            <p:cNvSpPr txBox="1"/>
            <p:nvPr/>
          </p:nvSpPr>
          <p:spPr>
            <a:xfrm>
              <a:off x="3221944" y="2290770"/>
              <a:ext cx="1975851" cy="369877"/>
            </a:xfrm>
            <a:prstGeom prst="rect">
              <a:avLst/>
            </a:prstGeom>
            <a:noFill/>
          </p:spPr>
          <p:txBody>
            <a:bodyPr wrap="square" lIns="0" tIns="0" rIns="0" bIns="0" rtlCol="0">
              <a:spAutoFit/>
            </a:bodyPr>
            <a:lstStyle/>
            <a:p>
              <a:pPr fontAlgn="t">
                <a:spcAft>
                  <a:spcPts val="300"/>
                </a:spcAft>
              </a:pPr>
              <a:r>
                <a:rPr lang="lv-LV" sz="900" b="1" dirty="0" smtClean="0">
                  <a:latin typeface="Verdana" pitchFamily="34" charset="0"/>
                </a:rPr>
                <a:t>24. </a:t>
              </a:r>
              <a:r>
                <a:rPr lang="lv-LV" sz="850" dirty="0" smtClean="0">
                  <a:latin typeface="Verdana" pitchFamily="34" charset="0"/>
                </a:rPr>
                <a:t>Test data reception solution by initiating integration service in the testing environment</a:t>
              </a:r>
              <a:endParaRPr lang="en-GB" sz="850" dirty="0">
                <a:latin typeface="Verdana" pitchFamily="34" charset="0"/>
                <a:ea typeface="Verdana" pitchFamily="34" charset="0"/>
                <a:cs typeface="Verdana" pitchFamily="34" charset="0"/>
              </a:endParaRPr>
            </a:p>
          </p:txBody>
        </p:sp>
      </p:grpSp>
      <p:grpSp>
        <p:nvGrpSpPr>
          <p:cNvPr id="104" name="Group 103"/>
          <p:cNvGrpSpPr/>
          <p:nvPr/>
        </p:nvGrpSpPr>
        <p:grpSpPr>
          <a:xfrm>
            <a:off x="3764668" y="4491921"/>
            <a:ext cx="2808000" cy="420680"/>
            <a:chOff x="3199767" y="2262855"/>
            <a:chExt cx="1958462" cy="546839"/>
          </a:xfrm>
        </p:grpSpPr>
        <p:sp>
          <p:nvSpPr>
            <p:cNvPr id="105" name="Rounded Rectangle 104"/>
            <p:cNvSpPr/>
            <p:nvPr/>
          </p:nvSpPr>
          <p:spPr>
            <a:xfrm>
              <a:off x="3199767" y="2262855"/>
              <a:ext cx="1958462" cy="546839"/>
            </a:xfrm>
            <a:prstGeom prst="roundRect">
              <a:avLst>
                <a:gd name="adj" fmla="val 13391"/>
              </a:avLst>
            </a:prstGeom>
            <a:solidFill>
              <a:schemeClr val="bg1"/>
            </a:solidFill>
            <a:ln w="12700">
              <a:solidFill>
                <a:srgbClr val="A9B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06" name="TextBox 105"/>
            <p:cNvSpPr txBox="1"/>
            <p:nvPr/>
          </p:nvSpPr>
          <p:spPr>
            <a:xfrm>
              <a:off x="3250165" y="2289594"/>
              <a:ext cx="1889467" cy="520100"/>
            </a:xfrm>
            <a:prstGeom prst="rect">
              <a:avLst/>
            </a:prstGeom>
            <a:noFill/>
          </p:spPr>
          <p:txBody>
            <a:bodyPr wrap="square" lIns="0" tIns="0" rIns="0" bIns="0" rtlCol="0">
              <a:spAutoFit/>
            </a:bodyPr>
            <a:lstStyle/>
            <a:p>
              <a:pPr fontAlgn="t">
                <a:spcAft>
                  <a:spcPts val="300"/>
                </a:spcAft>
              </a:pPr>
              <a:r>
                <a:rPr lang="lv-LV" sz="900" b="1" dirty="0" smtClean="0">
                  <a:latin typeface="Verdana" pitchFamily="34" charset="0"/>
                </a:rPr>
                <a:t>25. </a:t>
              </a:r>
              <a:r>
                <a:rPr lang="lv-LV" sz="850" dirty="0">
                  <a:latin typeface="Verdana" pitchFamily="34" charset="0"/>
                </a:rPr>
                <a:t>Informs Data provider and SRDA about the readiness to initiate integration service withon the integrator's production environment</a:t>
              </a:r>
            </a:p>
          </p:txBody>
        </p:sp>
      </p:grpSp>
      <p:grpSp>
        <p:nvGrpSpPr>
          <p:cNvPr id="107" name="Group 106"/>
          <p:cNvGrpSpPr/>
          <p:nvPr/>
        </p:nvGrpSpPr>
        <p:grpSpPr>
          <a:xfrm>
            <a:off x="3764668" y="3433522"/>
            <a:ext cx="2808000" cy="468000"/>
            <a:chOff x="3199765" y="2262854"/>
            <a:chExt cx="1958462" cy="603902"/>
          </a:xfrm>
        </p:grpSpPr>
        <p:sp>
          <p:nvSpPr>
            <p:cNvPr id="108" name="Rounded Rectangle 107"/>
            <p:cNvSpPr/>
            <p:nvPr/>
          </p:nvSpPr>
          <p:spPr>
            <a:xfrm>
              <a:off x="3199765" y="2262854"/>
              <a:ext cx="1958462" cy="603902"/>
            </a:xfrm>
            <a:prstGeom prst="roundRect">
              <a:avLst>
                <a:gd name="adj" fmla="val 7429"/>
              </a:avLst>
            </a:prstGeom>
            <a:solidFill>
              <a:schemeClr val="bg1"/>
            </a:solidFill>
            <a:ln w="12700">
              <a:solidFill>
                <a:srgbClr val="A9B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09" name="TextBox 108"/>
            <p:cNvSpPr txBox="1"/>
            <p:nvPr/>
          </p:nvSpPr>
          <p:spPr>
            <a:xfrm>
              <a:off x="3250166" y="2289593"/>
              <a:ext cx="1849548" cy="516298"/>
            </a:xfrm>
            <a:prstGeom prst="rect">
              <a:avLst/>
            </a:prstGeom>
            <a:noFill/>
          </p:spPr>
          <p:txBody>
            <a:bodyPr wrap="square" lIns="0" tIns="0" rIns="0" bIns="0" rtlCol="0">
              <a:spAutoFit/>
            </a:bodyPr>
            <a:lstStyle/>
            <a:p>
              <a:pPr fontAlgn="t">
                <a:spcAft>
                  <a:spcPts val="300"/>
                </a:spcAft>
              </a:pPr>
              <a:r>
                <a:rPr lang="lv-LV" sz="900" b="1" dirty="0" smtClean="0">
                  <a:latin typeface="Verdana" pitchFamily="34" charset="0"/>
                </a:rPr>
                <a:t>23. </a:t>
              </a:r>
              <a:r>
                <a:rPr lang="lv-LV" sz="850" dirty="0">
                  <a:latin typeface="Verdana" pitchFamily="34" charset="0"/>
                </a:rPr>
                <a:t>Develop solution for integration service initiation through a request service according to VISS guidelines</a:t>
              </a:r>
              <a:endParaRPr lang="en-GB" sz="850" dirty="0">
                <a:latin typeface="Verdana" pitchFamily="34" charset="0"/>
                <a:ea typeface="Verdana" pitchFamily="34" charset="0"/>
                <a:cs typeface="Verdana" pitchFamily="34" charset="0"/>
              </a:endParaRPr>
            </a:p>
          </p:txBody>
        </p:sp>
      </p:grpSp>
      <p:grpSp>
        <p:nvGrpSpPr>
          <p:cNvPr id="12" name="Group 11"/>
          <p:cNvGrpSpPr/>
          <p:nvPr/>
        </p:nvGrpSpPr>
        <p:grpSpPr>
          <a:xfrm>
            <a:off x="6754002" y="2639722"/>
            <a:ext cx="2313798" cy="576000"/>
            <a:chOff x="6754002" y="2773983"/>
            <a:chExt cx="2313798" cy="576000"/>
          </a:xfrm>
        </p:grpSpPr>
        <p:sp>
          <p:nvSpPr>
            <p:cNvPr id="111" name="Rounded Rectangle 110"/>
            <p:cNvSpPr/>
            <p:nvPr/>
          </p:nvSpPr>
          <p:spPr>
            <a:xfrm>
              <a:off x="6754002" y="2773983"/>
              <a:ext cx="2313797" cy="576000"/>
            </a:xfrm>
            <a:prstGeom prst="roundRect">
              <a:avLst>
                <a:gd name="adj" fmla="val 7429"/>
              </a:avLst>
            </a:prstGeom>
            <a:solidFill>
              <a:schemeClr val="bg1"/>
            </a:solidFill>
            <a:ln w="12700">
              <a:solidFill>
                <a:srgbClr val="ADDE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13" name="TextBox 112"/>
            <p:cNvSpPr txBox="1"/>
            <p:nvPr/>
          </p:nvSpPr>
          <p:spPr>
            <a:xfrm>
              <a:off x="6806202" y="2791983"/>
              <a:ext cx="2261598" cy="530915"/>
            </a:xfrm>
            <a:prstGeom prst="rect">
              <a:avLst/>
            </a:prstGeom>
            <a:noFill/>
          </p:spPr>
          <p:txBody>
            <a:bodyPr wrap="square" lIns="0" tIns="0" rIns="0" bIns="0" rtlCol="0">
              <a:spAutoFit/>
            </a:bodyPr>
            <a:lstStyle/>
            <a:p>
              <a:pPr fontAlgn="t">
                <a:spcAft>
                  <a:spcPts val="300"/>
                </a:spcAft>
              </a:pPr>
              <a:r>
                <a:rPr lang="lv-LV" sz="900" b="1" dirty="0" smtClean="0">
                  <a:latin typeface="Verdana" pitchFamily="34" charset="0"/>
                </a:rPr>
                <a:t>27. </a:t>
              </a:r>
              <a:r>
                <a:rPr lang="lv-LV" sz="850" dirty="0" smtClean="0">
                  <a:latin typeface="Verdana" pitchFamily="34" charset="0"/>
                </a:rPr>
                <a:t>Ensure the right for Data receiver to initiate Data provider's listed integration services with the request service within integrator's production environment </a:t>
              </a:r>
              <a:endParaRPr lang="en-GB" sz="850" dirty="0">
                <a:latin typeface="Verdana" pitchFamily="34" charset="0"/>
                <a:ea typeface="Verdana" pitchFamily="34" charset="0"/>
                <a:cs typeface="Verdana" pitchFamily="34" charset="0"/>
              </a:endParaRPr>
            </a:p>
          </p:txBody>
        </p:sp>
      </p:grpSp>
      <p:cxnSp>
        <p:nvCxnSpPr>
          <p:cNvPr id="119" name="Straight Arrow Connector 118"/>
          <p:cNvCxnSpPr/>
          <p:nvPr/>
        </p:nvCxnSpPr>
        <p:spPr>
          <a:xfrm>
            <a:off x="1015201" y="1510350"/>
            <a:ext cx="737399" cy="0"/>
          </a:xfrm>
          <a:prstGeom prst="straightConnector1">
            <a:avLst/>
          </a:prstGeom>
          <a:ln w="127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flipV="1">
            <a:off x="1015201" y="1510350"/>
            <a:ext cx="0" cy="2734072"/>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p:nvPr/>
        </p:nvCxnSpPr>
        <p:spPr>
          <a:xfrm>
            <a:off x="3200400" y="2873082"/>
            <a:ext cx="564267" cy="0"/>
          </a:xfrm>
          <a:prstGeom prst="straightConnector1">
            <a:avLst/>
          </a:prstGeom>
          <a:ln w="127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flipV="1">
            <a:off x="3200400" y="2873082"/>
            <a:ext cx="0" cy="161884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a:off x="200700" y="2552336"/>
            <a:ext cx="8742600" cy="0"/>
          </a:xfrm>
          <a:prstGeom prst="line">
            <a:avLst/>
          </a:prstGeom>
          <a:ln w="12700">
            <a:solidFill>
              <a:schemeClr val="bg1">
                <a:lumMod val="6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a:off x="200700" y="3324622"/>
            <a:ext cx="8742600" cy="0"/>
          </a:xfrm>
          <a:prstGeom prst="line">
            <a:avLst/>
          </a:prstGeom>
          <a:ln w="12700">
            <a:solidFill>
              <a:schemeClr val="bg1">
                <a:lumMod val="65000"/>
              </a:schemeClr>
            </a:solidFill>
            <a:prstDash val="lgDash"/>
          </a:ln>
        </p:spPr>
        <p:style>
          <a:lnRef idx="1">
            <a:schemeClr val="accent1"/>
          </a:lnRef>
          <a:fillRef idx="0">
            <a:schemeClr val="accent1"/>
          </a:fillRef>
          <a:effectRef idx="0">
            <a:schemeClr val="accent1"/>
          </a:effectRef>
          <a:fontRef idx="minor">
            <a:schemeClr val="tx1"/>
          </a:fontRef>
        </p:style>
      </p:cxnSp>
      <p:sp>
        <p:nvSpPr>
          <p:cNvPr id="46" name="Slide Number Placeholder 4"/>
          <p:cNvSpPr>
            <a:spLocks noGrp="1"/>
          </p:cNvSpPr>
          <p:nvPr>
            <p:ph type="sldNum" sz="quarter" idx="13"/>
          </p:nvPr>
        </p:nvSpPr>
        <p:spPr bwMode="auto">
          <a:xfrm>
            <a:off x="8534400" y="4743450"/>
            <a:ext cx="3048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lv-LV" altLang="en-US" dirty="0" smtClean="0"/>
              <a:t>13</a:t>
            </a:r>
            <a:endParaRPr lang="en-GB" altLang="en-US" dirty="0" smtClean="0"/>
          </a:p>
        </p:txBody>
      </p:sp>
      <p:grpSp>
        <p:nvGrpSpPr>
          <p:cNvPr id="47" name="Group 46"/>
          <p:cNvGrpSpPr/>
          <p:nvPr/>
        </p:nvGrpSpPr>
        <p:grpSpPr>
          <a:xfrm>
            <a:off x="5715000" y="1276350"/>
            <a:ext cx="1828800" cy="979658"/>
            <a:chOff x="3199766" y="1859197"/>
            <a:chExt cx="1548000" cy="979658"/>
          </a:xfrm>
        </p:grpSpPr>
        <p:sp>
          <p:nvSpPr>
            <p:cNvPr id="48" name="Rounded Rectangle 47"/>
            <p:cNvSpPr/>
            <p:nvPr/>
          </p:nvSpPr>
          <p:spPr>
            <a:xfrm>
              <a:off x="3199766" y="1859197"/>
              <a:ext cx="1548000" cy="979658"/>
            </a:xfrm>
            <a:prstGeom prst="roundRect">
              <a:avLst>
                <a:gd name="adj" fmla="val 7429"/>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solidFill>
                  <a:srgbClr val="FF0000"/>
                </a:solidFill>
              </a:endParaRPr>
            </a:p>
          </p:txBody>
        </p:sp>
        <p:sp>
          <p:nvSpPr>
            <p:cNvPr id="49" name="TextBox 48"/>
            <p:cNvSpPr txBox="1"/>
            <p:nvPr/>
          </p:nvSpPr>
          <p:spPr>
            <a:xfrm>
              <a:off x="3242427" y="1904872"/>
              <a:ext cx="1462677" cy="792525"/>
            </a:xfrm>
            <a:prstGeom prst="rect">
              <a:avLst/>
            </a:prstGeom>
            <a:noFill/>
          </p:spPr>
          <p:txBody>
            <a:bodyPr wrap="square" lIns="0" tIns="0" rIns="0" bIns="0" rtlCol="0">
              <a:spAutoFit/>
            </a:bodyPr>
            <a:lstStyle/>
            <a:p>
              <a:pPr fontAlgn="t">
                <a:spcAft>
                  <a:spcPts val="300"/>
                </a:spcAft>
              </a:pPr>
              <a:r>
                <a:rPr lang="lv-LV" sz="900" b="1" dirty="0" smtClean="0">
                  <a:latin typeface="Verdana" pitchFamily="34" charset="0"/>
                </a:rPr>
                <a:t>26. </a:t>
              </a:r>
              <a:r>
                <a:rPr lang="lv-LV" sz="850" dirty="0">
                  <a:latin typeface="Verdana" pitchFamily="34" charset="0"/>
                </a:rPr>
                <a:t>Inform SRDA about data receiver's rights to initiate integration service in the production environment upon sending an official letter here the necessary information is included</a:t>
              </a:r>
            </a:p>
          </p:txBody>
        </p:sp>
      </p:grpSp>
      <p:cxnSp>
        <p:nvCxnSpPr>
          <p:cNvPr id="56" name="Straight Connector 55"/>
          <p:cNvCxnSpPr/>
          <p:nvPr/>
        </p:nvCxnSpPr>
        <p:spPr>
          <a:xfrm>
            <a:off x="7543800" y="1975914"/>
            <a:ext cx="6096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6663336" y="2266950"/>
            <a:ext cx="0" cy="2430000"/>
          </a:xfrm>
          <a:prstGeom prst="straightConnector1">
            <a:avLst/>
          </a:prstGeom>
          <a:ln w="12700">
            <a:solidFill>
              <a:schemeClr val="bg1">
                <a:lumMod val="65000"/>
              </a:schemeClr>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55" name="Title 2"/>
          <p:cNvSpPr>
            <a:spLocks noGrp="1"/>
          </p:cNvSpPr>
          <p:nvPr>
            <p:ph type="title"/>
          </p:nvPr>
        </p:nvSpPr>
        <p:spPr>
          <a:xfrm>
            <a:off x="2590800" y="285750"/>
            <a:ext cx="6096000" cy="800099"/>
          </a:xfrm>
        </p:spPr>
        <p:txBody>
          <a:bodyPr>
            <a:noAutofit/>
          </a:bodyPr>
          <a:lstStyle/>
          <a:p>
            <a:pPr lvl="0">
              <a:defRPr/>
            </a:pPr>
            <a:r>
              <a:rPr lang="lv-LV" altLang="en-US" sz="2400" dirty="0" smtClean="0"/>
              <a:t>Development of data exchange solutions</a:t>
            </a:r>
            <a:endParaRPr lang="en-GB" altLang="en-US" sz="2400" i="1" dirty="0" smtClean="0"/>
          </a:p>
        </p:txBody>
      </p:sp>
    </p:spTree>
    <p:extLst>
      <p:ext uri="{BB962C8B-B14F-4D97-AF65-F5344CB8AC3E}">
        <p14:creationId xmlns:p14="http://schemas.microsoft.com/office/powerpoint/2010/main" val="2093017493"/>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7" name="Group 76"/>
          <p:cNvGrpSpPr/>
          <p:nvPr/>
        </p:nvGrpSpPr>
        <p:grpSpPr>
          <a:xfrm>
            <a:off x="5872200" y="2867966"/>
            <a:ext cx="3227794" cy="2247912"/>
            <a:chOff x="21715" y="2842971"/>
            <a:chExt cx="3227794" cy="2247912"/>
          </a:xfrm>
        </p:grpSpPr>
        <p:sp>
          <p:nvSpPr>
            <p:cNvPr id="92" name="TextBox 91"/>
            <p:cNvSpPr txBox="1"/>
            <p:nvPr/>
          </p:nvSpPr>
          <p:spPr>
            <a:xfrm>
              <a:off x="626515" y="3613555"/>
              <a:ext cx="2622994" cy="1477328"/>
            </a:xfrm>
            <a:prstGeom prst="rect">
              <a:avLst/>
            </a:prstGeom>
            <a:noFill/>
          </p:spPr>
          <p:txBody>
            <a:bodyPr wrap="square" lIns="0" rIns="0" rtlCol="0">
              <a:spAutoFit/>
            </a:bodyPr>
            <a:lstStyle/>
            <a:p>
              <a:r>
                <a:rPr lang="lv-LV" sz="1000" dirty="0" smtClean="0">
                  <a:latin typeface="Verdana" panose="020B0604030504040204" pitchFamily="34" charset="0"/>
                </a:rPr>
                <a:t>Solution</a:t>
              </a:r>
            </a:p>
            <a:p>
              <a:pPr marL="228600" indent="-228600">
                <a:buAutoNum type="arabicParenR"/>
              </a:pPr>
              <a:r>
                <a:rPr lang="lv-LV" sz="1000" dirty="0" smtClean="0">
                  <a:latin typeface="Verdana" panose="020B0604030504040204" pitchFamily="34" charset="0"/>
                  <a:ea typeface="Verdana" panose="020B0604030504040204" pitchFamily="34" charset="0"/>
                  <a:cs typeface="Verdana" panose="020B0604030504040204" pitchFamily="34" charset="0"/>
                </a:rPr>
                <a:t>Choose to locate integration service in VISS infrastructure</a:t>
              </a:r>
            </a:p>
            <a:p>
              <a:pPr marL="228600" indent="-228600">
                <a:buAutoNum type="arabicParenR"/>
              </a:pPr>
              <a:r>
                <a:rPr lang="lv-LV" sz="1000" dirty="0" smtClean="0">
                  <a:latin typeface="Verdana" panose="020B0604030504040204" pitchFamily="34" charset="0"/>
                  <a:ea typeface="Verdana" panose="020B0604030504040204" pitchFamily="34" charset="0"/>
                  <a:cs typeface="Verdana" panose="020B0604030504040204" pitchFamily="34" charset="0"/>
                </a:rPr>
                <a:t>If the data provider remains with the solution whose service is not in SRDA infrastructure then both parties’ administrators and service testers shall closly cooperate in connection establishment</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84" name="Group 83"/>
            <p:cNvGrpSpPr/>
            <p:nvPr/>
          </p:nvGrpSpPr>
          <p:grpSpPr>
            <a:xfrm>
              <a:off x="21715" y="3603762"/>
              <a:ext cx="604800" cy="519236"/>
              <a:chOff x="1173157" y="6135983"/>
              <a:chExt cx="604800" cy="519236"/>
            </a:xfrm>
          </p:grpSpPr>
          <p:sp>
            <p:nvSpPr>
              <p:cNvPr id="98" name="Oval 97"/>
              <p:cNvSpPr/>
              <p:nvPr/>
            </p:nvSpPr>
            <p:spPr>
              <a:xfrm>
                <a:off x="1218757" y="6135983"/>
                <a:ext cx="504000" cy="504000"/>
              </a:xfrm>
              <a:prstGeom prst="ellipse">
                <a:avLst/>
              </a:prstGeom>
              <a:solidFill>
                <a:srgbClr val="ADDE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pic>
            <p:nvPicPr>
              <p:cNvPr id="99" name="Picture 9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157" y="6151219"/>
                <a:ext cx="604800" cy="504000"/>
              </a:xfrm>
              <a:prstGeom prst="rect">
                <a:avLst/>
              </a:prstGeom>
            </p:spPr>
          </p:pic>
        </p:grpSp>
        <p:grpSp>
          <p:nvGrpSpPr>
            <p:cNvPr id="85" name="Group 84"/>
            <p:cNvGrpSpPr/>
            <p:nvPr/>
          </p:nvGrpSpPr>
          <p:grpSpPr>
            <a:xfrm>
              <a:off x="43150" y="2842971"/>
              <a:ext cx="504000" cy="553998"/>
              <a:chOff x="1540312" y="2594838"/>
              <a:chExt cx="360000" cy="395713"/>
            </a:xfrm>
          </p:grpSpPr>
          <p:sp>
            <p:nvSpPr>
              <p:cNvPr id="93" name="Oval 92"/>
              <p:cNvSpPr/>
              <p:nvPr/>
            </p:nvSpPr>
            <p:spPr>
              <a:xfrm>
                <a:off x="1540312" y="2612694"/>
                <a:ext cx="360000" cy="36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94" name="TextBox 93"/>
              <p:cNvSpPr txBox="1"/>
              <p:nvPr/>
            </p:nvSpPr>
            <p:spPr>
              <a:xfrm>
                <a:off x="1653901" y="2594838"/>
                <a:ext cx="132820" cy="395713"/>
              </a:xfrm>
              <a:prstGeom prst="rect">
                <a:avLst/>
              </a:prstGeom>
              <a:noFill/>
            </p:spPr>
            <p:txBody>
              <a:bodyPr wrap="none" lIns="0" tIns="0" rIns="0" bIns="0" rtlCol="0" anchor="ctr">
                <a:spAutoFit/>
              </a:bodyPr>
              <a:lstStyle/>
              <a:p>
                <a:pPr algn="ctr"/>
                <a:r>
                  <a:rPr lang="lv-LV" sz="3600" b="1" dirty="0" smtClean="0">
                    <a:solidFill>
                      <a:schemeClr val="bg1"/>
                    </a:solidFill>
                    <a:latin typeface="Verdana" panose="020B0604030504040204" pitchFamily="34" charset="0"/>
                  </a:rPr>
                  <a:t>!</a:t>
                </a:r>
                <a:endParaRPr lang="en-GB" sz="3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pSp>
      </p:grpSp>
      <p:grpSp>
        <p:nvGrpSpPr>
          <p:cNvPr id="31" name="Group 56"/>
          <p:cNvGrpSpPr/>
          <p:nvPr/>
        </p:nvGrpSpPr>
        <p:grpSpPr>
          <a:xfrm>
            <a:off x="495300" y="1657350"/>
            <a:ext cx="1080000" cy="952551"/>
            <a:chOff x="495300" y="2787196"/>
            <a:chExt cx="1080000" cy="952551"/>
          </a:xfrm>
        </p:grpSpPr>
        <p:sp>
          <p:nvSpPr>
            <p:cNvPr id="32" name="TextBox 31"/>
            <p:cNvSpPr txBox="1"/>
            <p:nvPr/>
          </p:nvSpPr>
          <p:spPr>
            <a:xfrm>
              <a:off x="558415" y="3078805"/>
              <a:ext cx="953771" cy="369332"/>
            </a:xfrm>
            <a:prstGeom prst="rect">
              <a:avLst/>
            </a:prstGeom>
            <a:noFill/>
          </p:spPr>
          <p:txBody>
            <a:bodyPr wrap="square" lIns="0" tIns="0" rIns="0" bIns="0" rtlCol="0">
              <a:spAutoFit/>
            </a:bodyPr>
            <a:lstStyle/>
            <a:p>
              <a:pPr algn="ctr"/>
              <a:r>
                <a:rPr lang="lv-LV" sz="1200" dirty="0" smtClean="0">
                  <a:solidFill>
                    <a:srgbClr val="3E5E9F"/>
                  </a:solidFill>
                  <a:latin typeface="Verdana" panose="020B0604030504040204" pitchFamily="34" charset="0"/>
                </a:rPr>
                <a:t>Data</a:t>
              </a:r>
            </a:p>
            <a:p>
              <a:pPr algn="ctr"/>
              <a:r>
                <a:rPr lang="lv-LV" sz="1200" dirty="0" smtClean="0">
                  <a:solidFill>
                    <a:srgbClr val="3E5E9F"/>
                  </a:solidFill>
                  <a:latin typeface="Verdana" panose="020B0604030504040204" pitchFamily="34" charset="0"/>
                </a:rPr>
                <a:t>receivers</a:t>
              </a:r>
              <a:endParaRPr lang="en-GB" sz="1200" dirty="0">
                <a:solidFill>
                  <a:srgbClr val="3E5E9F"/>
                </a:solidFill>
                <a:latin typeface="Verdana" panose="020B0604030504040204" pitchFamily="34" charset="0"/>
                <a:ea typeface="Verdana" panose="020B0604030504040204" pitchFamily="34" charset="0"/>
                <a:cs typeface="Verdana" panose="020B0604030504040204" pitchFamily="34" charset="0"/>
              </a:endParaRPr>
            </a:p>
          </p:txBody>
        </p:sp>
        <p:sp>
          <p:nvSpPr>
            <p:cNvPr id="33" name="Rounded Rectangle 32"/>
            <p:cNvSpPr/>
            <p:nvPr/>
          </p:nvSpPr>
          <p:spPr>
            <a:xfrm>
              <a:off x="495300" y="2787196"/>
              <a:ext cx="1080000" cy="952551"/>
            </a:xfrm>
            <a:prstGeom prst="roundRect">
              <a:avLst>
                <a:gd name="adj" fmla="val 6713"/>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solidFill>
                  <a:srgbClr val="3E5E9F"/>
                </a:solidFill>
              </a:endParaRPr>
            </a:p>
          </p:txBody>
        </p:sp>
      </p:grpSp>
      <p:grpSp>
        <p:nvGrpSpPr>
          <p:cNvPr id="34" name="Group 57"/>
          <p:cNvGrpSpPr/>
          <p:nvPr/>
        </p:nvGrpSpPr>
        <p:grpSpPr>
          <a:xfrm>
            <a:off x="6858000" y="1669849"/>
            <a:ext cx="1080000" cy="927553"/>
            <a:chOff x="7550355" y="2495550"/>
            <a:chExt cx="1080000" cy="1447800"/>
          </a:xfrm>
        </p:grpSpPr>
        <p:sp>
          <p:nvSpPr>
            <p:cNvPr id="37" name="TextBox 36"/>
            <p:cNvSpPr txBox="1"/>
            <p:nvPr/>
          </p:nvSpPr>
          <p:spPr>
            <a:xfrm>
              <a:off x="7633755" y="2590537"/>
              <a:ext cx="913200" cy="1067643"/>
            </a:xfrm>
            <a:prstGeom prst="rect">
              <a:avLst/>
            </a:prstGeom>
            <a:noFill/>
          </p:spPr>
          <p:txBody>
            <a:bodyPr wrap="square" lIns="0" tIns="0" rIns="0" bIns="0" rtlCol="0">
              <a:spAutoFit/>
            </a:bodyPr>
            <a:lstStyle/>
            <a:p>
              <a:pPr algn="ctr"/>
              <a:r>
                <a:rPr lang="lv-LV" sz="1200" dirty="0" smtClean="0">
                  <a:solidFill>
                    <a:srgbClr val="3E5E9F"/>
                  </a:solidFill>
                  <a:latin typeface="Verdana" panose="020B0604030504040204" pitchFamily="34" charset="0"/>
                </a:rPr>
                <a:t>Data providers</a:t>
              </a:r>
            </a:p>
            <a:p>
              <a:pPr algn="ctr"/>
              <a:r>
                <a:rPr lang="lv-LV" sz="1050" dirty="0" smtClean="0">
                  <a:solidFill>
                    <a:srgbClr val="3E5E9F"/>
                  </a:solidFill>
                  <a:latin typeface="Verdana" panose="020B0604030504040204" pitchFamily="34" charset="0"/>
                </a:rPr>
                <a:t>(State information systems)</a:t>
              </a:r>
              <a:endParaRPr lang="en-GB" sz="1050" dirty="0">
                <a:solidFill>
                  <a:srgbClr val="3E5E9F"/>
                </a:solidFill>
                <a:latin typeface="Verdana" panose="020B0604030504040204" pitchFamily="34" charset="0"/>
                <a:ea typeface="Verdana" panose="020B0604030504040204" pitchFamily="34" charset="0"/>
                <a:cs typeface="Verdana" panose="020B0604030504040204" pitchFamily="34" charset="0"/>
              </a:endParaRPr>
            </a:p>
          </p:txBody>
        </p:sp>
        <p:sp>
          <p:nvSpPr>
            <p:cNvPr id="40" name="Rounded Rectangle 39"/>
            <p:cNvSpPr/>
            <p:nvPr/>
          </p:nvSpPr>
          <p:spPr>
            <a:xfrm>
              <a:off x="7550355" y="2495550"/>
              <a:ext cx="1080000" cy="1447800"/>
            </a:xfrm>
            <a:prstGeom prst="roundRect">
              <a:avLst>
                <a:gd name="adj" fmla="val 6713"/>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solidFill>
                  <a:srgbClr val="3E5E9F"/>
                </a:solidFill>
              </a:endParaRPr>
            </a:p>
          </p:txBody>
        </p:sp>
      </p:grpSp>
      <p:grpSp>
        <p:nvGrpSpPr>
          <p:cNvPr id="41" name="Group 65"/>
          <p:cNvGrpSpPr/>
          <p:nvPr/>
        </p:nvGrpSpPr>
        <p:grpSpPr>
          <a:xfrm>
            <a:off x="1645750" y="1921115"/>
            <a:ext cx="900000" cy="425021"/>
            <a:chOff x="1646459" y="3061129"/>
            <a:chExt cx="612000" cy="425021"/>
          </a:xfrm>
        </p:grpSpPr>
        <p:cxnSp>
          <p:nvCxnSpPr>
            <p:cNvPr id="44" name="Straight Arrow Connector 43"/>
            <p:cNvCxnSpPr/>
            <p:nvPr/>
          </p:nvCxnSpPr>
          <p:spPr>
            <a:xfrm>
              <a:off x="1646459" y="3061129"/>
              <a:ext cx="612000" cy="0"/>
            </a:xfrm>
            <a:prstGeom prst="straightConnector1">
              <a:avLst/>
            </a:prstGeom>
            <a:ln w="19050">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H="1">
              <a:off x="1646459" y="3486150"/>
              <a:ext cx="612000" cy="0"/>
            </a:xfrm>
            <a:prstGeom prst="straightConnector1">
              <a:avLst/>
            </a:prstGeom>
            <a:ln w="19050">
              <a:solidFill>
                <a:srgbClr val="3E5E9F"/>
              </a:solidFill>
              <a:tailEnd type="triangle"/>
            </a:ln>
          </p:spPr>
          <p:style>
            <a:lnRef idx="1">
              <a:schemeClr val="accent1"/>
            </a:lnRef>
            <a:fillRef idx="0">
              <a:schemeClr val="accent1"/>
            </a:fillRef>
            <a:effectRef idx="0">
              <a:schemeClr val="accent1"/>
            </a:effectRef>
            <a:fontRef idx="minor">
              <a:schemeClr val="tx1"/>
            </a:fontRef>
          </p:style>
        </p:cxnSp>
      </p:grpSp>
      <p:sp>
        <p:nvSpPr>
          <p:cNvPr id="56" name="TextBox 55"/>
          <p:cNvSpPr txBox="1"/>
          <p:nvPr/>
        </p:nvSpPr>
        <p:spPr>
          <a:xfrm>
            <a:off x="704907" y="1293096"/>
            <a:ext cx="660785" cy="161583"/>
          </a:xfrm>
          <a:prstGeom prst="rect">
            <a:avLst/>
          </a:prstGeom>
          <a:noFill/>
        </p:spPr>
        <p:txBody>
          <a:bodyPr wrap="square" lIns="0" tIns="0" rIns="0" bIns="0" rtlCol="0">
            <a:spAutoFit/>
          </a:bodyPr>
          <a:lstStyle/>
          <a:p>
            <a:pPr algn="ctr"/>
            <a:r>
              <a:rPr lang="lv-LV" sz="1050" dirty="0" smtClean="0">
                <a:solidFill>
                  <a:srgbClr val="3E5E9F"/>
                </a:solidFill>
                <a:latin typeface="Verdana" panose="020B0604030504040204" pitchFamily="34" charset="0"/>
              </a:rPr>
              <a:t>User</a:t>
            </a:r>
            <a:endParaRPr lang="en-GB" sz="1000" dirty="0">
              <a:solidFill>
                <a:srgbClr val="3E5E9F"/>
              </a:solidFill>
              <a:latin typeface="Verdana" panose="020B0604030504040204" pitchFamily="34" charset="0"/>
              <a:ea typeface="Verdana" panose="020B0604030504040204" pitchFamily="34" charset="0"/>
              <a:cs typeface="Verdana" panose="020B0604030504040204" pitchFamily="34" charset="0"/>
            </a:endParaRPr>
          </a:p>
        </p:txBody>
      </p:sp>
      <p:sp>
        <p:nvSpPr>
          <p:cNvPr id="57" name="TextBox 56"/>
          <p:cNvSpPr txBox="1"/>
          <p:nvPr/>
        </p:nvSpPr>
        <p:spPr>
          <a:xfrm>
            <a:off x="2704653" y="1212305"/>
            <a:ext cx="903094" cy="323165"/>
          </a:xfrm>
          <a:prstGeom prst="rect">
            <a:avLst/>
          </a:prstGeom>
          <a:noFill/>
        </p:spPr>
        <p:txBody>
          <a:bodyPr wrap="square" lIns="0" tIns="0" rIns="0" bIns="0" rtlCol="0">
            <a:spAutoFit/>
          </a:bodyPr>
          <a:lstStyle/>
          <a:p>
            <a:pPr algn="ctr"/>
            <a:r>
              <a:rPr lang="lv-LV" sz="1050" dirty="0" smtClean="0">
                <a:solidFill>
                  <a:srgbClr val="3E5E9F"/>
                </a:solidFill>
                <a:latin typeface="Verdana" panose="020B0604030504040204" pitchFamily="34" charset="0"/>
              </a:rPr>
              <a:t>Service request</a:t>
            </a:r>
            <a:endParaRPr lang="en-GB" sz="1050" dirty="0">
              <a:solidFill>
                <a:srgbClr val="3E5E9F"/>
              </a:solidFill>
              <a:latin typeface="Verdana" panose="020B0604030504040204" pitchFamily="34" charset="0"/>
              <a:ea typeface="Verdana" panose="020B0604030504040204" pitchFamily="34" charset="0"/>
              <a:cs typeface="Verdana" panose="020B0604030504040204" pitchFamily="34" charset="0"/>
            </a:endParaRPr>
          </a:p>
        </p:txBody>
      </p:sp>
      <p:sp>
        <p:nvSpPr>
          <p:cNvPr id="58" name="TextBox 57"/>
          <p:cNvSpPr txBox="1"/>
          <p:nvPr/>
        </p:nvSpPr>
        <p:spPr>
          <a:xfrm>
            <a:off x="4387581" y="1212305"/>
            <a:ext cx="1779037" cy="323165"/>
          </a:xfrm>
          <a:prstGeom prst="rect">
            <a:avLst/>
          </a:prstGeom>
          <a:noFill/>
        </p:spPr>
        <p:txBody>
          <a:bodyPr wrap="square" lIns="0" tIns="0" rIns="0" bIns="0" rtlCol="0">
            <a:spAutoFit/>
          </a:bodyPr>
          <a:lstStyle/>
          <a:p>
            <a:pPr algn="ctr"/>
            <a:r>
              <a:rPr lang="lv-LV" sz="1050" dirty="0" smtClean="0">
                <a:solidFill>
                  <a:srgbClr val="3E5E9F"/>
                </a:solidFill>
                <a:latin typeface="Verdana" panose="020B0604030504040204" pitchFamily="34" charset="0"/>
              </a:rPr>
              <a:t>Request processing and turning to the data source</a:t>
            </a:r>
            <a:endParaRPr lang="en-GB" sz="1050" dirty="0">
              <a:solidFill>
                <a:srgbClr val="3E5E9F"/>
              </a:solidFill>
              <a:latin typeface="Verdana" panose="020B0604030504040204" pitchFamily="34" charset="0"/>
              <a:ea typeface="Verdana" panose="020B0604030504040204" pitchFamily="34" charset="0"/>
              <a:cs typeface="Verdana" panose="020B0604030504040204" pitchFamily="34" charset="0"/>
            </a:endParaRPr>
          </a:p>
        </p:txBody>
      </p:sp>
      <p:sp>
        <p:nvSpPr>
          <p:cNvPr id="59" name="TextBox 58"/>
          <p:cNvSpPr txBox="1"/>
          <p:nvPr/>
        </p:nvSpPr>
        <p:spPr>
          <a:xfrm>
            <a:off x="6445659" y="1212305"/>
            <a:ext cx="1904682" cy="323165"/>
          </a:xfrm>
          <a:prstGeom prst="rect">
            <a:avLst/>
          </a:prstGeom>
          <a:noFill/>
        </p:spPr>
        <p:txBody>
          <a:bodyPr wrap="square" lIns="0" tIns="0" rIns="0" bIns="0" rtlCol="0">
            <a:spAutoFit/>
          </a:bodyPr>
          <a:lstStyle/>
          <a:p>
            <a:pPr algn="ctr"/>
            <a:r>
              <a:rPr lang="lv-LV" sz="1050" dirty="0" smtClean="0">
                <a:solidFill>
                  <a:srgbClr val="3E5E9F"/>
                </a:solidFill>
                <a:latin typeface="Verdana" panose="020B0604030504040204" pitchFamily="34" charset="0"/>
              </a:rPr>
              <a:t>Preparation of reply data</a:t>
            </a:r>
          </a:p>
          <a:p>
            <a:pPr algn="ctr"/>
            <a:r>
              <a:rPr lang="lv-LV" sz="1050" dirty="0" smtClean="0">
                <a:solidFill>
                  <a:srgbClr val="3E5E9F"/>
                </a:solidFill>
                <a:latin typeface="Verdana" panose="020B0604030504040204" pitchFamily="34" charset="0"/>
              </a:rPr>
              <a:t>and returning of results</a:t>
            </a:r>
            <a:endParaRPr lang="en-GB" sz="1050" dirty="0">
              <a:solidFill>
                <a:srgbClr val="3E5E9F"/>
              </a:solidFill>
              <a:latin typeface="Verdana" panose="020B0604030504040204" pitchFamily="34" charset="0"/>
              <a:ea typeface="Verdana" panose="020B0604030504040204" pitchFamily="34" charset="0"/>
              <a:cs typeface="Verdana" panose="020B0604030504040204" pitchFamily="34" charset="0"/>
            </a:endParaRPr>
          </a:p>
        </p:txBody>
      </p:sp>
      <p:grpSp>
        <p:nvGrpSpPr>
          <p:cNvPr id="60" name="Group 112"/>
          <p:cNvGrpSpPr/>
          <p:nvPr/>
        </p:nvGrpSpPr>
        <p:grpSpPr>
          <a:xfrm>
            <a:off x="2616200" y="1669849"/>
            <a:ext cx="1080000" cy="927553"/>
            <a:chOff x="2209800" y="2790253"/>
            <a:chExt cx="1260000" cy="1447800"/>
          </a:xfrm>
        </p:grpSpPr>
        <p:sp>
          <p:nvSpPr>
            <p:cNvPr id="61" name="TextBox 60"/>
            <p:cNvSpPr txBox="1"/>
            <p:nvPr/>
          </p:nvSpPr>
          <p:spPr>
            <a:xfrm>
              <a:off x="2253769" y="3233194"/>
              <a:ext cx="1172063" cy="576483"/>
            </a:xfrm>
            <a:prstGeom prst="rect">
              <a:avLst/>
            </a:prstGeom>
            <a:noFill/>
          </p:spPr>
          <p:txBody>
            <a:bodyPr wrap="square" lIns="0" tIns="0" rIns="0" bIns="0" rtlCol="0">
              <a:spAutoFit/>
            </a:bodyPr>
            <a:lstStyle/>
            <a:p>
              <a:pPr algn="ctr"/>
              <a:r>
                <a:rPr lang="lv-LV" sz="1200" dirty="0" smtClean="0">
                  <a:solidFill>
                    <a:srgbClr val="3E5E9F"/>
                  </a:solidFill>
                  <a:latin typeface="Verdana" panose="020B0604030504040204" pitchFamily="34" charset="0"/>
                </a:rPr>
                <a:t>Request service</a:t>
              </a:r>
              <a:endParaRPr lang="en-GB" sz="1200" dirty="0">
                <a:solidFill>
                  <a:srgbClr val="3E5E9F"/>
                </a:solidFill>
                <a:latin typeface="Verdana" panose="020B0604030504040204" pitchFamily="34" charset="0"/>
                <a:ea typeface="Verdana" panose="020B0604030504040204" pitchFamily="34" charset="0"/>
                <a:cs typeface="Verdana" panose="020B0604030504040204" pitchFamily="34" charset="0"/>
              </a:endParaRPr>
            </a:p>
          </p:txBody>
        </p:sp>
        <p:sp>
          <p:nvSpPr>
            <p:cNvPr id="62" name="Rounded Rectangle 61"/>
            <p:cNvSpPr/>
            <p:nvPr/>
          </p:nvSpPr>
          <p:spPr>
            <a:xfrm>
              <a:off x="2209800" y="2790253"/>
              <a:ext cx="1260000" cy="1447800"/>
            </a:xfrm>
            <a:prstGeom prst="roundRect">
              <a:avLst>
                <a:gd name="adj" fmla="val 5225"/>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200" dirty="0">
                <a:solidFill>
                  <a:srgbClr val="3E5E9F"/>
                </a:solidFill>
              </a:endParaRPr>
            </a:p>
          </p:txBody>
        </p:sp>
      </p:grpSp>
      <p:grpSp>
        <p:nvGrpSpPr>
          <p:cNvPr id="63" name="Group 113"/>
          <p:cNvGrpSpPr/>
          <p:nvPr/>
        </p:nvGrpSpPr>
        <p:grpSpPr>
          <a:xfrm>
            <a:off x="4737100" y="1657350"/>
            <a:ext cx="1080000" cy="952551"/>
            <a:chOff x="4248425" y="2790253"/>
            <a:chExt cx="2456131" cy="1447800"/>
          </a:xfrm>
        </p:grpSpPr>
        <p:sp>
          <p:nvSpPr>
            <p:cNvPr id="64" name="TextBox 63"/>
            <p:cNvSpPr txBox="1"/>
            <p:nvPr/>
          </p:nvSpPr>
          <p:spPr>
            <a:xfrm>
              <a:off x="4436728" y="3240567"/>
              <a:ext cx="2079524" cy="561355"/>
            </a:xfrm>
            <a:prstGeom prst="rect">
              <a:avLst/>
            </a:prstGeom>
            <a:noFill/>
          </p:spPr>
          <p:txBody>
            <a:bodyPr wrap="square" lIns="0" tIns="0" rIns="0" bIns="0" rtlCol="0">
              <a:spAutoFit/>
            </a:bodyPr>
            <a:lstStyle/>
            <a:p>
              <a:pPr algn="ctr"/>
              <a:r>
                <a:rPr lang="lv-LV" sz="2400" b="1" dirty="0" smtClean="0">
                  <a:solidFill>
                    <a:srgbClr val="3E5E9F"/>
                  </a:solidFill>
                  <a:latin typeface="Verdana" panose="020B0604030504040204" pitchFamily="34" charset="0"/>
                </a:rPr>
                <a:t>VISS</a:t>
              </a:r>
              <a:endParaRPr lang="en-GB" sz="1200" b="1" dirty="0">
                <a:solidFill>
                  <a:srgbClr val="3E5E9F"/>
                </a:solidFill>
                <a:latin typeface="Verdana" panose="020B0604030504040204" pitchFamily="34" charset="0"/>
                <a:ea typeface="Verdana" panose="020B0604030504040204" pitchFamily="34" charset="0"/>
                <a:cs typeface="Verdana" panose="020B0604030504040204" pitchFamily="34" charset="0"/>
              </a:endParaRPr>
            </a:p>
          </p:txBody>
        </p:sp>
        <p:sp>
          <p:nvSpPr>
            <p:cNvPr id="65" name="Rounded Rectangle 64"/>
            <p:cNvSpPr/>
            <p:nvPr/>
          </p:nvSpPr>
          <p:spPr>
            <a:xfrm>
              <a:off x="4248425" y="2790253"/>
              <a:ext cx="2456131" cy="1447800"/>
            </a:xfrm>
            <a:prstGeom prst="roundRect">
              <a:avLst>
                <a:gd name="adj" fmla="val 5275"/>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solidFill>
                  <a:srgbClr val="3E5E9F"/>
                </a:solidFill>
              </a:endParaRPr>
            </a:p>
          </p:txBody>
        </p:sp>
      </p:grpSp>
      <p:sp>
        <p:nvSpPr>
          <p:cNvPr id="5" name="TextBox 4"/>
          <p:cNvSpPr txBox="1"/>
          <p:nvPr/>
        </p:nvSpPr>
        <p:spPr>
          <a:xfrm>
            <a:off x="822921" y="2800350"/>
            <a:ext cx="1615479" cy="707886"/>
          </a:xfrm>
          <a:prstGeom prst="rect">
            <a:avLst/>
          </a:prstGeom>
          <a:noFill/>
        </p:spPr>
        <p:txBody>
          <a:bodyPr wrap="square" lIns="0" rIns="0" rtlCol="0">
            <a:spAutoFit/>
          </a:bodyPr>
          <a:lstStyle/>
          <a:p>
            <a:r>
              <a:rPr lang="lv-LV" sz="1000" dirty="0" smtClean="0">
                <a:latin typeface="Verdana" panose="020B0604030504040204" pitchFamily="34" charset="0"/>
              </a:rPr>
              <a:t>Probelms in creating a request in order to perform service initiation from the request service</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69" name="TextBox 68"/>
          <p:cNvSpPr txBox="1"/>
          <p:nvPr/>
        </p:nvSpPr>
        <p:spPr>
          <a:xfrm>
            <a:off x="3080531" y="2800350"/>
            <a:ext cx="1136119" cy="553998"/>
          </a:xfrm>
          <a:prstGeom prst="rect">
            <a:avLst/>
          </a:prstGeom>
          <a:noFill/>
        </p:spPr>
        <p:txBody>
          <a:bodyPr wrap="square" lIns="0" rIns="0" rtlCol="0">
            <a:spAutoFit/>
          </a:bodyPr>
          <a:lstStyle/>
          <a:p>
            <a:r>
              <a:rPr lang="lv-LV" sz="1000" dirty="0" smtClean="0">
                <a:latin typeface="Verdana" panose="020B0604030504040204" pitchFamily="34" charset="0"/>
              </a:rPr>
              <a:t>Authentication with a sertificate and session retreival</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70" name="TextBox 69"/>
          <p:cNvSpPr txBox="1"/>
          <p:nvPr/>
        </p:nvSpPr>
        <p:spPr>
          <a:xfrm>
            <a:off x="6449051" y="2800350"/>
            <a:ext cx="1940724" cy="707886"/>
          </a:xfrm>
          <a:prstGeom prst="rect">
            <a:avLst/>
          </a:prstGeom>
          <a:noFill/>
        </p:spPr>
        <p:txBody>
          <a:bodyPr wrap="square" lIns="0" rIns="0" rtlCol="0">
            <a:spAutoFit/>
          </a:bodyPr>
          <a:lstStyle/>
          <a:p>
            <a:r>
              <a:rPr sz="1000" dirty="0" smtClean="0">
                <a:latin typeface="Verdana" panose="020B0604030504040204" pitchFamily="34" charset="0"/>
                <a:ea typeface="Verdana" panose="020B0604030504040204" pitchFamily="34" charset="0"/>
                <a:cs typeface="Verdana" panose="020B0604030504040204" pitchFamily="34" charset="0"/>
              </a:rPr>
              <a:t>Configuration of a connection if it is an integration service</a:t>
            </a:r>
          </a:p>
          <a:p>
            <a:r>
              <a:rPr lang="lv-LV" sz="1000" dirty="0" smtClean="0">
                <a:latin typeface="Verdana" panose="020B0604030504040204" pitchFamily="34" charset="0"/>
              </a:rPr>
              <a:t>is located in data provider's infrastructure</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86" name="Group 65"/>
          <p:cNvGrpSpPr/>
          <p:nvPr/>
        </p:nvGrpSpPr>
        <p:grpSpPr>
          <a:xfrm>
            <a:off x="3766650" y="1921115"/>
            <a:ext cx="900000" cy="425021"/>
            <a:chOff x="1646459" y="3061129"/>
            <a:chExt cx="612000" cy="425021"/>
          </a:xfrm>
        </p:grpSpPr>
        <p:cxnSp>
          <p:nvCxnSpPr>
            <p:cNvPr id="87" name="Straight Arrow Connector 86"/>
            <p:cNvCxnSpPr/>
            <p:nvPr/>
          </p:nvCxnSpPr>
          <p:spPr>
            <a:xfrm>
              <a:off x="1646459" y="3061129"/>
              <a:ext cx="612000" cy="0"/>
            </a:xfrm>
            <a:prstGeom prst="straightConnector1">
              <a:avLst/>
            </a:prstGeom>
            <a:ln w="19050">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flipH="1">
              <a:off x="1646459" y="3486150"/>
              <a:ext cx="612000" cy="0"/>
            </a:xfrm>
            <a:prstGeom prst="straightConnector1">
              <a:avLst/>
            </a:prstGeom>
            <a:ln w="19050">
              <a:solidFill>
                <a:srgbClr val="3E5E9F"/>
              </a:solidFill>
              <a:tailEnd type="triangle"/>
            </a:ln>
          </p:spPr>
          <p:style>
            <a:lnRef idx="1">
              <a:schemeClr val="accent1"/>
            </a:lnRef>
            <a:fillRef idx="0">
              <a:schemeClr val="accent1"/>
            </a:fillRef>
            <a:effectRef idx="0">
              <a:schemeClr val="accent1"/>
            </a:effectRef>
            <a:fontRef idx="minor">
              <a:schemeClr val="tx1"/>
            </a:fontRef>
          </p:style>
        </p:cxnSp>
      </p:grpSp>
      <p:grpSp>
        <p:nvGrpSpPr>
          <p:cNvPr id="89" name="Group 65"/>
          <p:cNvGrpSpPr/>
          <p:nvPr/>
        </p:nvGrpSpPr>
        <p:grpSpPr>
          <a:xfrm>
            <a:off x="5887550" y="1921115"/>
            <a:ext cx="900000" cy="425021"/>
            <a:chOff x="1646459" y="3061129"/>
            <a:chExt cx="612000" cy="425021"/>
          </a:xfrm>
        </p:grpSpPr>
        <p:cxnSp>
          <p:nvCxnSpPr>
            <p:cNvPr id="90" name="Straight Arrow Connector 89"/>
            <p:cNvCxnSpPr/>
            <p:nvPr/>
          </p:nvCxnSpPr>
          <p:spPr>
            <a:xfrm>
              <a:off x="1646459" y="3061129"/>
              <a:ext cx="612000" cy="0"/>
            </a:xfrm>
            <a:prstGeom prst="straightConnector1">
              <a:avLst/>
            </a:prstGeom>
            <a:ln w="19050">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flipH="1">
              <a:off x="1646459" y="3486150"/>
              <a:ext cx="612000" cy="0"/>
            </a:xfrm>
            <a:prstGeom prst="straightConnector1">
              <a:avLst/>
            </a:prstGeom>
            <a:ln w="19050">
              <a:solidFill>
                <a:srgbClr val="3E5E9F"/>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 name="Group 2"/>
          <p:cNvGrpSpPr/>
          <p:nvPr/>
        </p:nvGrpSpPr>
        <p:grpSpPr>
          <a:xfrm>
            <a:off x="183273" y="2809730"/>
            <a:ext cx="2131663" cy="2161639"/>
            <a:chOff x="183273" y="2800350"/>
            <a:chExt cx="2131663" cy="2161639"/>
          </a:xfrm>
        </p:grpSpPr>
        <p:grpSp>
          <p:nvGrpSpPr>
            <p:cNvPr id="6" name="Group 5"/>
            <p:cNvGrpSpPr/>
            <p:nvPr/>
          </p:nvGrpSpPr>
          <p:grpSpPr>
            <a:xfrm>
              <a:off x="183273" y="3638550"/>
              <a:ext cx="604800" cy="509443"/>
              <a:chOff x="1334715" y="6170771"/>
              <a:chExt cx="604800" cy="509443"/>
            </a:xfrm>
          </p:grpSpPr>
          <p:sp>
            <p:nvSpPr>
              <p:cNvPr id="43" name="Oval 42"/>
              <p:cNvSpPr/>
              <p:nvPr/>
            </p:nvSpPr>
            <p:spPr>
              <a:xfrm>
                <a:off x="1385115" y="6170771"/>
                <a:ext cx="504000" cy="504000"/>
              </a:xfrm>
              <a:prstGeom prst="ellipse">
                <a:avLst/>
              </a:prstGeom>
              <a:solidFill>
                <a:srgbClr val="ADDE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4715" y="6176214"/>
                <a:ext cx="604800" cy="504000"/>
              </a:xfrm>
              <a:prstGeom prst="rect">
                <a:avLst/>
              </a:prstGeom>
            </p:spPr>
          </p:pic>
        </p:grpSp>
        <p:grpSp>
          <p:nvGrpSpPr>
            <p:cNvPr id="95" name="Group 94"/>
            <p:cNvGrpSpPr/>
            <p:nvPr/>
          </p:nvGrpSpPr>
          <p:grpSpPr>
            <a:xfrm>
              <a:off x="233673" y="2800350"/>
              <a:ext cx="504000" cy="553998"/>
              <a:chOff x="1676400" y="2564394"/>
              <a:chExt cx="360000" cy="395713"/>
            </a:xfrm>
          </p:grpSpPr>
          <p:sp>
            <p:nvSpPr>
              <p:cNvPr id="96" name="Oval 95"/>
              <p:cNvSpPr/>
              <p:nvPr/>
            </p:nvSpPr>
            <p:spPr>
              <a:xfrm>
                <a:off x="1676400" y="2582250"/>
                <a:ext cx="360000" cy="36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97" name="TextBox 96"/>
              <p:cNvSpPr txBox="1"/>
              <p:nvPr/>
            </p:nvSpPr>
            <p:spPr>
              <a:xfrm>
                <a:off x="1789990" y="2564394"/>
                <a:ext cx="132820" cy="395713"/>
              </a:xfrm>
              <a:prstGeom prst="rect">
                <a:avLst/>
              </a:prstGeom>
              <a:noFill/>
            </p:spPr>
            <p:txBody>
              <a:bodyPr wrap="none" lIns="0" tIns="0" rIns="0" bIns="0" rtlCol="0" anchor="ctr">
                <a:spAutoFit/>
              </a:bodyPr>
              <a:lstStyle/>
              <a:p>
                <a:pPr algn="ctr"/>
                <a:r>
                  <a:rPr lang="lv-LV" sz="3600" b="1" dirty="0" smtClean="0">
                    <a:solidFill>
                      <a:schemeClr val="bg1"/>
                    </a:solidFill>
                    <a:latin typeface="Verdana" panose="020B0604030504040204" pitchFamily="34" charset="0"/>
                  </a:rPr>
                  <a:t>!</a:t>
                </a:r>
                <a:endParaRPr lang="en-GB" sz="3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pSp>
        <p:sp>
          <p:nvSpPr>
            <p:cNvPr id="101" name="TextBox 100"/>
            <p:cNvSpPr txBox="1"/>
            <p:nvPr/>
          </p:nvSpPr>
          <p:spPr>
            <a:xfrm>
              <a:off x="822921" y="3638550"/>
              <a:ext cx="1492015" cy="1323439"/>
            </a:xfrm>
            <a:prstGeom prst="rect">
              <a:avLst/>
            </a:prstGeom>
            <a:noFill/>
          </p:spPr>
          <p:txBody>
            <a:bodyPr wrap="square" lIns="0" rIns="0" rtlCol="0">
              <a:spAutoFit/>
            </a:bodyPr>
            <a:lstStyle/>
            <a:p>
              <a:r>
                <a:rPr lang="lv-LV" sz="1000" dirty="0" smtClean="0">
                  <a:latin typeface="Verdana" panose="020B0604030504040204" pitchFamily="34" charset="0"/>
                </a:rPr>
                <a:t>Solution:</a:t>
              </a:r>
            </a:p>
            <a:p>
              <a:pPr marL="228600" indent="-228600">
                <a:buAutoNum type="arabicParenR"/>
              </a:pPr>
              <a:r>
                <a:rPr lang="lv-LV" sz="1000" dirty="0" smtClean="0">
                  <a:latin typeface="Verdana" panose="020B0604030504040204" pitchFamily="34" charset="0"/>
                </a:rPr>
                <a:t>Use the documentation and code examples that are available in VISS portal</a:t>
              </a:r>
            </a:p>
            <a:p>
              <a:pPr marL="228600" indent="-228600">
                <a:buAutoNum type="arabicParenR"/>
              </a:pPr>
              <a:r>
                <a:rPr lang="lv-LV" sz="1000" dirty="0" smtClean="0">
                  <a:latin typeface="Verdana" panose="020B0604030504040204" pitchFamily="34" charset="0"/>
                </a:rPr>
                <a:t>Consult SRDA</a:t>
              </a:r>
            </a:p>
            <a:p>
              <a:endParaRPr lang="en-GB" sz="1000" dirty="0">
                <a:latin typeface="Verdana" panose="020B0604030504040204" pitchFamily="34" charset="0"/>
                <a:ea typeface="Verdana" panose="020B0604030504040204" pitchFamily="34" charset="0"/>
                <a:cs typeface="Verdana" panose="020B0604030504040204" pitchFamily="34" charset="0"/>
              </a:endParaRPr>
            </a:p>
          </p:txBody>
        </p:sp>
      </p:grpSp>
      <p:sp>
        <p:nvSpPr>
          <p:cNvPr id="105" name="Title 2"/>
          <p:cNvSpPr>
            <a:spLocks noGrp="1"/>
          </p:cNvSpPr>
          <p:nvPr>
            <p:ph type="title"/>
          </p:nvPr>
        </p:nvSpPr>
        <p:spPr>
          <a:xfrm>
            <a:off x="2590800" y="285750"/>
            <a:ext cx="6096000" cy="800099"/>
          </a:xfrm>
        </p:spPr>
        <p:txBody>
          <a:bodyPr>
            <a:normAutofit/>
          </a:bodyPr>
          <a:lstStyle/>
          <a:p>
            <a:r>
              <a:rPr lang="lv-LV" sz="2400" dirty="0" smtClean="0"/>
              <a:t>The most common problems</a:t>
            </a:r>
            <a:endParaRPr lang="en-GB" sz="2400" dirty="0"/>
          </a:p>
        </p:txBody>
      </p:sp>
      <p:grpSp>
        <p:nvGrpSpPr>
          <p:cNvPr id="54" name="Group 53"/>
          <p:cNvGrpSpPr/>
          <p:nvPr/>
        </p:nvGrpSpPr>
        <p:grpSpPr>
          <a:xfrm>
            <a:off x="2438400" y="2787818"/>
            <a:ext cx="2131663" cy="1866395"/>
            <a:chOff x="183273" y="2800350"/>
            <a:chExt cx="2131663" cy="1866395"/>
          </a:xfrm>
        </p:grpSpPr>
        <p:grpSp>
          <p:nvGrpSpPr>
            <p:cNvPr id="55" name="Group 54"/>
            <p:cNvGrpSpPr/>
            <p:nvPr/>
          </p:nvGrpSpPr>
          <p:grpSpPr>
            <a:xfrm>
              <a:off x="183273" y="3604282"/>
              <a:ext cx="604800" cy="520647"/>
              <a:chOff x="1334715" y="6136503"/>
              <a:chExt cx="604800" cy="520647"/>
            </a:xfrm>
          </p:grpSpPr>
          <p:sp>
            <p:nvSpPr>
              <p:cNvPr id="75" name="Oval 74"/>
              <p:cNvSpPr/>
              <p:nvPr/>
            </p:nvSpPr>
            <p:spPr>
              <a:xfrm>
                <a:off x="1385115" y="6153150"/>
                <a:ext cx="504000" cy="504000"/>
              </a:xfrm>
              <a:prstGeom prst="ellipse">
                <a:avLst/>
              </a:prstGeom>
              <a:solidFill>
                <a:srgbClr val="ADDE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pic>
            <p:nvPicPr>
              <p:cNvPr id="76" name="Picture 7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4715" y="6136503"/>
                <a:ext cx="604800" cy="504000"/>
              </a:xfrm>
              <a:prstGeom prst="rect">
                <a:avLst/>
              </a:prstGeom>
            </p:spPr>
          </p:pic>
        </p:grpSp>
        <p:grpSp>
          <p:nvGrpSpPr>
            <p:cNvPr id="71" name="Group 70"/>
            <p:cNvGrpSpPr/>
            <p:nvPr/>
          </p:nvGrpSpPr>
          <p:grpSpPr>
            <a:xfrm>
              <a:off x="233673" y="2800350"/>
              <a:ext cx="504000" cy="553998"/>
              <a:chOff x="1676400" y="2564394"/>
              <a:chExt cx="360000" cy="395713"/>
            </a:xfrm>
          </p:grpSpPr>
          <p:sp>
            <p:nvSpPr>
              <p:cNvPr id="73" name="Oval 72"/>
              <p:cNvSpPr/>
              <p:nvPr/>
            </p:nvSpPr>
            <p:spPr>
              <a:xfrm>
                <a:off x="1676400" y="2582250"/>
                <a:ext cx="360000" cy="36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74" name="TextBox 73"/>
              <p:cNvSpPr txBox="1"/>
              <p:nvPr/>
            </p:nvSpPr>
            <p:spPr>
              <a:xfrm>
                <a:off x="1789990" y="2564394"/>
                <a:ext cx="132820" cy="395713"/>
              </a:xfrm>
              <a:prstGeom prst="rect">
                <a:avLst/>
              </a:prstGeom>
              <a:noFill/>
            </p:spPr>
            <p:txBody>
              <a:bodyPr wrap="none" lIns="0" tIns="0" rIns="0" bIns="0" rtlCol="0" anchor="ctr">
                <a:spAutoFit/>
              </a:bodyPr>
              <a:lstStyle/>
              <a:p>
                <a:pPr algn="ctr"/>
                <a:r>
                  <a:rPr lang="lv-LV" sz="3600" b="1" dirty="0" smtClean="0">
                    <a:solidFill>
                      <a:schemeClr val="bg1"/>
                    </a:solidFill>
                    <a:latin typeface="Verdana" panose="020B0604030504040204" pitchFamily="34" charset="0"/>
                  </a:rPr>
                  <a:t>!</a:t>
                </a:r>
                <a:endParaRPr lang="en-GB" sz="3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pSp>
        <p:sp>
          <p:nvSpPr>
            <p:cNvPr id="72" name="TextBox 71"/>
            <p:cNvSpPr txBox="1"/>
            <p:nvPr/>
          </p:nvSpPr>
          <p:spPr>
            <a:xfrm>
              <a:off x="822921" y="3651082"/>
              <a:ext cx="1492015" cy="1015663"/>
            </a:xfrm>
            <a:prstGeom prst="rect">
              <a:avLst/>
            </a:prstGeom>
            <a:noFill/>
          </p:spPr>
          <p:txBody>
            <a:bodyPr wrap="square" lIns="0" rIns="0" rtlCol="0">
              <a:spAutoFit/>
            </a:bodyPr>
            <a:lstStyle/>
            <a:p>
              <a:r>
                <a:rPr lang="lv-LV" sz="1000" dirty="0" smtClean="0">
                  <a:latin typeface="Verdana" panose="020B0604030504040204" pitchFamily="34" charset="0"/>
                </a:rPr>
                <a:t>Solution:</a:t>
              </a:r>
            </a:p>
            <a:p>
              <a:pPr marL="228600" indent="-228600">
                <a:buAutoNum type="arabicParenR"/>
              </a:pPr>
              <a:r>
                <a:rPr lang="lv-LV" sz="1000" dirty="0" smtClean="0">
                  <a:latin typeface="Verdana" panose="020B0604030504040204" pitchFamily="34" charset="0"/>
                  <a:ea typeface="Verdana" panose="020B0604030504040204" pitchFamily="34" charset="0"/>
                  <a:cs typeface="Verdana" panose="020B0604030504040204" pitchFamily="34" charset="0"/>
                </a:rPr>
                <a:t>Use the documentation available in VISS portal</a:t>
              </a:r>
            </a:p>
            <a:p>
              <a:pPr marL="228600" indent="-228600">
                <a:buAutoNum type="arabicParenR"/>
              </a:pPr>
              <a:r>
                <a:rPr lang="lv-LV" sz="1000" dirty="0" smtClean="0">
                  <a:latin typeface="Verdana" panose="020B0604030504040204" pitchFamily="34" charset="0"/>
                  <a:ea typeface="Verdana" panose="020B0604030504040204" pitchFamily="34" charset="0"/>
                  <a:cs typeface="Verdana" panose="020B0604030504040204" pitchFamily="34" charset="0"/>
                </a:rPr>
                <a:t>Consult SRDA</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grpSp>
    </p:spTree>
    <p:extLst>
      <p:ext uri="{BB962C8B-B14F-4D97-AF65-F5344CB8AC3E}">
        <p14:creationId xmlns:p14="http://schemas.microsoft.com/office/powerpoint/2010/main" val="2130058503"/>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590800" y="285750"/>
            <a:ext cx="6094800" cy="777479"/>
          </a:xfrm>
        </p:spPr>
        <p:txBody>
          <a:bodyPr/>
          <a:lstStyle/>
          <a:p>
            <a:r>
              <a:rPr lang="lv-LV" altLang="en-US" sz="2400" dirty="0" smtClean="0"/>
              <a:t>Frequently asked questions</a:t>
            </a:r>
            <a:endParaRPr lang="en-GB" altLang="en-US" dirty="0" smtClean="0"/>
          </a:p>
        </p:txBody>
      </p:sp>
      <p:sp>
        <p:nvSpPr>
          <p:cNvPr id="1331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A35EBBE-1F32-4234-95E9-4D264E1965CC}" type="slidenum">
              <a:rPr lang="en-US" altLang="en-US" smtClean="0"/>
              <a:pPr/>
              <a:t>15</a:t>
            </a:fld>
            <a:endParaRPr lang="en-GB" altLang="en-US" dirty="0" smtClean="0"/>
          </a:p>
        </p:txBody>
      </p:sp>
      <p:sp>
        <p:nvSpPr>
          <p:cNvPr id="10" name="Content Placeholder 2"/>
          <p:cNvSpPr txBox="1">
            <a:spLocks/>
          </p:cNvSpPr>
          <p:nvPr/>
        </p:nvSpPr>
        <p:spPr>
          <a:xfrm>
            <a:off x="2556933" y="1195350"/>
            <a:ext cx="6094800" cy="1752600"/>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5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15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Font typeface="Arial" pitchFamily="34" charset="0"/>
              <a:buChar char="•"/>
              <a:defRPr sz="15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spcBef>
                <a:spcPct val="20000"/>
              </a:spcBef>
              <a:buFont typeface="Arial" pitchFamily="34" charset="0"/>
              <a:buChar char="–"/>
              <a:defRPr sz="15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spcBef>
                <a:spcPct val="20000"/>
              </a:spcBef>
              <a:buFont typeface="Arial" pitchFamily="34" charset="0"/>
              <a:buChar char="»"/>
              <a:defRPr sz="15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0"/>
              </a:spcBef>
              <a:spcAft>
                <a:spcPts val="600"/>
              </a:spcAft>
            </a:pPr>
            <a:r>
              <a:rPr lang="en-US" b="1" dirty="0" smtClean="0">
                <a:solidFill>
                  <a:srgbClr val="3E5E9F"/>
                </a:solidFill>
              </a:rPr>
              <a:t>How to perform the service testing?</a:t>
            </a:r>
          </a:p>
          <a:p>
            <a:pPr algn="just">
              <a:spcBef>
                <a:spcPts val="0"/>
              </a:spcBef>
              <a:spcAft>
                <a:spcPts val="600"/>
              </a:spcAft>
            </a:pPr>
            <a:r>
              <a:rPr lang="en-US" sz="1300" dirty="0" smtClean="0"/>
              <a:t>WsTest tool shall be used which is the solution in the VISS infrastructure for testing the existing solutions with already defined test environment by default using VISS request service.</a:t>
            </a:r>
            <a:endParaRPr lang="en-US" sz="1300" b="1" dirty="0" smtClean="0"/>
          </a:p>
          <a:p>
            <a:pPr algn="just">
              <a:spcBef>
                <a:spcPts val="0"/>
              </a:spcBef>
            </a:pPr>
            <a:r>
              <a:rPr lang="en-US" sz="1300" dirty="0" smtClean="0"/>
              <a:t>WsTest tool can be downloaded here:</a:t>
            </a:r>
          </a:p>
          <a:p>
            <a:pPr algn="just">
              <a:spcBef>
                <a:spcPts val="0"/>
              </a:spcBef>
            </a:pPr>
            <a:r>
              <a:rPr lang="en-US" sz="1300" dirty="0" smtClean="0">
                <a:hlinkClick r:id="rId3"/>
              </a:rPr>
              <a:t>https://viss.gov.lv/~/media/Files/VRAA/Dokumentacija/Vadlinijas/E_pakalpojumi/Programmatura/WStest07072015v1028.ashx</a:t>
            </a:r>
            <a:endParaRPr lang="en-US" sz="1300" dirty="0" smtClean="0"/>
          </a:p>
          <a:p>
            <a:pPr algn="just">
              <a:spcBef>
                <a:spcPts val="0"/>
              </a:spcBef>
            </a:pPr>
            <a:endParaRPr lang="en-US" altLang="en-US" sz="1300" b="1" dirty="0"/>
          </a:p>
        </p:txBody>
      </p:sp>
      <p:sp>
        <p:nvSpPr>
          <p:cNvPr id="11" name="Content Placeholder 2"/>
          <p:cNvSpPr txBox="1">
            <a:spLocks/>
          </p:cNvSpPr>
          <p:nvPr/>
        </p:nvSpPr>
        <p:spPr>
          <a:xfrm>
            <a:off x="2590800" y="3181350"/>
            <a:ext cx="5867400" cy="1143000"/>
          </a:xfrm>
          <a:prstGeom prst="rect">
            <a:avLst/>
          </a:prstGeom>
        </p:spPr>
        <p:txBody>
          <a:bodyPr vert="horz" lIns="91440" tIns="45720" rIns="91440" bIns="45720" rtlCol="0">
            <a:noAutofit/>
          </a:bodyPr>
          <a:lstStyle/>
          <a:p>
            <a:pPr marL="0" marR="0" lvl="0" indent="0" algn="l" defTabSz="914400" rtl="0" eaLnBrk="1" fontAlgn="auto" latinLnBrk="0" hangingPunct="1">
              <a:lnSpc>
                <a:spcPct val="100000"/>
              </a:lnSpc>
              <a:spcBef>
                <a:spcPts val="0"/>
              </a:spcBef>
              <a:spcAft>
                <a:spcPts val="600"/>
              </a:spcAft>
              <a:buClrTx/>
              <a:buSzTx/>
              <a:buFont typeface="Arial" pitchFamily="34" charset="0"/>
              <a:buNone/>
              <a:tabLst/>
              <a:defRPr/>
            </a:pPr>
            <a:r>
              <a:rPr kumimoji="0" lang="lv-LV" sz="1500" b="1" i="0" u="none" strike="noStrike" kern="1200" cap="none" spc="0" normalizeH="0" baseline="0" noProof="0" dirty="0" smtClean="0">
                <a:ln>
                  <a:noFill/>
                </a:ln>
                <a:solidFill>
                  <a:srgbClr val="3E5E9F"/>
                </a:solidFill>
                <a:effectLst/>
                <a:uLnTx/>
                <a:uFillTx/>
                <a:latin typeface="Verdana" panose="020B0604030504040204" pitchFamily="34" charset="0"/>
                <a:ea typeface="Verdana" panose="020B0604030504040204" pitchFamily="34" charset="0"/>
                <a:cs typeface="Verdana" panose="020B0604030504040204" pitchFamily="34" charset="0"/>
              </a:rPr>
              <a:t>How the right administration is performed?</a:t>
            </a:r>
          </a:p>
          <a:p>
            <a:pPr marL="0" marR="0" lvl="0" indent="0" algn="just" defTabSz="914400" rtl="0" eaLnBrk="1" fontAlgn="auto" latinLnBrk="0" hangingPunct="1">
              <a:lnSpc>
                <a:spcPct val="100000"/>
              </a:lnSpc>
              <a:spcAft>
                <a:spcPts val="0"/>
              </a:spcAft>
              <a:buClrTx/>
              <a:buSzTx/>
              <a:buFont typeface="Arial" pitchFamily="34" charset="0"/>
              <a:buNone/>
              <a:tabLst/>
              <a:defRPr/>
            </a:pPr>
            <a:r>
              <a:rPr kumimoji="0" lang="lv-LV" sz="1300" b="0" i="0" u="none" strike="noStrike" kern="1200" cap="none" spc="0" normalizeH="0" baseline="0" noProof="0" dirty="0" smtClean="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The right </a:t>
            </a:r>
            <a:r>
              <a:rPr kumimoji="0" lang="lv-LV" sz="1300" b="0" i="0" u="none" strike="noStrike" kern="1200" cap="none" spc="0" normalizeH="0" baseline="0" noProof="0" dirty="0" smtClean="0">
                <a:ln>
                  <a:noFill/>
                </a:ln>
                <a:effectLst/>
                <a:uLnTx/>
                <a:uFillTx/>
                <a:latin typeface="Verdana" panose="020B0604030504040204" pitchFamily="34" charset="0"/>
                <a:ea typeface="Verdana" panose="020B0604030504040204" pitchFamily="34" charset="0"/>
                <a:cs typeface="Verdana" panose="020B0604030504040204" pitchFamily="34" charset="0"/>
              </a:rPr>
              <a:t>administration</a:t>
            </a:r>
            <a:r>
              <a:rPr kumimoji="0" lang="lv-LV" sz="1300" b="0" i="0" u="none" strike="noStrike" kern="1200" cap="none" spc="0" normalizeH="0" noProof="0" dirty="0" smtClean="0">
                <a:ln>
                  <a:noFill/>
                </a:ln>
                <a:effectLst/>
                <a:uLnTx/>
                <a:uFillTx/>
                <a:latin typeface="Verdana" panose="020B0604030504040204" pitchFamily="34" charset="0"/>
                <a:ea typeface="Verdana" panose="020B0604030504040204" pitchFamily="34" charset="0"/>
                <a:cs typeface="Verdana" panose="020B0604030504040204" pitchFamily="34" charset="0"/>
              </a:rPr>
              <a:t> is organised by VISS, using the VISS infrastructure right administration tools. An institution which is the data provider has to ensure one access from the business service to VISS.</a:t>
            </a:r>
            <a:r>
              <a:rPr sz="1300" dirty="0" smtClean="0">
                <a:latin typeface="Verdana" panose="020B0604030504040204" pitchFamily="34" charset="0"/>
                <a:ea typeface="Verdana" panose="020B0604030504040204" pitchFamily="34" charset="0"/>
                <a:cs typeface="Verdana" panose="020B0604030504040204" pitchFamily="34" charset="0"/>
              </a:rPr>
              <a:t> </a:t>
            </a:r>
            <a:endParaRPr kumimoji="0" lang="en-GB" altLang="en-US" sz="1300" b="1"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endParaRPr>
          </a:p>
        </p:txBody>
      </p:sp>
      <p:pic>
        <p:nvPicPr>
          <p:cNvPr id="12" name="Picture 2" descr="C:\Users\Linda\Desktop\VRAA_testa_riks.png"/>
          <p:cNvPicPr>
            <a:picLocks noChangeAspect="1" noChangeArrowheads="1"/>
          </p:cNvPicPr>
          <p:nvPr/>
        </p:nvPicPr>
        <p:blipFill>
          <a:blip r:embed="rId4" cstate="print"/>
          <a:srcRect/>
          <a:stretch>
            <a:fillRect/>
          </a:stretch>
        </p:blipFill>
        <p:spPr bwMode="auto">
          <a:xfrm>
            <a:off x="1870800" y="1200150"/>
            <a:ext cx="720000" cy="600000"/>
          </a:xfrm>
          <a:prstGeom prst="rect">
            <a:avLst/>
          </a:prstGeom>
          <a:noFill/>
        </p:spPr>
      </p:pic>
      <p:pic>
        <p:nvPicPr>
          <p:cNvPr id="13" name="Picture 3" descr="C:\Users\Linda\Desktop\VRAA_tiesibu_parvaldiba.png"/>
          <p:cNvPicPr>
            <a:picLocks noChangeAspect="1" noChangeArrowheads="1"/>
          </p:cNvPicPr>
          <p:nvPr/>
        </p:nvPicPr>
        <p:blipFill>
          <a:blip r:embed="rId5" cstate="print"/>
          <a:srcRect/>
          <a:stretch>
            <a:fillRect/>
          </a:stretch>
        </p:blipFill>
        <p:spPr bwMode="auto">
          <a:xfrm>
            <a:off x="1870800" y="3181350"/>
            <a:ext cx="720000" cy="600000"/>
          </a:xfrm>
          <a:prstGeom prst="rect">
            <a:avLst/>
          </a:prstGeom>
          <a:noFill/>
        </p:spPr>
      </p:pic>
    </p:spTree>
    <p:extLst>
      <p:ext uri="{BB962C8B-B14F-4D97-AF65-F5344CB8AC3E}">
        <p14:creationId xmlns:p14="http://schemas.microsoft.com/office/powerpoint/2010/main" val="2348247436"/>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590800" y="285750"/>
            <a:ext cx="6094800" cy="777479"/>
          </a:xfrm>
        </p:spPr>
        <p:txBody>
          <a:bodyPr/>
          <a:lstStyle/>
          <a:p>
            <a:r>
              <a:rPr lang="lv-LV" altLang="en-US" sz="2400" dirty="0" smtClean="0"/>
              <a:t>Frequently asked questions</a:t>
            </a:r>
            <a:endParaRPr lang="en-GB" altLang="en-US" dirty="0" smtClean="0"/>
          </a:p>
        </p:txBody>
      </p:sp>
      <p:sp>
        <p:nvSpPr>
          <p:cNvPr id="1331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A35EBBE-1F32-4234-95E9-4D264E1965CC}" type="slidenum">
              <a:rPr lang="en-US" altLang="en-US" smtClean="0"/>
              <a:pPr/>
              <a:t>16</a:t>
            </a:fld>
            <a:endParaRPr lang="en-GB" altLang="en-US" smtClean="0"/>
          </a:p>
        </p:txBody>
      </p:sp>
      <p:sp>
        <p:nvSpPr>
          <p:cNvPr id="5" name="Content Placeholder 2"/>
          <p:cNvSpPr txBox="1">
            <a:spLocks/>
          </p:cNvSpPr>
          <p:nvPr/>
        </p:nvSpPr>
        <p:spPr>
          <a:xfrm>
            <a:off x="2590800" y="1200150"/>
            <a:ext cx="5867400" cy="19812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Aft>
                <a:spcPts val="600"/>
              </a:spcAft>
              <a:buClrTx/>
              <a:buSzTx/>
              <a:buFont typeface="Arial" pitchFamily="34" charset="0"/>
              <a:buNone/>
              <a:tabLst/>
              <a:defRPr/>
            </a:pPr>
            <a:r>
              <a:rPr kumimoji="0" lang="lv-LV" sz="1600" b="1" i="0" u="none" strike="noStrike" kern="1200" cap="none" spc="0" normalizeH="0" baseline="0" noProof="0" dirty="0" smtClean="0">
                <a:ln>
                  <a:noFill/>
                </a:ln>
                <a:solidFill>
                  <a:srgbClr val="3E5E9F"/>
                </a:solidFill>
                <a:effectLst/>
                <a:uLnTx/>
                <a:uFillTx/>
                <a:latin typeface="Verdana" panose="020B0604030504040204" pitchFamily="34" charset="0"/>
              </a:rPr>
              <a:t>How the publishing of the service in VISS works?</a:t>
            </a:r>
          </a:p>
          <a:p>
            <a:pPr marL="0" marR="0" lvl="0" indent="0" algn="l" defTabSz="914400" rtl="0" eaLnBrk="1" fontAlgn="auto" latinLnBrk="0" hangingPunct="1">
              <a:lnSpc>
                <a:spcPct val="100000"/>
              </a:lnSpc>
              <a:spcAft>
                <a:spcPts val="0"/>
              </a:spcAft>
              <a:buClrTx/>
              <a:buSzTx/>
              <a:buFont typeface="Arial" pitchFamily="34" charset="0"/>
              <a:buNone/>
              <a:tabLst/>
              <a:defRPr/>
            </a:pPr>
            <a:r>
              <a:rPr kumimoji="0" lang="lv-LV" sz="1300" b="0" i="0" u="none" strike="noStrike" kern="1200" cap="none" spc="0" normalizeH="0" baseline="0" noProof="0" dirty="0" smtClean="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Data provider's developer performs:</a:t>
            </a:r>
          </a:p>
          <a:p>
            <a:pPr marL="361950" marR="0" lvl="0" indent="-361950" algn="just" defTabSz="914400" rtl="0" eaLnBrk="1" fontAlgn="auto" latinLnBrk="0" hangingPunct="1">
              <a:lnSpc>
                <a:spcPct val="100000"/>
              </a:lnSpc>
              <a:spcAft>
                <a:spcPts val="0"/>
              </a:spcAft>
              <a:buClrTx/>
              <a:buSzTx/>
              <a:buFont typeface="Arial" panose="020B0604020202020204" pitchFamily="34" charset="0"/>
              <a:buChar char="•"/>
              <a:tabLst/>
              <a:defRPr/>
            </a:pPr>
            <a:r>
              <a:rPr kumimoji="0" lang="lv-LV" sz="1300" b="0" i="0" u="none" strike="noStrike" kern="1200" cap="none" spc="0" normalizeH="0" baseline="0" noProof="0" dirty="0" smtClean="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XML scheme registration in VISS XML resource catalogue </a:t>
            </a:r>
            <a:r>
              <a:rPr kumimoji="0" lang="lv-LV" sz="1300" b="0" i="0" u="none" strike="noStrike" kern="1200" cap="none" spc="0" normalizeH="0" baseline="0" noProof="0" dirty="0" smtClean="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hlinkClick r:id="rId3"/>
              </a:rPr>
              <a:t>https://ivis.eps.gov.lv/RC.WebApp/</a:t>
            </a:r>
            <a:r>
              <a:rPr sz="1300" dirty="0" smtClean="0">
                <a:latin typeface="Verdana" panose="020B0604030504040204" pitchFamily="34" charset="0"/>
                <a:ea typeface="Verdana" panose="020B0604030504040204" pitchFamily="34" charset="0"/>
                <a:cs typeface="Verdana" panose="020B0604030504040204" pitchFamily="34" charset="0"/>
              </a:rPr>
              <a:t> </a:t>
            </a:r>
          </a:p>
          <a:p>
            <a:pPr marL="361950" marR="0" lvl="0" indent="-361950" algn="just" defTabSz="914400" rtl="0" eaLnBrk="1" fontAlgn="auto" latinLnBrk="0" hangingPunct="1">
              <a:lnSpc>
                <a:spcPct val="100000"/>
              </a:lnSpc>
              <a:spcAft>
                <a:spcPts val="0"/>
              </a:spcAft>
              <a:buClrTx/>
              <a:buSzTx/>
              <a:buFont typeface="Arial" panose="020B0604020202020204" pitchFamily="34" charset="0"/>
              <a:buChar char="•"/>
              <a:tabLst/>
              <a:defRPr/>
            </a:pPr>
            <a:r>
              <a:rPr kumimoji="0" lang="lv-LV" sz="1300" b="0" i="0" u="none" strike="noStrike" kern="1200" cap="none" spc="0" normalizeH="0" baseline="0" noProof="0" dirty="0" smtClean="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IS service registration in VISS IS service cat</a:t>
            </a:r>
            <a:r>
              <a:rPr kumimoji="0" lang="lv-LV" sz="1300" b="0" i="0" u="none" strike="noStrike" kern="1200" cap="none" spc="0" normalizeH="0" baseline="0" noProof="0" dirty="0" smtClean="0">
                <a:ln>
                  <a:noFill/>
                </a:ln>
                <a:effectLst/>
                <a:uLnTx/>
                <a:uFillTx/>
                <a:latin typeface="Verdana" panose="020B0604030504040204" pitchFamily="34" charset="0"/>
                <a:ea typeface="Verdana" panose="020B0604030504040204" pitchFamily="34" charset="0"/>
                <a:cs typeface="Verdana" panose="020B0604030504040204" pitchFamily="34" charset="0"/>
              </a:rPr>
              <a:t>alogue</a:t>
            </a:r>
            <a:r>
              <a:rPr kumimoji="0" lang="lv-LV" sz="1300" b="0" i="0" u="none" strike="noStrike" kern="1200" cap="none" spc="0" normalizeH="0" noProof="0" dirty="0" smtClean="0">
                <a:ln>
                  <a:noFill/>
                </a:ln>
                <a:effectLst/>
                <a:uLnTx/>
                <a:uFillTx/>
                <a:latin typeface="Verdana" panose="020B0604030504040204" pitchFamily="34" charset="0"/>
                <a:ea typeface="Verdana" panose="020B0604030504040204" pitchFamily="34" charset="0"/>
                <a:cs typeface="Verdana" panose="020B0604030504040204" pitchFamily="34" charset="0"/>
              </a:rPr>
              <a:t> test environment</a:t>
            </a:r>
            <a:r>
              <a:rPr sz="1300" dirty="0" smtClean="0">
                <a:latin typeface="Verdana" panose="020B0604030504040204" pitchFamily="34" charset="0"/>
                <a:ea typeface="Verdana" panose="020B0604030504040204" pitchFamily="34" charset="0"/>
                <a:cs typeface="Verdana" panose="020B0604030504040204" pitchFamily="34" charset="0"/>
              </a:rPr>
              <a:t> </a:t>
            </a:r>
            <a:r>
              <a:rPr kumimoji="0" lang="lv-LV" sz="1300" b="0" i="0" u="none" strike="noStrike" kern="1200" cap="none" spc="0" normalizeH="0" baseline="0" noProof="0" dirty="0" smtClean="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hlinkClick r:id="rId4"/>
              </a:rPr>
              <a:t>https://lvp.viss.gov.lv/VISS.ISSK</a:t>
            </a:r>
            <a:r>
              <a:rPr sz="1300" dirty="0" smtClean="0">
                <a:latin typeface="Verdana" panose="020B0604030504040204" pitchFamily="34" charset="0"/>
                <a:ea typeface="Verdana" panose="020B0604030504040204" pitchFamily="34" charset="0"/>
                <a:cs typeface="Verdana" panose="020B0604030504040204" pitchFamily="34" charset="0"/>
              </a:rPr>
              <a:t> </a:t>
            </a:r>
            <a:endParaRPr lang="lv-LV" sz="1300" dirty="0" smtClean="0">
              <a:latin typeface="Verdana" panose="020B0604030504040204" pitchFamily="34" charset="0"/>
              <a:ea typeface="Verdana" panose="020B0604030504040204" pitchFamily="34" charset="0"/>
              <a:cs typeface="Verdana" panose="020B0604030504040204" pitchFamily="34" charset="0"/>
            </a:endParaRPr>
          </a:p>
          <a:p>
            <a:pPr marL="361950" marR="0" lvl="0" indent="-361950" algn="just" defTabSz="914400" rtl="0" eaLnBrk="1" fontAlgn="auto" latinLnBrk="0" hangingPunct="1">
              <a:lnSpc>
                <a:spcPct val="100000"/>
              </a:lnSpc>
              <a:spcAft>
                <a:spcPts val="0"/>
              </a:spcAft>
              <a:buClrTx/>
              <a:buSzTx/>
              <a:buFont typeface="Arial" panose="020B0604020202020204" pitchFamily="34" charset="0"/>
              <a:buChar char="•"/>
              <a:tabLst/>
              <a:defRPr/>
            </a:pPr>
            <a:r>
              <a:rPr lang="lv-LV" sz="1300" dirty="0" err="1" smtClean="0">
                <a:latin typeface="Verdana" panose="020B0604030504040204" pitchFamily="34" charset="0"/>
                <a:ea typeface="Verdana" panose="020B0604030504040204" pitchFamily="34" charset="0"/>
                <a:cs typeface="Verdana" panose="020B0604030504040204" pitchFamily="34" charset="0"/>
              </a:rPr>
              <a:t>Executive</a:t>
            </a:r>
            <a:r>
              <a:rPr lang="lv-LV" sz="1300" dirty="0" smtClean="0">
                <a:latin typeface="Verdana" panose="020B0604030504040204" pitchFamily="34" charset="0"/>
                <a:ea typeface="Verdana" panose="020B0604030504040204" pitchFamily="34" charset="0"/>
                <a:cs typeface="Verdana" panose="020B0604030504040204" pitchFamily="34" charset="0"/>
              </a:rPr>
              <a:t> </a:t>
            </a:r>
            <a:r>
              <a:rPr lang="lv-LV" sz="1300" dirty="0" err="1" smtClean="0">
                <a:latin typeface="Verdana" panose="020B0604030504040204" pitchFamily="34" charset="0"/>
                <a:ea typeface="Verdana" panose="020B0604030504040204" pitchFamily="34" charset="0"/>
                <a:cs typeface="Verdana" panose="020B0604030504040204" pitchFamily="34" charset="0"/>
              </a:rPr>
              <a:t>code</a:t>
            </a:r>
            <a:r>
              <a:rPr lang="lv-LV" sz="1300" dirty="0" smtClean="0">
                <a:latin typeface="Verdana" panose="020B0604030504040204" pitchFamily="34" charset="0"/>
                <a:ea typeface="Verdana" panose="020B0604030504040204" pitchFamily="34" charset="0"/>
                <a:cs typeface="Verdana" panose="020B0604030504040204" pitchFamily="34" charset="0"/>
              </a:rPr>
              <a:t> </a:t>
            </a:r>
            <a:r>
              <a:rPr lang="lv-LV" sz="1300" dirty="0" err="1" smtClean="0">
                <a:latin typeface="Verdana" panose="020B0604030504040204" pitchFamily="34" charset="0"/>
                <a:ea typeface="Verdana" panose="020B0604030504040204" pitchFamily="34" charset="0"/>
                <a:cs typeface="Verdana" panose="020B0604030504040204" pitchFamily="34" charset="0"/>
              </a:rPr>
              <a:t>delivery</a:t>
            </a:r>
            <a:r>
              <a:rPr lang="lv-LV" sz="1300" dirty="0" smtClean="0">
                <a:latin typeface="Verdana" panose="020B0604030504040204" pitchFamily="34" charset="0"/>
                <a:ea typeface="Verdana" panose="020B0604030504040204" pitchFamily="34" charset="0"/>
                <a:cs typeface="Verdana" panose="020B0604030504040204" pitchFamily="34" charset="0"/>
              </a:rPr>
              <a:t> </a:t>
            </a:r>
            <a:r>
              <a:rPr lang="lv-LV" sz="1300" dirty="0" err="1" smtClean="0">
                <a:latin typeface="Verdana" panose="020B0604030504040204" pitchFamily="34" charset="0"/>
                <a:ea typeface="Verdana" panose="020B0604030504040204" pitchFamily="34" charset="0"/>
                <a:cs typeface="Verdana" panose="020B0604030504040204" pitchFamily="34" charset="0"/>
              </a:rPr>
              <a:t>in</a:t>
            </a:r>
            <a:r>
              <a:rPr lang="lv-LV" sz="1300" dirty="0" smtClean="0">
                <a:latin typeface="Verdana" panose="020B0604030504040204" pitchFamily="34" charset="0"/>
                <a:ea typeface="Verdana" panose="020B0604030504040204" pitchFamily="34" charset="0"/>
                <a:cs typeface="Verdana" panose="020B0604030504040204" pitchFamily="34" charset="0"/>
              </a:rPr>
              <a:t> </a:t>
            </a:r>
            <a:r>
              <a:rPr lang="lv-LV" sz="1300" dirty="0" err="1" smtClean="0">
                <a:latin typeface="Verdana" panose="020B0604030504040204" pitchFamily="34" charset="0"/>
                <a:ea typeface="Verdana" panose="020B0604030504040204" pitchFamily="34" charset="0"/>
                <a:cs typeface="Verdana" panose="020B0604030504040204" pitchFamily="34" charset="0"/>
              </a:rPr>
              <a:t>accordance</a:t>
            </a:r>
            <a:r>
              <a:rPr lang="lv-LV" sz="1300" dirty="0" smtClean="0">
                <a:latin typeface="Verdana" panose="020B0604030504040204" pitchFamily="34" charset="0"/>
                <a:ea typeface="Verdana" panose="020B0604030504040204" pitchFamily="34" charset="0"/>
                <a:cs typeface="Verdana" panose="020B0604030504040204" pitchFamily="34" charset="0"/>
              </a:rPr>
              <a:t> </a:t>
            </a:r>
            <a:r>
              <a:rPr lang="lv-LV" sz="1300" dirty="0" err="1" smtClean="0">
                <a:latin typeface="Verdana" panose="020B0604030504040204" pitchFamily="34" charset="0"/>
                <a:ea typeface="Verdana" panose="020B0604030504040204" pitchFamily="34" charset="0"/>
                <a:cs typeface="Verdana" panose="020B0604030504040204" pitchFamily="34" charset="0"/>
              </a:rPr>
              <a:t>with</a:t>
            </a:r>
            <a:r>
              <a:rPr lang="lv-LV" sz="1300" dirty="0" smtClean="0">
                <a:latin typeface="Verdana" panose="020B0604030504040204" pitchFamily="34" charset="0"/>
                <a:ea typeface="Verdana" panose="020B0604030504040204" pitchFamily="34" charset="0"/>
                <a:cs typeface="Verdana" panose="020B0604030504040204" pitchFamily="34" charset="0"/>
              </a:rPr>
              <a:t> SRDA </a:t>
            </a:r>
            <a:r>
              <a:rPr lang="lv-LV" sz="1300" dirty="0" err="1" smtClean="0">
                <a:latin typeface="Verdana" panose="020B0604030504040204" pitchFamily="34" charset="0"/>
                <a:ea typeface="Verdana" panose="020B0604030504040204" pitchFamily="34" charset="0"/>
                <a:cs typeface="Verdana" panose="020B0604030504040204" pitchFamily="34" charset="0"/>
              </a:rPr>
              <a:t>delivery</a:t>
            </a:r>
            <a:r>
              <a:rPr lang="lv-LV" sz="1300" dirty="0" smtClean="0">
                <a:latin typeface="Verdana" panose="020B0604030504040204" pitchFamily="34" charset="0"/>
                <a:ea typeface="Verdana" panose="020B0604030504040204" pitchFamily="34" charset="0"/>
                <a:cs typeface="Verdana" panose="020B0604030504040204" pitchFamily="34" charset="0"/>
              </a:rPr>
              <a:t> </a:t>
            </a:r>
            <a:r>
              <a:rPr lang="lv-LV" sz="1300" dirty="0" err="1" smtClean="0">
                <a:latin typeface="Verdana" panose="020B0604030504040204" pitchFamily="34" charset="0"/>
                <a:ea typeface="Verdana" panose="020B0604030504040204" pitchFamily="34" charset="0"/>
                <a:cs typeface="Verdana" panose="020B0604030504040204" pitchFamily="34" charset="0"/>
              </a:rPr>
              <a:t>regulations</a:t>
            </a:r>
            <a:r>
              <a:rPr lang="lv-LV" sz="1300" dirty="0" smtClean="0">
                <a:latin typeface="Verdana" panose="020B0604030504040204" pitchFamily="34" charset="0"/>
                <a:ea typeface="Verdana" panose="020B0604030504040204" pitchFamily="34" charset="0"/>
                <a:cs typeface="Verdana" panose="020B0604030504040204" pitchFamily="34" charset="0"/>
              </a:rPr>
              <a:t> (</a:t>
            </a:r>
            <a:r>
              <a:rPr lang="lv-LV" sz="1300" dirty="0" err="1" smtClean="0">
                <a:latin typeface="Verdana" panose="020B0604030504040204" pitchFamily="34" charset="0"/>
                <a:ea typeface="Verdana" panose="020B0604030504040204" pitchFamily="34" charset="0"/>
                <a:cs typeface="Verdana" panose="020B0604030504040204" pitchFamily="34" charset="0"/>
              </a:rPr>
              <a:t>published</a:t>
            </a:r>
            <a:r>
              <a:rPr lang="lv-LV" sz="1300" dirty="0" smtClean="0">
                <a:latin typeface="Verdana" panose="020B0604030504040204" pitchFamily="34" charset="0"/>
                <a:ea typeface="Verdana" panose="020B0604030504040204" pitchFamily="34" charset="0"/>
                <a:cs typeface="Verdana" panose="020B0604030504040204" pitchFamily="34" charset="0"/>
              </a:rPr>
              <a:t> </a:t>
            </a:r>
            <a:r>
              <a:rPr lang="lv-LV" sz="1300" dirty="0" err="1" smtClean="0">
                <a:latin typeface="Verdana" panose="020B0604030504040204" pitchFamily="34" charset="0"/>
                <a:ea typeface="Verdana" panose="020B0604030504040204" pitchFamily="34" charset="0"/>
                <a:cs typeface="Verdana" panose="020B0604030504040204" pitchFamily="34" charset="0"/>
              </a:rPr>
              <a:t>in</a:t>
            </a:r>
            <a:r>
              <a:rPr lang="lv-LV" sz="1300" dirty="0" smtClean="0">
                <a:latin typeface="Verdana" panose="020B0604030504040204" pitchFamily="34" charset="0"/>
                <a:ea typeface="Verdana" panose="020B0604030504040204" pitchFamily="34" charset="0"/>
                <a:cs typeface="Verdana" panose="020B0604030504040204" pitchFamily="34" charset="0"/>
              </a:rPr>
              <a:t> VISS </a:t>
            </a:r>
            <a:r>
              <a:rPr lang="lv-LV" sz="1300" dirty="0" err="1" smtClean="0">
                <a:latin typeface="Verdana" panose="020B0604030504040204" pitchFamily="34" charset="0"/>
                <a:ea typeface="Verdana" panose="020B0604030504040204" pitchFamily="34" charset="0"/>
                <a:cs typeface="Verdana" panose="020B0604030504040204" pitchFamily="34" charset="0"/>
              </a:rPr>
              <a:t>portal</a:t>
            </a:r>
            <a:r>
              <a:rPr lang="lv-LV" sz="1300" dirty="0" smtClean="0">
                <a:latin typeface="Verdana" panose="020B0604030504040204" pitchFamily="34" charset="0"/>
                <a:ea typeface="Verdana" panose="020B0604030504040204" pitchFamily="34" charset="0"/>
                <a:cs typeface="Verdana" panose="020B0604030504040204" pitchFamily="34" charset="0"/>
              </a:rPr>
              <a:t>)</a:t>
            </a:r>
            <a:endParaRPr sz="1300" dirty="0" smtClean="0">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GB" altLang="en-US" sz="1400" b="1"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pic>
        <p:nvPicPr>
          <p:cNvPr id="6" name="Picture 4" descr="C:\Users\Linda\Desktop\VRAA_publicets.png"/>
          <p:cNvPicPr>
            <a:picLocks noChangeAspect="1" noChangeArrowheads="1"/>
          </p:cNvPicPr>
          <p:nvPr/>
        </p:nvPicPr>
        <p:blipFill>
          <a:blip r:embed="rId5" cstate="print"/>
          <a:srcRect/>
          <a:stretch>
            <a:fillRect/>
          </a:stretch>
        </p:blipFill>
        <p:spPr bwMode="auto">
          <a:xfrm>
            <a:off x="1870800" y="1276350"/>
            <a:ext cx="720000" cy="600000"/>
          </a:xfrm>
          <a:prstGeom prst="rect">
            <a:avLst/>
          </a:prstGeom>
          <a:noFill/>
        </p:spPr>
      </p:pic>
    </p:spTree>
    <p:extLst>
      <p:ext uri="{BB962C8B-B14F-4D97-AF65-F5344CB8AC3E}">
        <p14:creationId xmlns:p14="http://schemas.microsoft.com/office/powerpoint/2010/main" val="3004419420"/>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B66B3D4-3C80-4773-AD8A-D43C7F12A1EA}" type="slidenum">
              <a:rPr lang="en-US" altLang="en-US" smtClean="0"/>
              <a:pPr/>
              <a:t>17</a:t>
            </a:fld>
            <a:endParaRPr lang="en-GB" altLang="en-US" dirty="0" smtClean="0"/>
          </a:p>
        </p:txBody>
      </p:sp>
      <p:sp>
        <p:nvSpPr>
          <p:cNvPr id="5" name="Title 1"/>
          <p:cNvSpPr txBox="1">
            <a:spLocks/>
          </p:cNvSpPr>
          <p:nvPr/>
        </p:nvSpPr>
        <p:spPr>
          <a:xfrm>
            <a:off x="2590800" y="228604"/>
            <a:ext cx="6096000" cy="800099"/>
          </a:xfrm>
          <a:prstGeom prst="rect">
            <a:avLst/>
          </a:prstGeom>
        </p:spPr>
        <p:txBody>
          <a:bodyPr vert="horz" lIns="91440" tIns="45720" rIns="91440" bIns="45720" rtlCol="0" anchor="t">
            <a:noAutofit/>
          </a:bodyPr>
          <a:lstStyle>
            <a:lvl1pPr algn="l" defTabSz="914400" rtl="0" eaLnBrk="1" latinLnBrk="0" hangingPunct="1">
              <a:spcBef>
                <a:spcPct val="0"/>
              </a:spcBef>
              <a:buNone/>
              <a:defRPr sz="1800" b="1" kern="1200" cap="none">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endParaRPr lang="lv-LV" sz="1400" dirty="0">
              <a:solidFill>
                <a:srgbClr val="FF0000"/>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0800" y="1809250"/>
            <a:ext cx="1296000" cy="1080000"/>
          </a:xfrm>
          <a:prstGeom prst="rect">
            <a:avLst/>
          </a:prstGeom>
        </p:spPr>
      </p:pic>
      <p:sp>
        <p:nvSpPr>
          <p:cNvPr id="11" name="Title 1"/>
          <p:cNvSpPr txBox="1">
            <a:spLocks/>
          </p:cNvSpPr>
          <p:nvPr/>
        </p:nvSpPr>
        <p:spPr>
          <a:xfrm>
            <a:off x="2590800" y="2981325"/>
            <a:ext cx="5943600" cy="1266825"/>
          </a:xfrm>
          <a:prstGeom prst="rect">
            <a:avLst/>
          </a:prstGeom>
        </p:spPr>
        <p:txBody>
          <a:bodyPr vert="horz" lIns="91440" tIns="45720" rIns="91440" bIns="45720" rtlCol="0" anchor="t">
            <a:normAutofit/>
          </a:bodyPr>
          <a:lstStyle>
            <a:lvl1pPr algn="l" defTabSz="914400" rtl="0" eaLnBrk="1" latinLnBrk="0" hangingPunct="1">
              <a:spcBef>
                <a:spcPct val="0"/>
              </a:spcBef>
              <a:buNone/>
              <a:defRPr sz="1800" b="1" kern="1200" cap="none">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lv-LV" sz="2400" dirty="0"/>
              <a:t>Data exchange solutions using data distribution </a:t>
            </a:r>
            <a:r>
              <a:rPr lang="lv-LV" sz="2400" dirty="0" smtClean="0"/>
              <a:t>network (DDN)</a:t>
            </a:r>
            <a:endParaRPr lang="lv-LV" sz="2400" dirty="0"/>
          </a:p>
        </p:txBody>
      </p:sp>
    </p:spTree>
    <p:extLst>
      <p:ext uri="{BB962C8B-B14F-4D97-AF65-F5344CB8AC3E}">
        <p14:creationId xmlns:p14="http://schemas.microsoft.com/office/powerpoint/2010/main" val="2579838230"/>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514600" y="209550"/>
            <a:ext cx="6094800" cy="777479"/>
          </a:xfrm>
        </p:spPr>
        <p:txBody>
          <a:bodyPr>
            <a:noAutofit/>
          </a:bodyPr>
          <a:lstStyle/>
          <a:p>
            <a:r>
              <a:rPr lang="lv-LV" altLang="en-US" sz="2400" dirty="0"/>
              <a:t>Data </a:t>
            </a:r>
            <a:r>
              <a:rPr lang="lv-LV" altLang="en-US" sz="2400" dirty="0" smtClean="0"/>
              <a:t>Distribution </a:t>
            </a:r>
            <a:r>
              <a:rPr lang="lv-LV" altLang="en-US" sz="2400" dirty="0"/>
              <a:t>N</a:t>
            </a:r>
            <a:r>
              <a:rPr lang="lv-LV" altLang="en-US" sz="2400" dirty="0" smtClean="0"/>
              <a:t>etwork</a:t>
            </a:r>
            <a:endParaRPr lang="lv-LV" altLang="en-US" sz="2400" dirty="0"/>
          </a:p>
        </p:txBody>
      </p:sp>
      <p:sp>
        <p:nvSpPr>
          <p:cNvPr id="1331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40509DB-8696-4044-837E-56D6DAF5AC71}" type="slidenum">
              <a:rPr lang="en-US" altLang="en-US" smtClean="0"/>
              <a:pPr/>
              <a:t>18</a:t>
            </a:fld>
            <a:endParaRPr lang="en-GB" altLang="en-US" dirty="0" smtClean="0"/>
          </a:p>
        </p:txBody>
      </p:sp>
      <p:sp>
        <p:nvSpPr>
          <p:cNvPr id="9" name="Content Placeholder 2"/>
          <p:cNvSpPr>
            <a:spLocks noGrp="1"/>
          </p:cNvSpPr>
          <p:nvPr>
            <p:ph idx="1"/>
          </p:nvPr>
        </p:nvSpPr>
        <p:spPr>
          <a:xfrm>
            <a:off x="2550076" y="753836"/>
            <a:ext cx="6094800" cy="703114"/>
          </a:xfrm>
        </p:spPr>
        <p:txBody>
          <a:bodyPr>
            <a:noAutofit/>
          </a:bodyPr>
          <a:lstStyle/>
          <a:p>
            <a:pPr algn="just"/>
            <a:r>
              <a:rPr lang="lv-LV" sz="1400" b="1" dirty="0" smtClean="0"/>
              <a:t>The Data Distribution and Collection Network facilitates the introduction of changes to te institution’s information system data distribution in both technical and administrative terms.</a:t>
            </a:r>
            <a:endParaRPr lang="en-GB" sz="1300" dirty="0" smtClean="0"/>
          </a:p>
        </p:txBody>
      </p:sp>
      <p:grpSp>
        <p:nvGrpSpPr>
          <p:cNvPr id="13329" name="Group 13328"/>
          <p:cNvGrpSpPr/>
          <p:nvPr/>
        </p:nvGrpSpPr>
        <p:grpSpPr>
          <a:xfrm>
            <a:off x="0" y="2450852"/>
            <a:ext cx="6060734" cy="2330698"/>
            <a:chOff x="-75000" y="2473211"/>
            <a:chExt cx="6060734" cy="2330698"/>
          </a:xfrm>
        </p:grpSpPr>
        <p:sp>
          <p:nvSpPr>
            <p:cNvPr id="8" name="TextBox 7"/>
            <p:cNvSpPr txBox="1"/>
            <p:nvPr/>
          </p:nvSpPr>
          <p:spPr>
            <a:xfrm>
              <a:off x="-75000" y="3865190"/>
              <a:ext cx="3353314" cy="938719"/>
            </a:xfrm>
            <a:prstGeom prst="rect">
              <a:avLst/>
            </a:prstGeom>
            <a:noFill/>
          </p:spPr>
          <p:txBody>
            <a:bodyPr wrap="square" rtlCol="0">
              <a:spAutoFit/>
            </a:bodyPr>
            <a:lstStyle/>
            <a:p>
              <a:r>
                <a:rPr lang="lv-LV" sz="1100" dirty="0" smtClean="0">
                  <a:latin typeface="Verdana" panose="020B0604030504040204" pitchFamily="34" charset="0"/>
                </a:rPr>
                <a:t>The network has been created according to the postbox principle. In the networking place of the institution’s employee, one can conveniently administer the list of data recipients and check the delivery of data</a:t>
              </a:r>
            </a:p>
          </p:txBody>
        </p:sp>
        <p:grpSp>
          <p:nvGrpSpPr>
            <p:cNvPr id="13319" name="Group 13318"/>
            <p:cNvGrpSpPr/>
            <p:nvPr/>
          </p:nvGrpSpPr>
          <p:grpSpPr>
            <a:xfrm>
              <a:off x="5218338" y="2473211"/>
              <a:ext cx="767396" cy="767396"/>
              <a:chOff x="5247148" y="2647950"/>
              <a:chExt cx="767396" cy="767396"/>
            </a:xfrm>
          </p:grpSpPr>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8846" y="2746648"/>
                <a:ext cx="684000" cy="570000"/>
              </a:xfrm>
              <a:prstGeom prst="rect">
                <a:avLst/>
              </a:prstGeom>
            </p:spPr>
          </p:pic>
          <p:sp>
            <p:nvSpPr>
              <p:cNvPr id="20" name="Oval 19"/>
              <p:cNvSpPr/>
              <p:nvPr/>
            </p:nvSpPr>
            <p:spPr>
              <a:xfrm>
                <a:off x="5247148" y="2647950"/>
                <a:ext cx="767396" cy="767396"/>
              </a:xfrm>
              <a:prstGeom prst="ellipse">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grpSp>
          <p:nvGrpSpPr>
            <p:cNvPr id="13317" name="Group 13316"/>
            <p:cNvGrpSpPr/>
            <p:nvPr/>
          </p:nvGrpSpPr>
          <p:grpSpPr>
            <a:xfrm>
              <a:off x="3283537" y="3802684"/>
              <a:ext cx="772321" cy="767396"/>
              <a:chOff x="3012204" y="3657462"/>
              <a:chExt cx="772321" cy="767396"/>
            </a:xfrm>
          </p:grpSpPr>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12204" y="3714750"/>
                <a:ext cx="721596" cy="601330"/>
              </a:xfrm>
              <a:prstGeom prst="rect">
                <a:avLst/>
              </a:prstGeom>
            </p:spPr>
          </p:pic>
          <p:sp>
            <p:nvSpPr>
              <p:cNvPr id="24" name="Oval 23"/>
              <p:cNvSpPr/>
              <p:nvPr/>
            </p:nvSpPr>
            <p:spPr>
              <a:xfrm>
                <a:off x="3017129" y="3657462"/>
                <a:ext cx="767396" cy="767396"/>
              </a:xfrm>
              <a:prstGeom prst="ellipse">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cxnSp>
          <p:nvCxnSpPr>
            <p:cNvPr id="17" name="Straight Connector 16"/>
            <p:cNvCxnSpPr/>
            <p:nvPr/>
          </p:nvCxnSpPr>
          <p:spPr>
            <a:xfrm flipV="1">
              <a:off x="3953426" y="3671161"/>
              <a:ext cx="204864" cy="247124"/>
            </a:xfrm>
            <a:prstGeom prst="line">
              <a:avLst/>
            </a:prstGeom>
            <a:ln w="28575">
              <a:solidFill>
                <a:srgbClr val="3E5E9F"/>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4798930" y="3041655"/>
              <a:ext cx="468061" cy="238939"/>
            </a:xfrm>
            <a:prstGeom prst="line">
              <a:avLst/>
            </a:prstGeom>
            <a:ln w="28575">
              <a:solidFill>
                <a:srgbClr val="3E5E9F"/>
              </a:solidFill>
            </a:ln>
          </p:spPr>
          <p:style>
            <a:lnRef idx="1">
              <a:schemeClr val="accent1"/>
            </a:lnRef>
            <a:fillRef idx="0">
              <a:schemeClr val="accent1"/>
            </a:fillRef>
            <a:effectRef idx="0">
              <a:schemeClr val="accent1"/>
            </a:effectRef>
            <a:fontRef idx="minor">
              <a:schemeClr val="tx1"/>
            </a:fontRef>
          </p:style>
        </p:cxnSp>
        <p:grpSp>
          <p:nvGrpSpPr>
            <p:cNvPr id="13315" name="Group 13314"/>
            <p:cNvGrpSpPr/>
            <p:nvPr/>
          </p:nvGrpSpPr>
          <p:grpSpPr>
            <a:xfrm>
              <a:off x="4055859" y="3015670"/>
              <a:ext cx="768657" cy="768657"/>
              <a:chOff x="4055859" y="3145385"/>
              <a:chExt cx="768657" cy="768657"/>
            </a:xfrm>
          </p:grpSpPr>
          <p:sp>
            <p:nvSpPr>
              <p:cNvPr id="11" name="Oval 10"/>
              <p:cNvSpPr/>
              <p:nvPr/>
            </p:nvSpPr>
            <p:spPr>
              <a:xfrm>
                <a:off x="4055859" y="3145385"/>
                <a:ext cx="768657" cy="768657"/>
              </a:xfrm>
              <a:prstGeom prst="ellipse">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pic>
            <p:nvPicPr>
              <p:cNvPr id="13313" name="Picture 133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80187" y="3229713"/>
                <a:ext cx="720000" cy="600000"/>
              </a:xfrm>
              <a:prstGeom prst="rect">
                <a:avLst/>
              </a:prstGeom>
            </p:spPr>
          </p:pic>
        </p:grpSp>
      </p:grpSp>
      <p:pic>
        <p:nvPicPr>
          <p:cNvPr id="2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16381" y="2008013"/>
            <a:ext cx="520552" cy="4711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7" name="Straight Connector 2"/>
          <p:cNvCxnSpPr>
            <a:stCxn id="11" idx="0"/>
            <a:endCxn id="29" idx="5"/>
          </p:cNvCxnSpPr>
          <p:nvPr/>
        </p:nvCxnSpPr>
        <p:spPr>
          <a:xfrm flipH="1" flipV="1">
            <a:off x="1920482" y="2496015"/>
            <a:ext cx="2594706" cy="497296"/>
          </a:xfrm>
          <a:prstGeom prst="line">
            <a:avLst/>
          </a:prstGeom>
          <a:ln w="28575">
            <a:solidFill>
              <a:srgbClr val="3E5E9F"/>
            </a:solidFill>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1265469" y="1841002"/>
            <a:ext cx="767396" cy="767396"/>
          </a:xfrm>
          <a:prstGeom prst="ellipse">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30" name="Rectangle 1"/>
          <p:cNvSpPr/>
          <p:nvPr/>
        </p:nvSpPr>
        <p:spPr>
          <a:xfrm>
            <a:off x="2209800" y="1833716"/>
            <a:ext cx="2998721" cy="600164"/>
          </a:xfrm>
          <a:prstGeom prst="rect">
            <a:avLst/>
          </a:prstGeom>
        </p:spPr>
        <p:txBody>
          <a:bodyPr wrap="square">
            <a:spAutoFit/>
          </a:bodyPr>
          <a:lstStyle/>
          <a:p>
            <a:r>
              <a:rPr lang="en-US" sz="1100" dirty="0">
                <a:latin typeface="Verdana" panose="020B0604030504040204" pitchFamily="34" charset="0"/>
                <a:ea typeface="Verdana" panose="020B0604030504040204" pitchFamily="34" charset="0"/>
                <a:cs typeface="Verdana" panose="020B0604030504040204" pitchFamily="34" charset="0"/>
              </a:rPr>
              <a:t>Data can be distributed and collected using WEB services as well as FTPS (using an FTP client or automatically)</a:t>
            </a:r>
            <a:endParaRPr lang="lv-LV" sz="1100" dirty="0">
              <a:latin typeface="Verdana" panose="020B0604030504040204" pitchFamily="34" charset="0"/>
              <a:ea typeface="Verdana" panose="020B0604030504040204" pitchFamily="34" charset="0"/>
              <a:cs typeface="Verdana" panose="020B0604030504040204" pitchFamily="34" charset="0"/>
            </a:endParaRPr>
          </a:p>
        </p:txBody>
      </p:sp>
      <p:sp>
        <p:nvSpPr>
          <p:cNvPr id="31" name="Rectangle 3"/>
          <p:cNvSpPr/>
          <p:nvPr/>
        </p:nvSpPr>
        <p:spPr>
          <a:xfrm>
            <a:off x="4232533" y="4324350"/>
            <a:ext cx="3311267" cy="769441"/>
          </a:xfrm>
          <a:prstGeom prst="rect">
            <a:avLst/>
          </a:prstGeom>
        </p:spPr>
        <p:txBody>
          <a:bodyPr wrap="square">
            <a:spAutoFit/>
          </a:bodyPr>
          <a:lstStyle/>
          <a:p>
            <a:r>
              <a:rPr lang="en-US" sz="1100" dirty="0">
                <a:latin typeface="Verdana" panose="020B0604030504040204" pitchFamily="34" charset="0"/>
                <a:ea typeface="Verdana" panose="020B0604030504040204" pitchFamily="34" charset="0"/>
                <a:cs typeface="Verdana" panose="020B0604030504040204" pitchFamily="34" charset="0"/>
              </a:rPr>
              <a:t>Using the XML schemes helps to determine the structure of the distributed of collected  files. Each message has its own XML type and aim for sending/ receiving</a:t>
            </a:r>
            <a:endParaRPr lang="lv-LV" sz="1100" dirty="0">
              <a:latin typeface="Verdana" panose="020B0604030504040204" pitchFamily="34" charset="0"/>
              <a:ea typeface="Verdana" panose="020B0604030504040204" pitchFamily="34" charset="0"/>
              <a:cs typeface="Verdana" panose="020B0604030504040204" pitchFamily="34" charset="0"/>
            </a:endParaRPr>
          </a:p>
        </p:txBody>
      </p:sp>
      <p:sp>
        <p:nvSpPr>
          <p:cNvPr id="32" name="Oval 29"/>
          <p:cNvSpPr/>
          <p:nvPr/>
        </p:nvSpPr>
        <p:spPr>
          <a:xfrm>
            <a:off x="4899516" y="3562350"/>
            <a:ext cx="767396" cy="767396"/>
          </a:xfrm>
          <a:prstGeom prst="ellipse">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cxnSp>
        <p:nvCxnSpPr>
          <p:cNvPr id="33" name="Straight Connector 38"/>
          <p:cNvCxnSpPr/>
          <p:nvPr/>
        </p:nvCxnSpPr>
        <p:spPr>
          <a:xfrm flipH="1" flipV="1">
            <a:off x="4800601" y="3618541"/>
            <a:ext cx="152399" cy="143427"/>
          </a:xfrm>
          <a:prstGeom prst="line">
            <a:avLst/>
          </a:prstGeom>
          <a:ln w="28575">
            <a:solidFill>
              <a:srgbClr val="3E5E9F"/>
            </a:solidFill>
          </a:ln>
        </p:spPr>
        <p:style>
          <a:lnRef idx="1">
            <a:schemeClr val="accent1"/>
          </a:lnRef>
          <a:fillRef idx="0">
            <a:schemeClr val="accent1"/>
          </a:fillRef>
          <a:effectRef idx="0">
            <a:schemeClr val="accent1"/>
          </a:effectRef>
          <a:fontRef idx="minor">
            <a:schemeClr val="tx1"/>
          </a:fontRef>
        </p:style>
      </p:cxnSp>
      <p:pic>
        <p:nvPicPr>
          <p:cNvPr id="34"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029200" y="3721726"/>
            <a:ext cx="489441" cy="4445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6" name="TextBox 35"/>
          <p:cNvSpPr txBox="1"/>
          <p:nvPr/>
        </p:nvSpPr>
        <p:spPr>
          <a:xfrm>
            <a:off x="6164055" y="2083560"/>
            <a:ext cx="2749800" cy="1785104"/>
          </a:xfrm>
          <a:prstGeom prst="rect">
            <a:avLst/>
          </a:prstGeom>
          <a:noFill/>
        </p:spPr>
        <p:txBody>
          <a:bodyPr wrap="square" rtlCol="0">
            <a:spAutoFit/>
          </a:bodyPr>
          <a:lstStyle/>
          <a:p>
            <a:r>
              <a:rPr lang="en-US" sz="1100" dirty="0">
                <a:latin typeface="Verdana" panose="020B0604030504040204" pitchFamily="34" charset="0"/>
                <a:ea typeface="Verdana" panose="020B0604030504040204" pitchFamily="34" charset="0"/>
                <a:cs typeface="Verdana" panose="020B0604030504040204" pitchFamily="34" charset="0"/>
              </a:rPr>
              <a:t>Data distribution examples:</a:t>
            </a:r>
          </a:p>
          <a:p>
            <a:r>
              <a:rPr lang="en-US" sz="1100" dirty="0">
                <a:latin typeface="Verdana" panose="020B0604030504040204" pitchFamily="34" charset="0"/>
                <a:ea typeface="Verdana" panose="020B0604030504040204" pitchFamily="34" charset="0"/>
                <a:cs typeface="Verdana" panose="020B0604030504040204" pitchFamily="34" charset="0"/>
              </a:rPr>
              <a:t>- Data on electricity usage for calculating reliefs for Local Governments</a:t>
            </a:r>
          </a:p>
          <a:p>
            <a:r>
              <a:rPr lang="en-US" sz="1100" dirty="0">
                <a:latin typeface="Verdana" panose="020B0604030504040204" pitchFamily="34" charset="0"/>
                <a:ea typeface="Verdana" panose="020B0604030504040204" pitchFamily="34" charset="0"/>
                <a:cs typeface="Verdana" panose="020B0604030504040204" pitchFamily="34" charset="0"/>
              </a:rPr>
              <a:t>- Data from the Maintenance Guarantee Fund</a:t>
            </a:r>
          </a:p>
          <a:p>
            <a:r>
              <a:rPr lang="en-US" sz="1100" dirty="0">
                <a:latin typeface="Verdana" panose="020B0604030504040204" pitchFamily="34" charset="0"/>
                <a:ea typeface="Verdana" panose="020B0604030504040204" pitchFamily="34" charset="0"/>
                <a:cs typeface="Verdana" panose="020B0604030504040204" pitchFamily="34" charset="0"/>
              </a:rPr>
              <a:t>- Data from the Rural Support Service for Local Governments</a:t>
            </a:r>
          </a:p>
          <a:p>
            <a:r>
              <a:rPr lang="en-US" sz="1100" dirty="0">
                <a:latin typeface="Verdana" panose="020B0604030504040204" pitchFamily="34" charset="0"/>
                <a:ea typeface="Verdana" panose="020B0604030504040204" pitchFamily="34" charset="0"/>
                <a:cs typeface="Verdana" panose="020B0604030504040204" pitchFamily="34" charset="0"/>
              </a:rPr>
              <a:t>- Data for administering tax reliefs for large families</a:t>
            </a:r>
            <a:endParaRPr lang="lv-LV" sz="11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513398428"/>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590800" y="285750"/>
            <a:ext cx="6094800" cy="777479"/>
          </a:xfrm>
        </p:spPr>
        <p:txBody>
          <a:bodyPr>
            <a:noAutofit/>
          </a:bodyPr>
          <a:lstStyle/>
          <a:p>
            <a:r>
              <a:rPr lang="lv-LV" altLang="en-US" sz="2400" dirty="0"/>
              <a:t>DDN basic concepts</a:t>
            </a:r>
          </a:p>
        </p:txBody>
      </p:sp>
      <p:sp>
        <p:nvSpPr>
          <p:cNvPr id="1331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40509DB-8696-4044-837E-56D6DAF5AC71}" type="slidenum">
              <a:rPr lang="en-US" altLang="en-US" smtClean="0"/>
              <a:pPr/>
              <a:t>19</a:t>
            </a:fld>
            <a:endParaRPr lang="en-GB" altLang="en-US" dirty="0" smtClean="0"/>
          </a:p>
        </p:txBody>
      </p:sp>
      <p:grpSp>
        <p:nvGrpSpPr>
          <p:cNvPr id="13" name="Group 12"/>
          <p:cNvGrpSpPr/>
          <p:nvPr/>
        </p:nvGrpSpPr>
        <p:grpSpPr>
          <a:xfrm>
            <a:off x="626625" y="912150"/>
            <a:ext cx="7890750" cy="4021800"/>
            <a:chOff x="567450" y="912150"/>
            <a:chExt cx="7890750" cy="4021800"/>
          </a:xfrm>
        </p:grpSpPr>
        <p:grpSp>
          <p:nvGrpSpPr>
            <p:cNvPr id="11" name="Group 10"/>
            <p:cNvGrpSpPr/>
            <p:nvPr/>
          </p:nvGrpSpPr>
          <p:grpSpPr>
            <a:xfrm>
              <a:off x="567450" y="1138350"/>
              <a:ext cx="3780000" cy="3795600"/>
              <a:chOff x="567450" y="1138350"/>
              <a:chExt cx="3780000" cy="3795600"/>
            </a:xfrm>
          </p:grpSpPr>
          <p:sp>
            <p:nvSpPr>
              <p:cNvPr id="19" name="Content Placeholder 4"/>
              <p:cNvSpPr txBox="1">
                <a:spLocks/>
              </p:cNvSpPr>
              <p:nvPr/>
            </p:nvSpPr>
            <p:spPr>
              <a:xfrm>
                <a:off x="567450" y="1910327"/>
                <a:ext cx="3780000" cy="3023623"/>
              </a:xfrm>
              <a:prstGeom prst="rect">
                <a:avLst/>
              </a:prstGeom>
            </p:spPr>
            <p:txBody>
              <a:bodyPr vert="horz" lIns="0" tIns="45720" rIns="0" bIns="45720" rtlCol="0">
                <a:normAutofit lnSpcReduction="10000"/>
              </a:bodyPr>
              <a:lstStyle>
                <a:lvl1pPr marL="0" indent="0" algn="l" defTabSz="914400" rtl="0" eaLnBrk="1" latinLnBrk="0" hangingPunct="1">
                  <a:spcBef>
                    <a:spcPct val="20000"/>
                  </a:spcBef>
                  <a:buFont typeface="Arial" pitchFamily="34" charset="0"/>
                  <a:buNone/>
                  <a:defRPr sz="15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15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Font typeface="Arial" pitchFamily="34" charset="0"/>
                  <a:buChar char="•"/>
                  <a:defRPr sz="15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spcBef>
                    <a:spcPct val="20000"/>
                  </a:spcBef>
                  <a:buFont typeface="Arial" pitchFamily="34" charset="0"/>
                  <a:buChar char="–"/>
                  <a:defRPr sz="15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spcBef>
                    <a:spcPct val="20000"/>
                  </a:spcBef>
                  <a:buFont typeface="Arial" pitchFamily="34" charset="0"/>
                  <a:buChar char="»"/>
                  <a:defRPr sz="15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ts val="0"/>
                  </a:spcBef>
                  <a:spcAft>
                    <a:spcPts val="600"/>
                  </a:spcAft>
                </a:pPr>
                <a:r>
                  <a:rPr lang="lv-LV" b="1" dirty="0" smtClean="0">
                    <a:solidFill>
                      <a:srgbClr val="3E5E9F"/>
                    </a:solidFill>
                  </a:rPr>
                  <a:t>Message categories</a:t>
                </a:r>
              </a:p>
              <a:p>
                <a:pPr marL="271463" indent="-271463" algn="just">
                  <a:spcBef>
                    <a:spcPts val="0"/>
                  </a:spcBef>
                  <a:spcAft>
                    <a:spcPts val="600"/>
                  </a:spcAft>
                  <a:buFont typeface="Arial" panose="020B0604020202020204" pitchFamily="34" charset="0"/>
                  <a:buChar char="•"/>
                </a:pPr>
                <a:r>
                  <a:rPr lang="lv-LV" sz="1300" dirty="0" smtClean="0"/>
                  <a:t>Business message - a common message that is not relevant to other messages in the channel</a:t>
                </a:r>
              </a:p>
              <a:p>
                <a:pPr marL="271463" indent="-271463" algn="just">
                  <a:spcBef>
                    <a:spcPts val="0"/>
                  </a:spcBef>
                  <a:spcAft>
                    <a:spcPts val="600"/>
                  </a:spcAft>
                  <a:buFont typeface="Arial" panose="020B0604020202020204" pitchFamily="34" charset="0"/>
                  <a:buChar char="•"/>
                </a:pPr>
                <a:r>
                  <a:rPr lang="lv-LV" sz="1300" dirty="0" smtClean="0"/>
                  <a:t>Transaction message - a standard (classified) arranged operation set, that is used for a specific data massive actualization. Each transaction message record usually consists of a DML (</a:t>
                </a:r>
                <a:r>
                  <a:rPr lang="lv-LV" sz="1300" i="1" dirty="0" smtClean="0"/>
                  <a:t>Data</a:t>
                </a:r>
                <a:r>
                  <a:rPr dirty="0" smtClean="0"/>
                  <a:t> </a:t>
                </a:r>
                <a:r>
                  <a:rPr lang="lv-LV" sz="1300" i="1" dirty="0" smtClean="0"/>
                  <a:t>manipulation</a:t>
                </a:r>
                <a:r>
                  <a:rPr dirty="0" smtClean="0"/>
                  <a:t> </a:t>
                </a:r>
                <a:r>
                  <a:rPr lang="lv-LV" sz="1300" i="1" dirty="0" smtClean="0"/>
                  <a:t>language</a:t>
                </a:r>
                <a:r>
                  <a:rPr lang="lv-LV" sz="1300" dirty="0" smtClean="0"/>
                  <a:t>) operation code (</a:t>
                </a:r>
                <a:r>
                  <a:rPr lang="lv-LV" sz="1300" i="1" dirty="0" smtClean="0"/>
                  <a:t>insert, update, delete</a:t>
                </a:r>
                <a:r>
                  <a:rPr lang="lv-LV" sz="1300" dirty="0" smtClean="0"/>
                  <a:t>)</a:t>
                </a:r>
              </a:p>
              <a:p>
                <a:pPr marL="271463" indent="-271463" algn="just">
                  <a:spcBef>
                    <a:spcPts val="0"/>
                  </a:spcBef>
                  <a:spcAft>
                    <a:spcPts val="600"/>
                  </a:spcAft>
                  <a:buFont typeface="Arial" panose="020B0604020202020204" pitchFamily="34" charset="0"/>
                  <a:buChar char="•"/>
                </a:pPr>
                <a:r>
                  <a:rPr lang="lv-LV" sz="1300" dirty="0" smtClean="0"/>
                  <a:t>Error message - a reply message to a previously sent message if the problems with its processing occur</a:t>
                </a:r>
                <a:endParaRPr lang="en-GB" sz="130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7450" y="1138350"/>
                <a:ext cx="1080000" cy="900000"/>
              </a:xfrm>
              <a:prstGeom prst="rect">
                <a:avLst/>
              </a:prstGeom>
            </p:spPr>
          </p:pic>
        </p:grpSp>
        <p:grpSp>
          <p:nvGrpSpPr>
            <p:cNvPr id="12" name="Group 11"/>
            <p:cNvGrpSpPr/>
            <p:nvPr/>
          </p:nvGrpSpPr>
          <p:grpSpPr>
            <a:xfrm>
              <a:off x="4678200" y="912150"/>
              <a:ext cx="3780000" cy="4021800"/>
              <a:chOff x="4616550" y="912150"/>
              <a:chExt cx="3780000" cy="4021800"/>
            </a:xfrm>
          </p:grpSpPr>
          <p:sp>
            <p:nvSpPr>
              <p:cNvPr id="20" name="Content Placeholder 4"/>
              <p:cNvSpPr txBox="1">
                <a:spLocks/>
              </p:cNvSpPr>
              <p:nvPr/>
            </p:nvSpPr>
            <p:spPr>
              <a:xfrm>
                <a:off x="4616550" y="1910327"/>
                <a:ext cx="3780000" cy="3023623"/>
              </a:xfrm>
              <a:prstGeom prst="rect">
                <a:avLst/>
              </a:prstGeom>
            </p:spPr>
            <p:txBody>
              <a:bodyPr vert="horz" lIns="0" tIns="45720" rIns="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spcAft>
                    <a:spcPts val="600"/>
                  </a:spcAft>
                  <a:buFont typeface="Arial" pitchFamily="34" charset="0"/>
                  <a:buNone/>
                </a:pPr>
                <a:r>
                  <a:rPr lang="lv-LV" sz="1500" b="1" dirty="0" smtClean="0">
                    <a:solidFill>
                      <a:srgbClr val="3E5E9F"/>
                    </a:solidFill>
                    <a:latin typeface="Verdana" panose="020B0604030504040204" pitchFamily="34" charset="0"/>
                  </a:rPr>
                  <a:t>Mailbox</a:t>
                </a:r>
              </a:p>
              <a:p>
                <a:pPr marL="271463" indent="-271463" algn="just">
                  <a:spcBef>
                    <a:spcPts val="0"/>
                  </a:spcBef>
                  <a:spcAft>
                    <a:spcPts val="600"/>
                  </a:spcAft>
                </a:pPr>
                <a:r>
                  <a:rPr lang="lv-LV" sz="1300" dirty="0">
                    <a:latin typeface="Verdana" panose="020B0604030504040204" pitchFamily="34" charset="0"/>
                  </a:rPr>
                  <a:t>In the mailbox (virtual message storage) all the sent and received messages are stored </a:t>
                </a:r>
                <a:endParaRPr lang="en-GB" sz="1300" dirty="0">
                  <a:latin typeface="Verdana" panose="020B0604030504040204" pitchFamily="34" charset="0"/>
                  <a:ea typeface="Verdana" panose="020B0604030504040204" pitchFamily="34" charset="0"/>
                  <a:cs typeface="Verdana" panose="020B0604030504040204" pitchFamily="34" charset="0"/>
                </a:endParaRPr>
              </a:p>
              <a:p>
                <a:pPr marL="271463" indent="-271463" algn="just">
                  <a:spcBef>
                    <a:spcPts val="0"/>
                  </a:spcBef>
                  <a:spcAft>
                    <a:spcPts val="600"/>
                  </a:spcAft>
                </a:pPr>
                <a:r>
                  <a:rPr lang="lv-LV" sz="1300" dirty="0" smtClean="0">
                    <a:latin typeface="Verdana" panose="020B0604030504040204" pitchFamily="34" charset="0"/>
                  </a:rPr>
                  <a:t>Each institution that is registered in VISS and which uses DDN has one mailbox</a:t>
                </a:r>
                <a:endParaRPr lang="en-GB" sz="1300" dirty="0">
                  <a:latin typeface="Verdana" panose="020B0604030504040204" pitchFamily="34" charset="0"/>
                  <a:ea typeface="Verdana" panose="020B0604030504040204" pitchFamily="34" charset="0"/>
                  <a:cs typeface="Verdana" panose="020B0604030504040204" pitchFamily="34" charset="0"/>
                </a:endParaRPr>
              </a:p>
              <a:p>
                <a:pPr marL="271463" indent="-271463" algn="just">
                  <a:spcBef>
                    <a:spcPts val="0"/>
                  </a:spcBef>
                  <a:spcAft>
                    <a:spcPts val="600"/>
                  </a:spcAft>
                </a:pPr>
                <a:r>
                  <a:rPr lang="lv-LV" sz="1300" dirty="0" smtClean="0">
                    <a:latin typeface="Verdana" panose="020B0604030504040204" pitchFamily="34" charset="0"/>
                  </a:rPr>
                  <a:t>Mailboxes in the DDN environment can be communicatively interconnected with the help of channels </a:t>
                </a:r>
                <a:endParaRPr lang="en-GB" sz="1300" dirty="0">
                  <a:latin typeface="Verdana" panose="020B0604030504040204" pitchFamily="34" charset="0"/>
                  <a:ea typeface="Verdana" panose="020B0604030504040204" pitchFamily="34" charset="0"/>
                  <a:cs typeface="Verdana" panose="020B0604030504040204" pitchFamily="34" charset="0"/>
                </a:endParaRPr>
              </a:p>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76550" y="912150"/>
                <a:ext cx="1260000" cy="1050000"/>
              </a:xfrm>
              <a:prstGeom prst="rect">
                <a:avLst/>
              </a:prstGeom>
            </p:spPr>
          </p:pic>
        </p:grpSp>
      </p:grpSp>
    </p:spTree>
    <p:extLst>
      <p:ext uri="{BB962C8B-B14F-4D97-AF65-F5344CB8AC3E}">
        <p14:creationId xmlns:p14="http://schemas.microsoft.com/office/powerpoint/2010/main" val="1785876367"/>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2590800" y="1047750"/>
            <a:ext cx="6094800" cy="3886200"/>
          </a:xfrm>
        </p:spPr>
        <p:txBody>
          <a:bodyPr>
            <a:normAutofit/>
          </a:bodyPr>
          <a:lstStyle/>
          <a:p>
            <a:pPr algn="just">
              <a:spcBef>
                <a:spcPts val="0"/>
              </a:spcBef>
              <a:spcAft>
                <a:spcPts val="600"/>
              </a:spcAft>
            </a:pPr>
            <a:r>
              <a:rPr lang="lv-LV" altLang="en-US" sz="1400" b="1" dirty="0" smtClean="0"/>
              <a:t>Introduction</a:t>
            </a:r>
          </a:p>
          <a:p>
            <a:pPr marL="285750" indent="-285750" algn="just">
              <a:spcBef>
                <a:spcPts val="0"/>
              </a:spcBef>
              <a:spcAft>
                <a:spcPts val="1800"/>
              </a:spcAft>
              <a:buFont typeface="Arial" panose="020B0604020202020204" pitchFamily="34" charset="0"/>
              <a:buChar char="•"/>
            </a:pPr>
            <a:r>
              <a:rPr lang="lv-LV" altLang="en-US" sz="1400" dirty="0" smtClean="0"/>
              <a:t>What is data exchange solution and what are it's possibilities?</a:t>
            </a:r>
          </a:p>
          <a:p>
            <a:pPr algn="just">
              <a:spcBef>
                <a:spcPts val="0"/>
              </a:spcBef>
              <a:spcAft>
                <a:spcPts val="600"/>
              </a:spcAft>
            </a:pPr>
            <a:r>
              <a:rPr lang="lv-LV" altLang="en-US" sz="1400" b="1" dirty="0" smtClean="0"/>
              <a:t>Main steps of data exchange</a:t>
            </a:r>
          </a:p>
          <a:p>
            <a:pPr marL="285750" indent="-285750" algn="just">
              <a:spcBef>
                <a:spcPts val="0"/>
              </a:spcBef>
              <a:spcAft>
                <a:spcPts val="600"/>
              </a:spcAft>
              <a:buFont typeface="Arial" panose="020B0604020202020204" pitchFamily="34" charset="0"/>
              <a:buChar char="•"/>
            </a:pPr>
            <a:r>
              <a:rPr lang="lv-LV" sz="1400" dirty="0" smtClean="0"/>
              <a:t>What data exchange solutions are available using web services?</a:t>
            </a:r>
          </a:p>
          <a:p>
            <a:pPr marL="285750" indent="-285750" algn="just">
              <a:spcBef>
                <a:spcPts val="0"/>
              </a:spcBef>
              <a:spcAft>
                <a:spcPts val="600"/>
              </a:spcAft>
              <a:buFont typeface="Arial" panose="020B0604020202020204" pitchFamily="34" charset="0"/>
              <a:buChar char="•"/>
            </a:pPr>
            <a:r>
              <a:rPr lang="lv-LV" sz="1400" dirty="0" smtClean="0"/>
              <a:t>How to introduce data exchange solution step by step using web services?</a:t>
            </a:r>
          </a:p>
          <a:p>
            <a:pPr marL="285750" indent="-285750" algn="just">
              <a:spcBef>
                <a:spcPts val="0"/>
              </a:spcBef>
              <a:spcAft>
                <a:spcPts val="600"/>
              </a:spcAft>
              <a:buFont typeface="Arial" panose="020B0604020202020204" pitchFamily="34" charset="0"/>
              <a:buChar char="•"/>
            </a:pPr>
            <a:r>
              <a:rPr lang="lv-LV" sz="1400" dirty="0" smtClean="0"/>
              <a:t>Data exchange solutions using data distribution network (DDN)</a:t>
            </a:r>
          </a:p>
          <a:p>
            <a:pPr marL="285750" indent="-285750" algn="just">
              <a:spcBef>
                <a:spcPts val="0"/>
              </a:spcBef>
              <a:spcAft>
                <a:spcPts val="1800"/>
              </a:spcAft>
              <a:buFont typeface="Arial" panose="020B0604020202020204" pitchFamily="34" charset="0"/>
              <a:buChar char="•"/>
            </a:pPr>
            <a:r>
              <a:rPr lang="lv-LV" sz="1400" dirty="0" smtClean="0"/>
              <a:t>How to introduce DDN step by step?</a:t>
            </a:r>
          </a:p>
          <a:p>
            <a:pPr algn="just">
              <a:spcBef>
                <a:spcPts val="0"/>
              </a:spcBef>
              <a:spcAft>
                <a:spcPts val="600"/>
              </a:spcAft>
            </a:pPr>
            <a:r>
              <a:rPr lang="lv-LV" altLang="en-US" sz="1400" b="1" dirty="0" smtClean="0"/>
              <a:t>Frequently asked questions</a:t>
            </a:r>
          </a:p>
          <a:p>
            <a:pPr algn="just">
              <a:spcBef>
                <a:spcPts val="0"/>
              </a:spcBef>
              <a:spcAft>
                <a:spcPts val="600"/>
              </a:spcAft>
            </a:pPr>
            <a:r>
              <a:rPr lang="lv-LV" altLang="en-US" sz="1400" b="1" dirty="0" smtClean="0"/>
              <a:t>Useful information sources</a:t>
            </a:r>
          </a:p>
          <a:p>
            <a:pPr algn="just">
              <a:spcBef>
                <a:spcPts val="0"/>
              </a:spcBef>
              <a:spcAft>
                <a:spcPts val="600"/>
              </a:spcAft>
            </a:pPr>
            <a:r>
              <a:rPr lang="lv-LV" altLang="en-US" sz="1400" b="1" dirty="0" smtClean="0"/>
              <a:t>Contact information</a:t>
            </a:r>
            <a:endParaRPr lang="en-GB" altLang="en-US" sz="1400" b="1" dirty="0"/>
          </a:p>
        </p:txBody>
      </p:sp>
      <p:sp>
        <p:nvSpPr>
          <p:cNvPr id="1331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A35EBBE-1F32-4234-95E9-4D264E1965CC}" type="slidenum">
              <a:rPr lang="en-US" altLang="en-US" smtClean="0"/>
              <a:pPr/>
              <a:t>2</a:t>
            </a:fld>
            <a:endParaRPr lang="en-GB" altLang="en-US" dirty="0" smtClean="0"/>
          </a:p>
        </p:txBody>
      </p:sp>
      <p:sp>
        <p:nvSpPr>
          <p:cNvPr id="2" name="Title 1"/>
          <p:cNvSpPr>
            <a:spLocks noGrp="1"/>
          </p:cNvSpPr>
          <p:nvPr>
            <p:ph type="title"/>
          </p:nvPr>
        </p:nvSpPr>
        <p:spPr>
          <a:xfrm>
            <a:off x="2590800" y="285750"/>
            <a:ext cx="6096000" cy="777482"/>
          </a:xfrm>
        </p:spPr>
        <p:txBody>
          <a:bodyPr>
            <a:normAutofit/>
          </a:bodyPr>
          <a:lstStyle/>
          <a:p>
            <a:r>
              <a:rPr lang="lv-LV" sz="2400" dirty="0" smtClean="0"/>
              <a:t>Contents</a:t>
            </a:r>
            <a:endParaRPr lang="en-GB" sz="2400" dirty="0"/>
          </a:p>
        </p:txBody>
      </p:sp>
    </p:spTree>
    <p:extLst>
      <p:ext uri="{BB962C8B-B14F-4D97-AF65-F5344CB8AC3E}">
        <p14:creationId xmlns:p14="http://schemas.microsoft.com/office/powerpoint/2010/main" val="2540558172"/>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Slide Number Placeholder 4"/>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B92707C-5FFF-46A7-932C-3EE34F0D8F51}" type="slidenum">
              <a:rPr lang="en-US" altLang="en-US" smtClean="0"/>
              <a:pPr/>
              <a:t>20</a:t>
            </a:fld>
            <a:endParaRPr lang="en-GB" altLang="en-US" dirty="0" smtClean="0"/>
          </a:p>
        </p:txBody>
      </p:sp>
      <p:sp>
        <p:nvSpPr>
          <p:cNvPr id="31" name="Rounded Rectangle 30"/>
          <p:cNvSpPr/>
          <p:nvPr/>
        </p:nvSpPr>
        <p:spPr>
          <a:xfrm>
            <a:off x="3621440" y="1809750"/>
            <a:ext cx="3767220" cy="2743200"/>
          </a:xfrm>
          <a:prstGeom prst="roundRect">
            <a:avLst>
              <a:gd name="adj" fmla="val 2022"/>
            </a:avLst>
          </a:prstGeom>
          <a:noFill/>
          <a:ln w="12700">
            <a:solidFill>
              <a:srgbClr val="A9B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32" name="TextBox 31"/>
          <p:cNvSpPr txBox="1"/>
          <p:nvPr/>
        </p:nvSpPr>
        <p:spPr>
          <a:xfrm>
            <a:off x="4535073" y="1809750"/>
            <a:ext cx="1939955" cy="261610"/>
          </a:xfrm>
          <a:prstGeom prst="rect">
            <a:avLst/>
          </a:prstGeom>
          <a:noFill/>
        </p:spPr>
        <p:txBody>
          <a:bodyPr wrap="none" rtlCol="0">
            <a:spAutoFit/>
          </a:bodyPr>
          <a:lstStyle/>
          <a:p>
            <a:pPr algn="ctr"/>
            <a:r>
              <a:rPr lang="lv-LV" sz="1100" b="1" dirty="0" smtClean="0">
                <a:latin typeface="Verdana" panose="020B0604030504040204" pitchFamily="34" charset="0"/>
              </a:rPr>
              <a:t>Data distribution network</a:t>
            </a:r>
            <a:endParaRPr lang="en-GB" sz="1100" b="1" dirty="0">
              <a:latin typeface="Verdana" panose="020B0604030504040204" pitchFamily="34" charset="0"/>
              <a:ea typeface="Verdana" panose="020B0604030504040204" pitchFamily="34" charset="0"/>
              <a:cs typeface="Verdana" panose="020B0604030504040204" pitchFamily="34" charset="0"/>
            </a:endParaRPr>
          </a:p>
        </p:txBody>
      </p:sp>
      <p:sp>
        <p:nvSpPr>
          <p:cNvPr id="42" name="Rounded Rectangle 41"/>
          <p:cNvSpPr/>
          <p:nvPr/>
        </p:nvSpPr>
        <p:spPr>
          <a:xfrm>
            <a:off x="2418261" y="3134849"/>
            <a:ext cx="863399" cy="350926"/>
          </a:xfrm>
          <a:prstGeom prst="roundRect">
            <a:avLst>
              <a:gd name="adj" fmla="val 12069"/>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900" dirty="0" smtClean="0">
                <a:solidFill>
                  <a:schemeClr val="tx1"/>
                </a:solidFill>
                <a:latin typeface="Verdana" panose="020B0604030504040204" pitchFamily="34" charset="0"/>
              </a:rPr>
              <a:t>Institution IS</a:t>
            </a:r>
          </a:p>
        </p:txBody>
      </p:sp>
      <p:cxnSp>
        <p:nvCxnSpPr>
          <p:cNvPr id="43" name="Straight Arrow Connector 42"/>
          <p:cNvCxnSpPr/>
          <p:nvPr/>
        </p:nvCxnSpPr>
        <p:spPr>
          <a:xfrm>
            <a:off x="3281660" y="3310312"/>
            <a:ext cx="5400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7189208" y="2487149"/>
            <a:ext cx="5400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7189208" y="3035924"/>
            <a:ext cx="5400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7189208" y="3584699"/>
            <a:ext cx="5400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7189208" y="4133475"/>
            <a:ext cx="5400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Rounded Rectangle 47"/>
          <p:cNvSpPr/>
          <p:nvPr/>
        </p:nvSpPr>
        <p:spPr>
          <a:xfrm>
            <a:off x="7729208" y="2311686"/>
            <a:ext cx="863399" cy="350926"/>
          </a:xfrm>
          <a:prstGeom prst="roundRect">
            <a:avLst>
              <a:gd name="adj" fmla="val 12069"/>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900" dirty="0" smtClean="0">
                <a:solidFill>
                  <a:schemeClr val="tx1"/>
                </a:solidFill>
                <a:latin typeface="Verdana" panose="020B0604030504040204" pitchFamily="34" charset="0"/>
              </a:rPr>
              <a:t>Institution IS</a:t>
            </a:r>
          </a:p>
        </p:txBody>
      </p:sp>
      <p:sp>
        <p:nvSpPr>
          <p:cNvPr id="49" name="Rounded Rectangle 48"/>
          <p:cNvSpPr/>
          <p:nvPr/>
        </p:nvSpPr>
        <p:spPr>
          <a:xfrm>
            <a:off x="7729208" y="2860461"/>
            <a:ext cx="863399" cy="350926"/>
          </a:xfrm>
          <a:prstGeom prst="roundRect">
            <a:avLst>
              <a:gd name="adj" fmla="val 12069"/>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900" dirty="0" smtClean="0">
                <a:solidFill>
                  <a:schemeClr val="tx1"/>
                </a:solidFill>
                <a:latin typeface="Verdana" panose="020B0604030504040204" pitchFamily="34" charset="0"/>
              </a:rPr>
              <a:t>Institution IS</a:t>
            </a:r>
          </a:p>
        </p:txBody>
      </p:sp>
      <p:sp>
        <p:nvSpPr>
          <p:cNvPr id="50" name="Rounded Rectangle 49"/>
          <p:cNvSpPr/>
          <p:nvPr/>
        </p:nvSpPr>
        <p:spPr>
          <a:xfrm>
            <a:off x="7729208" y="3409236"/>
            <a:ext cx="863399" cy="350926"/>
          </a:xfrm>
          <a:prstGeom prst="roundRect">
            <a:avLst>
              <a:gd name="adj" fmla="val 12069"/>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900" dirty="0" smtClean="0">
                <a:solidFill>
                  <a:schemeClr val="tx1"/>
                </a:solidFill>
                <a:latin typeface="Verdana" panose="020B0604030504040204" pitchFamily="34" charset="0"/>
              </a:rPr>
              <a:t>Institution IS</a:t>
            </a:r>
          </a:p>
        </p:txBody>
      </p:sp>
      <p:sp>
        <p:nvSpPr>
          <p:cNvPr id="51" name="Rounded Rectangle 50"/>
          <p:cNvSpPr/>
          <p:nvPr/>
        </p:nvSpPr>
        <p:spPr>
          <a:xfrm>
            <a:off x="7729208" y="3958012"/>
            <a:ext cx="863399" cy="350926"/>
          </a:xfrm>
          <a:prstGeom prst="roundRect">
            <a:avLst>
              <a:gd name="adj" fmla="val 12069"/>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900" dirty="0" smtClean="0">
                <a:solidFill>
                  <a:schemeClr val="tx1"/>
                </a:solidFill>
                <a:latin typeface="Verdana" panose="020B0604030504040204" pitchFamily="34" charset="0"/>
              </a:rPr>
              <a:t>Institution IS</a:t>
            </a:r>
          </a:p>
        </p:txBody>
      </p:sp>
      <p:sp>
        <p:nvSpPr>
          <p:cNvPr id="10" name="Rounded Rectangle 9"/>
          <p:cNvSpPr/>
          <p:nvPr/>
        </p:nvSpPr>
        <p:spPr>
          <a:xfrm>
            <a:off x="4962493" y="2220075"/>
            <a:ext cx="1080000" cy="2180475"/>
          </a:xfrm>
          <a:prstGeom prst="roundRect">
            <a:avLst>
              <a:gd name="adj" fmla="val 6207"/>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r>
              <a:rPr lang="lv-LV" sz="1000" dirty="0" smtClean="0">
                <a:solidFill>
                  <a:schemeClr val="tx1"/>
                </a:solidFill>
                <a:latin typeface="Verdana" panose="020B0604030504040204" pitchFamily="34" charset="0"/>
              </a:rPr>
              <a:t>Report row</a:t>
            </a:r>
            <a:endParaRPr lang="en-GB" sz="11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33" name="Rounded Rectangle 32"/>
          <p:cNvSpPr/>
          <p:nvPr/>
        </p:nvSpPr>
        <p:spPr>
          <a:xfrm>
            <a:off x="5095347" y="2543322"/>
            <a:ext cx="828000" cy="432000"/>
          </a:xfrm>
          <a:prstGeom prst="roundRect">
            <a:avLst>
              <a:gd name="adj" fmla="val 12069"/>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900" dirty="0" smtClean="0">
                <a:solidFill>
                  <a:schemeClr val="tx1"/>
                </a:solidFill>
                <a:latin typeface="Verdana" panose="020B0604030504040204" pitchFamily="34" charset="0"/>
              </a:rPr>
              <a:t>Data distribution channel 1</a:t>
            </a:r>
          </a:p>
        </p:txBody>
      </p:sp>
      <p:sp>
        <p:nvSpPr>
          <p:cNvPr id="34" name="Rounded Rectangle 33"/>
          <p:cNvSpPr/>
          <p:nvPr/>
        </p:nvSpPr>
        <p:spPr>
          <a:xfrm>
            <a:off x="5095347" y="3109770"/>
            <a:ext cx="828000" cy="432000"/>
          </a:xfrm>
          <a:prstGeom prst="roundRect">
            <a:avLst>
              <a:gd name="adj" fmla="val 12069"/>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900" dirty="0" smtClean="0">
                <a:solidFill>
                  <a:schemeClr val="tx1"/>
                </a:solidFill>
                <a:latin typeface="Verdana" panose="020B0604030504040204" pitchFamily="34" charset="0"/>
              </a:rPr>
              <a:t>Data distribution channel 2</a:t>
            </a:r>
          </a:p>
        </p:txBody>
      </p:sp>
      <p:sp>
        <p:nvSpPr>
          <p:cNvPr id="35" name="Rounded Rectangle 34"/>
          <p:cNvSpPr/>
          <p:nvPr/>
        </p:nvSpPr>
        <p:spPr>
          <a:xfrm>
            <a:off x="5095347" y="3828750"/>
            <a:ext cx="828000" cy="432000"/>
          </a:xfrm>
          <a:prstGeom prst="roundRect">
            <a:avLst>
              <a:gd name="adj" fmla="val 12069"/>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900" dirty="0" smtClean="0">
                <a:solidFill>
                  <a:schemeClr val="tx1"/>
                </a:solidFill>
                <a:latin typeface="Verdana" panose="020B0604030504040204" pitchFamily="34" charset="0"/>
              </a:rPr>
              <a:t>Data distribution channel N</a:t>
            </a:r>
          </a:p>
        </p:txBody>
      </p:sp>
      <p:sp>
        <p:nvSpPr>
          <p:cNvPr id="6" name="TextBox 5"/>
          <p:cNvSpPr txBox="1"/>
          <p:nvPr/>
        </p:nvSpPr>
        <p:spPr>
          <a:xfrm>
            <a:off x="5418335" y="3507024"/>
            <a:ext cx="168316" cy="246221"/>
          </a:xfrm>
          <a:prstGeom prst="rect">
            <a:avLst/>
          </a:prstGeom>
          <a:noFill/>
        </p:spPr>
        <p:txBody>
          <a:bodyPr wrap="none" lIns="0" tIns="0" rIns="0" bIns="0" rtlCol="0" anchor="b">
            <a:spAutoFit/>
          </a:bodyPr>
          <a:lstStyle/>
          <a:p>
            <a:pPr algn="ctr"/>
            <a:r>
              <a:rPr lang="lv-LV" sz="1600" dirty="0" smtClean="0">
                <a:latin typeface="Verdana" panose="020B0604030504040204" pitchFamily="34" charset="0"/>
              </a:rPr>
              <a:t>…</a:t>
            </a:r>
            <a:endParaRPr lang="en-GB" dirty="0">
              <a:latin typeface="Verdana" panose="020B0604030504040204" pitchFamily="34" charset="0"/>
              <a:ea typeface="Verdana" panose="020B0604030504040204" pitchFamily="34" charset="0"/>
              <a:cs typeface="Verdana" panose="020B0604030504040204" pitchFamily="34" charset="0"/>
            </a:endParaRPr>
          </a:p>
        </p:txBody>
      </p:sp>
      <p:sp>
        <p:nvSpPr>
          <p:cNvPr id="36" name="Rounded Rectangle 35"/>
          <p:cNvSpPr/>
          <p:nvPr/>
        </p:nvSpPr>
        <p:spPr>
          <a:xfrm>
            <a:off x="6320594" y="2311686"/>
            <a:ext cx="863399" cy="350926"/>
          </a:xfrm>
          <a:prstGeom prst="roundRect">
            <a:avLst>
              <a:gd name="adj" fmla="val 12069"/>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900" dirty="0" smtClean="0">
                <a:solidFill>
                  <a:schemeClr val="tx1"/>
                </a:solidFill>
                <a:latin typeface="Verdana" panose="020B0604030504040204" pitchFamily="34" charset="0"/>
              </a:rPr>
              <a:t>E-mailbox of an institution</a:t>
            </a:r>
          </a:p>
        </p:txBody>
      </p:sp>
      <p:sp>
        <p:nvSpPr>
          <p:cNvPr id="37" name="Rounded Rectangle 36"/>
          <p:cNvSpPr/>
          <p:nvPr/>
        </p:nvSpPr>
        <p:spPr>
          <a:xfrm>
            <a:off x="6320593" y="2860461"/>
            <a:ext cx="863399" cy="350926"/>
          </a:xfrm>
          <a:prstGeom prst="roundRect">
            <a:avLst>
              <a:gd name="adj" fmla="val 12069"/>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900" dirty="0" smtClean="0">
                <a:solidFill>
                  <a:schemeClr val="tx1"/>
                </a:solidFill>
                <a:latin typeface="Verdana" panose="020B0604030504040204" pitchFamily="34" charset="0"/>
              </a:rPr>
              <a:t>E-mailbox of an institution</a:t>
            </a:r>
          </a:p>
        </p:txBody>
      </p:sp>
      <p:sp>
        <p:nvSpPr>
          <p:cNvPr id="38" name="Rounded Rectangle 37"/>
          <p:cNvSpPr/>
          <p:nvPr/>
        </p:nvSpPr>
        <p:spPr>
          <a:xfrm>
            <a:off x="6325709" y="3409236"/>
            <a:ext cx="863399" cy="350926"/>
          </a:xfrm>
          <a:prstGeom prst="roundRect">
            <a:avLst>
              <a:gd name="adj" fmla="val 12069"/>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900" dirty="0" smtClean="0">
                <a:solidFill>
                  <a:schemeClr val="tx1"/>
                </a:solidFill>
                <a:latin typeface="Verdana" panose="020B0604030504040204" pitchFamily="34" charset="0"/>
              </a:rPr>
              <a:t>E-mailbox of an institution</a:t>
            </a:r>
          </a:p>
        </p:txBody>
      </p:sp>
      <p:sp>
        <p:nvSpPr>
          <p:cNvPr id="39" name="Rounded Rectangle 38"/>
          <p:cNvSpPr/>
          <p:nvPr/>
        </p:nvSpPr>
        <p:spPr>
          <a:xfrm>
            <a:off x="6320592" y="3958012"/>
            <a:ext cx="863399" cy="350926"/>
          </a:xfrm>
          <a:prstGeom prst="roundRect">
            <a:avLst>
              <a:gd name="adj" fmla="val 12069"/>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900" dirty="0" smtClean="0">
                <a:solidFill>
                  <a:schemeClr val="tx1"/>
                </a:solidFill>
                <a:latin typeface="Verdana" panose="020B0604030504040204" pitchFamily="34" charset="0"/>
              </a:rPr>
              <a:t>E-mailbox of an institution</a:t>
            </a:r>
          </a:p>
        </p:txBody>
      </p:sp>
      <p:sp>
        <p:nvSpPr>
          <p:cNvPr id="41" name="Rounded Rectangle 40"/>
          <p:cNvSpPr/>
          <p:nvPr/>
        </p:nvSpPr>
        <p:spPr>
          <a:xfrm>
            <a:off x="3820993" y="3134849"/>
            <a:ext cx="863399" cy="350926"/>
          </a:xfrm>
          <a:prstGeom prst="roundRect">
            <a:avLst>
              <a:gd name="adj" fmla="val 12069"/>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900" dirty="0" smtClean="0">
                <a:solidFill>
                  <a:schemeClr val="tx1"/>
                </a:solidFill>
                <a:latin typeface="Verdana" panose="020B0604030504040204" pitchFamily="34" charset="0"/>
              </a:rPr>
              <a:t>E-mailbox of an institution</a:t>
            </a:r>
          </a:p>
        </p:txBody>
      </p:sp>
      <p:sp>
        <p:nvSpPr>
          <p:cNvPr id="60" name="Freeform 59"/>
          <p:cNvSpPr/>
          <p:nvPr/>
        </p:nvSpPr>
        <p:spPr>
          <a:xfrm>
            <a:off x="4684652" y="2497015"/>
            <a:ext cx="1638887" cy="801859"/>
          </a:xfrm>
          <a:custGeom>
            <a:avLst/>
            <a:gdLst>
              <a:gd name="connsiteX0" fmla="*/ 0 w 1638887"/>
              <a:gd name="connsiteY0" fmla="*/ 801859 h 801859"/>
              <a:gd name="connsiteX1" fmla="*/ 407964 w 1638887"/>
              <a:gd name="connsiteY1" fmla="*/ 232117 h 801859"/>
              <a:gd name="connsiteX2" fmla="*/ 1638887 w 1638887"/>
              <a:gd name="connsiteY2" fmla="*/ 0 h 801859"/>
            </a:gdLst>
            <a:ahLst/>
            <a:cxnLst>
              <a:cxn ang="0">
                <a:pos x="connsiteX0" y="connsiteY0"/>
              </a:cxn>
              <a:cxn ang="0">
                <a:pos x="connsiteX1" y="connsiteY1"/>
              </a:cxn>
              <a:cxn ang="0">
                <a:pos x="connsiteX2" y="connsiteY2"/>
              </a:cxn>
            </a:cxnLst>
            <a:rect l="l" t="t" r="r" b="b"/>
            <a:pathLst>
              <a:path w="1638887" h="801859">
                <a:moveTo>
                  <a:pt x="0" y="801859"/>
                </a:moveTo>
                <a:cubicBezTo>
                  <a:pt x="67408" y="583809"/>
                  <a:pt x="134816" y="365760"/>
                  <a:pt x="407964" y="232117"/>
                </a:cubicBezTo>
                <a:cubicBezTo>
                  <a:pt x="681112" y="98474"/>
                  <a:pt x="1159999" y="49237"/>
                  <a:pt x="1638887" y="0"/>
                </a:cubicBezTo>
              </a:path>
            </a:pathLst>
          </a:custGeom>
          <a:noFill/>
          <a:ln w="3175">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62" name="Freeform 61"/>
          <p:cNvSpPr/>
          <p:nvPr/>
        </p:nvSpPr>
        <p:spPr>
          <a:xfrm>
            <a:off x="4684652" y="2645575"/>
            <a:ext cx="1638887" cy="646265"/>
          </a:xfrm>
          <a:custGeom>
            <a:avLst/>
            <a:gdLst>
              <a:gd name="connsiteX0" fmla="*/ 0 w 1638887"/>
              <a:gd name="connsiteY0" fmla="*/ 646265 h 646265"/>
              <a:gd name="connsiteX1" fmla="*/ 407964 w 1638887"/>
              <a:gd name="connsiteY1" fmla="*/ 139828 h 646265"/>
              <a:gd name="connsiteX2" fmla="*/ 1244991 w 1638887"/>
              <a:gd name="connsiteY2" fmla="*/ 13219 h 646265"/>
              <a:gd name="connsiteX3" fmla="*/ 1638887 w 1638887"/>
              <a:gd name="connsiteY3" fmla="*/ 393047 h 646265"/>
            </a:gdLst>
            <a:ahLst/>
            <a:cxnLst>
              <a:cxn ang="0">
                <a:pos x="connsiteX0" y="connsiteY0"/>
              </a:cxn>
              <a:cxn ang="0">
                <a:pos x="connsiteX1" y="connsiteY1"/>
              </a:cxn>
              <a:cxn ang="0">
                <a:pos x="connsiteX2" y="connsiteY2"/>
              </a:cxn>
              <a:cxn ang="0">
                <a:pos x="connsiteX3" y="connsiteY3"/>
              </a:cxn>
            </a:cxnLst>
            <a:rect l="l" t="t" r="r" b="b"/>
            <a:pathLst>
              <a:path w="1638887" h="646265">
                <a:moveTo>
                  <a:pt x="0" y="646265"/>
                </a:moveTo>
                <a:cubicBezTo>
                  <a:pt x="100232" y="445800"/>
                  <a:pt x="200465" y="245336"/>
                  <a:pt x="407964" y="139828"/>
                </a:cubicBezTo>
                <a:cubicBezTo>
                  <a:pt x="615463" y="34320"/>
                  <a:pt x="1039837" y="-28984"/>
                  <a:pt x="1244991" y="13219"/>
                </a:cubicBezTo>
                <a:cubicBezTo>
                  <a:pt x="1450145" y="55422"/>
                  <a:pt x="1544516" y="224234"/>
                  <a:pt x="1638887" y="393047"/>
                </a:cubicBezTo>
              </a:path>
            </a:pathLst>
          </a:custGeom>
          <a:noFill/>
          <a:ln w="3175">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63" name="Freeform 62"/>
          <p:cNvSpPr/>
          <p:nvPr/>
        </p:nvSpPr>
        <p:spPr>
          <a:xfrm>
            <a:off x="4684652" y="2696911"/>
            <a:ext cx="1638887" cy="904418"/>
          </a:xfrm>
          <a:custGeom>
            <a:avLst/>
            <a:gdLst>
              <a:gd name="connsiteX0" fmla="*/ 0 w 1638887"/>
              <a:gd name="connsiteY0" fmla="*/ 594929 h 904418"/>
              <a:gd name="connsiteX1" fmla="*/ 386862 w 1638887"/>
              <a:gd name="connsiteY1" fmla="*/ 165864 h 904418"/>
              <a:gd name="connsiteX2" fmla="*/ 1237957 w 1638887"/>
              <a:gd name="connsiteY2" fmla="*/ 46289 h 904418"/>
              <a:gd name="connsiteX3" fmla="*/ 1638887 w 1638887"/>
              <a:gd name="connsiteY3" fmla="*/ 904418 h 904418"/>
            </a:gdLst>
            <a:ahLst/>
            <a:cxnLst>
              <a:cxn ang="0">
                <a:pos x="connsiteX0" y="connsiteY0"/>
              </a:cxn>
              <a:cxn ang="0">
                <a:pos x="connsiteX1" y="connsiteY1"/>
              </a:cxn>
              <a:cxn ang="0">
                <a:pos x="connsiteX2" y="connsiteY2"/>
              </a:cxn>
              <a:cxn ang="0">
                <a:pos x="connsiteX3" y="connsiteY3"/>
              </a:cxn>
            </a:cxnLst>
            <a:rect l="l" t="t" r="r" b="b"/>
            <a:pathLst>
              <a:path w="1638887" h="904418">
                <a:moveTo>
                  <a:pt x="0" y="594929"/>
                </a:moveTo>
                <a:cubicBezTo>
                  <a:pt x="90268" y="426116"/>
                  <a:pt x="180536" y="257304"/>
                  <a:pt x="386862" y="165864"/>
                </a:cubicBezTo>
                <a:cubicBezTo>
                  <a:pt x="593188" y="74424"/>
                  <a:pt x="1029286" y="-76803"/>
                  <a:pt x="1237957" y="46289"/>
                </a:cubicBezTo>
                <a:cubicBezTo>
                  <a:pt x="1446628" y="169381"/>
                  <a:pt x="1542757" y="536899"/>
                  <a:pt x="1638887" y="904418"/>
                </a:cubicBezTo>
              </a:path>
            </a:pathLst>
          </a:custGeom>
          <a:noFill/>
          <a:ln w="3175">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7410" name="Freeform 17409"/>
          <p:cNvSpPr/>
          <p:nvPr/>
        </p:nvSpPr>
        <p:spPr>
          <a:xfrm>
            <a:off x="4677619" y="2810928"/>
            <a:ext cx="1645920" cy="1360143"/>
          </a:xfrm>
          <a:custGeom>
            <a:avLst/>
            <a:gdLst>
              <a:gd name="connsiteX0" fmla="*/ 0 w 1645920"/>
              <a:gd name="connsiteY0" fmla="*/ 487946 h 1360143"/>
              <a:gd name="connsiteX1" fmla="*/ 422030 w 1645920"/>
              <a:gd name="connsiteY1" fmla="*/ 122186 h 1360143"/>
              <a:gd name="connsiteX2" fmla="*/ 1244990 w 1645920"/>
              <a:gd name="connsiteY2" fmla="*/ 101084 h 1360143"/>
              <a:gd name="connsiteX3" fmla="*/ 1645920 w 1645920"/>
              <a:gd name="connsiteY3" fmla="*/ 1360143 h 1360143"/>
            </a:gdLst>
            <a:ahLst/>
            <a:cxnLst>
              <a:cxn ang="0">
                <a:pos x="connsiteX0" y="connsiteY0"/>
              </a:cxn>
              <a:cxn ang="0">
                <a:pos x="connsiteX1" y="connsiteY1"/>
              </a:cxn>
              <a:cxn ang="0">
                <a:pos x="connsiteX2" y="connsiteY2"/>
              </a:cxn>
              <a:cxn ang="0">
                <a:pos x="connsiteX3" y="connsiteY3"/>
              </a:cxn>
            </a:cxnLst>
            <a:rect l="l" t="t" r="r" b="b"/>
            <a:pathLst>
              <a:path w="1645920" h="1360143">
                <a:moveTo>
                  <a:pt x="0" y="487946"/>
                </a:moveTo>
                <a:cubicBezTo>
                  <a:pt x="107266" y="337304"/>
                  <a:pt x="214532" y="186663"/>
                  <a:pt x="422030" y="122186"/>
                </a:cubicBezTo>
                <a:cubicBezTo>
                  <a:pt x="629528" y="57709"/>
                  <a:pt x="1041008" y="-105242"/>
                  <a:pt x="1244990" y="101084"/>
                </a:cubicBezTo>
                <a:cubicBezTo>
                  <a:pt x="1448972" y="307410"/>
                  <a:pt x="1547446" y="833776"/>
                  <a:pt x="1645920" y="1360143"/>
                </a:cubicBezTo>
              </a:path>
            </a:pathLst>
          </a:custGeom>
          <a:noFill/>
          <a:ln w="3175">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7411" name="Freeform 17410"/>
          <p:cNvSpPr/>
          <p:nvPr/>
        </p:nvSpPr>
        <p:spPr>
          <a:xfrm>
            <a:off x="4684652" y="3038622"/>
            <a:ext cx="1638887" cy="260252"/>
          </a:xfrm>
          <a:custGeom>
            <a:avLst/>
            <a:gdLst>
              <a:gd name="connsiteX0" fmla="*/ 0 w 1638887"/>
              <a:gd name="connsiteY0" fmla="*/ 260252 h 260252"/>
              <a:gd name="connsiteX1" fmla="*/ 400930 w 1638887"/>
              <a:gd name="connsiteY1" fmla="*/ 196947 h 260252"/>
              <a:gd name="connsiteX2" fmla="*/ 1237957 w 1638887"/>
              <a:gd name="connsiteY2" fmla="*/ 182880 h 260252"/>
              <a:gd name="connsiteX3" fmla="*/ 1638887 w 1638887"/>
              <a:gd name="connsiteY3" fmla="*/ 0 h 260252"/>
            </a:gdLst>
            <a:ahLst/>
            <a:cxnLst>
              <a:cxn ang="0">
                <a:pos x="connsiteX0" y="connsiteY0"/>
              </a:cxn>
              <a:cxn ang="0">
                <a:pos x="connsiteX1" y="connsiteY1"/>
              </a:cxn>
              <a:cxn ang="0">
                <a:pos x="connsiteX2" y="connsiteY2"/>
              </a:cxn>
              <a:cxn ang="0">
                <a:pos x="connsiteX3" y="connsiteY3"/>
              </a:cxn>
            </a:cxnLst>
            <a:rect l="l" t="t" r="r" b="b"/>
            <a:pathLst>
              <a:path w="1638887" h="260252">
                <a:moveTo>
                  <a:pt x="0" y="260252"/>
                </a:moveTo>
                <a:cubicBezTo>
                  <a:pt x="97302" y="235047"/>
                  <a:pt x="194604" y="209842"/>
                  <a:pt x="400930" y="196947"/>
                </a:cubicBezTo>
                <a:cubicBezTo>
                  <a:pt x="607256" y="184052"/>
                  <a:pt x="1031631" y="215704"/>
                  <a:pt x="1237957" y="182880"/>
                </a:cubicBezTo>
                <a:cubicBezTo>
                  <a:pt x="1444283" y="150056"/>
                  <a:pt x="1541585" y="75028"/>
                  <a:pt x="1638887" y="0"/>
                </a:cubicBezTo>
              </a:path>
            </a:pathLst>
          </a:custGeom>
          <a:noFill/>
          <a:ln w="3175">
            <a:solidFill>
              <a:srgbClr val="ADDE6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7412" name="Freeform 17411"/>
          <p:cNvSpPr/>
          <p:nvPr/>
        </p:nvSpPr>
        <p:spPr>
          <a:xfrm>
            <a:off x="4684652" y="3299393"/>
            <a:ext cx="1638887" cy="301936"/>
          </a:xfrm>
          <a:custGeom>
            <a:avLst/>
            <a:gdLst>
              <a:gd name="connsiteX0" fmla="*/ 0 w 1638887"/>
              <a:gd name="connsiteY0" fmla="*/ 13549 h 301936"/>
              <a:gd name="connsiteX1" fmla="*/ 407964 w 1638887"/>
              <a:gd name="connsiteY1" fmla="*/ 20582 h 301936"/>
              <a:gd name="connsiteX2" fmla="*/ 1230924 w 1638887"/>
              <a:gd name="connsiteY2" fmla="*/ 20582 h 301936"/>
              <a:gd name="connsiteX3" fmla="*/ 1638887 w 1638887"/>
              <a:gd name="connsiteY3" fmla="*/ 301936 h 301936"/>
            </a:gdLst>
            <a:ahLst/>
            <a:cxnLst>
              <a:cxn ang="0">
                <a:pos x="connsiteX0" y="connsiteY0"/>
              </a:cxn>
              <a:cxn ang="0">
                <a:pos x="connsiteX1" y="connsiteY1"/>
              </a:cxn>
              <a:cxn ang="0">
                <a:pos x="connsiteX2" y="connsiteY2"/>
              </a:cxn>
              <a:cxn ang="0">
                <a:pos x="connsiteX3" y="connsiteY3"/>
              </a:cxn>
            </a:cxnLst>
            <a:rect l="l" t="t" r="r" b="b"/>
            <a:pathLst>
              <a:path w="1638887" h="301936">
                <a:moveTo>
                  <a:pt x="0" y="13549"/>
                </a:moveTo>
                <a:lnTo>
                  <a:pt x="407964" y="20582"/>
                </a:lnTo>
                <a:cubicBezTo>
                  <a:pt x="613118" y="21754"/>
                  <a:pt x="1025770" y="-26310"/>
                  <a:pt x="1230924" y="20582"/>
                </a:cubicBezTo>
                <a:cubicBezTo>
                  <a:pt x="1436078" y="67474"/>
                  <a:pt x="1537482" y="184705"/>
                  <a:pt x="1638887" y="301936"/>
                </a:cubicBezTo>
              </a:path>
            </a:pathLst>
          </a:custGeom>
          <a:noFill/>
          <a:ln w="3175">
            <a:solidFill>
              <a:srgbClr val="ADDE6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7414" name="Freeform 17413"/>
          <p:cNvSpPr/>
          <p:nvPr/>
        </p:nvSpPr>
        <p:spPr>
          <a:xfrm>
            <a:off x="4684652" y="3319975"/>
            <a:ext cx="1638887" cy="844062"/>
          </a:xfrm>
          <a:custGeom>
            <a:avLst/>
            <a:gdLst>
              <a:gd name="connsiteX0" fmla="*/ 0 w 1638887"/>
              <a:gd name="connsiteY0" fmla="*/ 0 h 844062"/>
              <a:gd name="connsiteX1" fmla="*/ 400930 w 1638887"/>
              <a:gd name="connsiteY1" fmla="*/ 70339 h 844062"/>
              <a:gd name="connsiteX2" fmla="*/ 1237957 w 1638887"/>
              <a:gd name="connsiteY2" fmla="*/ 126610 h 844062"/>
              <a:gd name="connsiteX3" fmla="*/ 1638887 w 1638887"/>
              <a:gd name="connsiteY3" fmla="*/ 844062 h 844062"/>
            </a:gdLst>
            <a:ahLst/>
            <a:cxnLst>
              <a:cxn ang="0">
                <a:pos x="connsiteX0" y="connsiteY0"/>
              </a:cxn>
              <a:cxn ang="0">
                <a:pos x="connsiteX1" y="connsiteY1"/>
              </a:cxn>
              <a:cxn ang="0">
                <a:pos x="connsiteX2" y="connsiteY2"/>
              </a:cxn>
              <a:cxn ang="0">
                <a:pos x="connsiteX3" y="connsiteY3"/>
              </a:cxn>
            </a:cxnLst>
            <a:rect l="l" t="t" r="r" b="b"/>
            <a:pathLst>
              <a:path w="1638887" h="844062">
                <a:moveTo>
                  <a:pt x="0" y="0"/>
                </a:moveTo>
                <a:cubicBezTo>
                  <a:pt x="97302" y="24618"/>
                  <a:pt x="194604" y="49237"/>
                  <a:pt x="400930" y="70339"/>
                </a:cubicBezTo>
                <a:cubicBezTo>
                  <a:pt x="607256" y="91441"/>
                  <a:pt x="1031631" y="-2344"/>
                  <a:pt x="1237957" y="126610"/>
                </a:cubicBezTo>
                <a:cubicBezTo>
                  <a:pt x="1444283" y="255564"/>
                  <a:pt x="1541585" y="549813"/>
                  <a:pt x="1638887" y="844062"/>
                </a:cubicBezTo>
              </a:path>
            </a:pathLst>
          </a:custGeom>
          <a:noFill/>
          <a:ln w="3175">
            <a:solidFill>
              <a:srgbClr val="ADDE6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7415" name="Freeform 17414"/>
          <p:cNvSpPr/>
          <p:nvPr/>
        </p:nvSpPr>
        <p:spPr>
          <a:xfrm>
            <a:off x="4677619" y="3305908"/>
            <a:ext cx="1645920" cy="884608"/>
          </a:xfrm>
          <a:custGeom>
            <a:avLst/>
            <a:gdLst>
              <a:gd name="connsiteX0" fmla="*/ 0 w 1645920"/>
              <a:gd name="connsiteY0" fmla="*/ 0 h 884608"/>
              <a:gd name="connsiteX1" fmla="*/ 414997 w 1645920"/>
              <a:gd name="connsiteY1" fmla="*/ 787790 h 884608"/>
              <a:gd name="connsiteX2" fmla="*/ 1645920 w 1645920"/>
              <a:gd name="connsiteY2" fmla="*/ 844061 h 884608"/>
            </a:gdLst>
            <a:ahLst/>
            <a:cxnLst>
              <a:cxn ang="0">
                <a:pos x="connsiteX0" y="connsiteY0"/>
              </a:cxn>
              <a:cxn ang="0">
                <a:pos x="connsiteX1" y="connsiteY1"/>
              </a:cxn>
              <a:cxn ang="0">
                <a:pos x="connsiteX2" y="connsiteY2"/>
              </a:cxn>
            </a:cxnLst>
            <a:rect l="l" t="t" r="r" b="b"/>
            <a:pathLst>
              <a:path w="1645920" h="884608">
                <a:moveTo>
                  <a:pt x="0" y="0"/>
                </a:moveTo>
                <a:cubicBezTo>
                  <a:pt x="70338" y="323556"/>
                  <a:pt x="140677" y="647113"/>
                  <a:pt x="414997" y="787790"/>
                </a:cubicBezTo>
                <a:cubicBezTo>
                  <a:pt x="689317" y="928467"/>
                  <a:pt x="1167618" y="886264"/>
                  <a:pt x="1645920" y="844061"/>
                </a:cubicBezTo>
              </a:path>
            </a:pathLst>
          </a:custGeom>
          <a:noFill/>
          <a:ln w="3175">
            <a:solidFill>
              <a:srgbClr val="A9B1C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7416" name="Freeform 17415"/>
          <p:cNvSpPr/>
          <p:nvPr/>
        </p:nvSpPr>
        <p:spPr>
          <a:xfrm>
            <a:off x="4677619" y="3305908"/>
            <a:ext cx="1638886" cy="752101"/>
          </a:xfrm>
          <a:custGeom>
            <a:avLst/>
            <a:gdLst>
              <a:gd name="connsiteX0" fmla="*/ 0 w 1638886"/>
              <a:gd name="connsiteY0" fmla="*/ 0 h 752101"/>
              <a:gd name="connsiteX1" fmla="*/ 414997 w 1638886"/>
              <a:gd name="connsiteY1" fmla="*/ 633046 h 752101"/>
              <a:gd name="connsiteX2" fmla="*/ 1237957 w 1638886"/>
              <a:gd name="connsiteY2" fmla="*/ 724486 h 752101"/>
              <a:gd name="connsiteX3" fmla="*/ 1638886 w 1638886"/>
              <a:gd name="connsiteY3" fmla="*/ 302455 h 752101"/>
            </a:gdLst>
            <a:ahLst/>
            <a:cxnLst>
              <a:cxn ang="0">
                <a:pos x="connsiteX0" y="connsiteY0"/>
              </a:cxn>
              <a:cxn ang="0">
                <a:pos x="connsiteX1" y="connsiteY1"/>
              </a:cxn>
              <a:cxn ang="0">
                <a:pos x="connsiteX2" y="connsiteY2"/>
              </a:cxn>
              <a:cxn ang="0">
                <a:pos x="connsiteX3" y="connsiteY3"/>
              </a:cxn>
            </a:cxnLst>
            <a:rect l="l" t="t" r="r" b="b"/>
            <a:pathLst>
              <a:path w="1638886" h="752101">
                <a:moveTo>
                  <a:pt x="0" y="0"/>
                </a:moveTo>
                <a:cubicBezTo>
                  <a:pt x="104335" y="256149"/>
                  <a:pt x="208671" y="512298"/>
                  <a:pt x="414997" y="633046"/>
                </a:cubicBezTo>
                <a:cubicBezTo>
                  <a:pt x="621323" y="753794"/>
                  <a:pt x="1033976" y="779584"/>
                  <a:pt x="1237957" y="724486"/>
                </a:cubicBezTo>
                <a:cubicBezTo>
                  <a:pt x="1441938" y="669388"/>
                  <a:pt x="1540412" y="485921"/>
                  <a:pt x="1638886" y="302455"/>
                </a:cubicBezTo>
              </a:path>
            </a:pathLst>
          </a:custGeom>
          <a:noFill/>
          <a:ln w="3175">
            <a:solidFill>
              <a:srgbClr val="A9B1C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73" name="TextBox 72"/>
          <p:cNvSpPr txBox="1"/>
          <p:nvPr/>
        </p:nvSpPr>
        <p:spPr>
          <a:xfrm>
            <a:off x="2453960" y="2703962"/>
            <a:ext cx="792000" cy="430887"/>
          </a:xfrm>
          <a:prstGeom prst="rect">
            <a:avLst/>
          </a:prstGeom>
          <a:noFill/>
        </p:spPr>
        <p:txBody>
          <a:bodyPr wrap="square" lIns="0" rIns="0" rtlCol="0">
            <a:spAutoFit/>
          </a:bodyPr>
          <a:lstStyle/>
          <a:p>
            <a:pPr algn="ctr"/>
            <a:r>
              <a:rPr lang="lv-LV" sz="1050" b="1" dirty="0" smtClean="0">
                <a:latin typeface="Verdana" panose="020B0604030504040204" pitchFamily="34" charset="0"/>
              </a:rPr>
              <a:t>Channel owner</a:t>
            </a:r>
            <a:endParaRPr lang="en-GB" sz="1050" b="1" dirty="0">
              <a:latin typeface="Verdana" panose="020B0604030504040204" pitchFamily="34" charset="0"/>
              <a:ea typeface="Verdana" panose="020B0604030504040204" pitchFamily="34" charset="0"/>
              <a:cs typeface="Verdana" panose="020B0604030504040204" pitchFamily="34" charset="0"/>
            </a:endParaRPr>
          </a:p>
        </p:txBody>
      </p:sp>
      <p:sp>
        <p:nvSpPr>
          <p:cNvPr id="75" name="TextBox 74"/>
          <p:cNvSpPr txBox="1"/>
          <p:nvPr/>
        </p:nvSpPr>
        <p:spPr>
          <a:xfrm>
            <a:off x="7764907" y="1855144"/>
            <a:ext cx="792000" cy="415498"/>
          </a:xfrm>
          <a:prstGeom prst="rect">
            <a:avLst/>
          </a:prstGeom>
          <a:noFill/>
        </p:spPr>
        <p:txBody>
          <a:bodyPr wrap="square" lIns="0" rIns="0" rtlCol="0">
            <a:spAutoFit/>
          </a:bodyPr>
          <a:lstStyle/>
          <a:p>
            <a:pPr algn="ctr"/>
            <a:r>
              <a:rPr lang="lv-LV" sz="1050" b="1" dirty="0" smtClean="0">
                <a:latin typeface="Verdana" panose="020B0604030504040204" pitchFamily="34" charset="0"/>
              </a:rPr>
              <a:t>Channel members</a:t>
            </a:r>
            <a:endParaRPr lang="en-GB" sz="1050" b="1" dirty="0">
              <a:latin typeface="Verdana" panose="020B0604030504040204" pitchFamily="34" charset="0"/>
              <a:ea typeface="Verdana" panose="020B0604030504040204" pitchFamily="34" charset="0"/>
              <a:cs typeface="Verdana" panose="020B0604030504040204" pitchFamily="34" charset="0"/>
            </a:endParaRPr>
          </a:p>
        </p:txBody>
      </p:sp>
      <p:sp>
        <p:nvSpPr>
          <p:cNvPr id="76" name="TextBox 75"/>
          <p:cNvSpPr txBox="1"/>
          <p:nvPr/>
        </p:nvSpPr>
        <p:spPr>
          <a:xfrm>
            <a:off x="2453960" y="4451434"/>
            <a:ext cx="792000" cy="253916"/>
          </a:xfrm>
          <a:prstGeom prst="rect">
            <a:avLst/>
          </a:prstGeom>
          <a:noFill/>
        </p:spPr>
        <p:txBody>
          <a:bodyPr wrap="square" lIns="0" rIns="0" rtlCol="0">
            <a:spAutoFit/>
          </a:bodyPr>
          <a:lstStyle/>
          <a:p>
            <a:pPr algn="ctr"/>
            <a:r>
              <a:rPr lang="lv-LV" sz="1050" b="1" dirty="0" smtClean="0">
                <a:solidFill>
                  <a:srgbClr val="A9B1C1"/>
                </a:solidFill>
                <a:latin typeface="Verdana" panose="020B0604030504040204" pitchFamily="34" charset="0"/>
              </a:rPr>
              <a:t>Sender</a:t>
            </a:r>
            <a:endParaRPr lang="en-GB" sz="1050" b="1" dirty="0">
              <a:solidFill>
                <a:srgbClr val="A9B1C1"/>
              </a:solidFill>
              <a:latin typeface="Verdana" panose="020B0604030504040204" pitchFamily="34" charset="0"/>
              <a:ea typeface="Verdana" panose="020B0604030504040204" pitchFamily="34" charset="0"/>
              <a:cs typeface="Verdana" panose="020B0604030504040204" pitchFamily="34" charset="0"/>
            </a:endParaRPr>
          </a:p>
        </p:txBody>
      </p:sp>
      <p:sp>
        <p:nvSpPr>
          <p:cNvPr id="77" name="TextBox 76"/>
          <p:cNvSpPr txBox="1"/>
          <p:nvPr/>
        </p:nvSpPr>
        <p:spPr>
          <a:xfrm>
            <a:off x="7764907" y="4451434"/>
            <a:ext cx="792000" cy="253916"/>
          </a:xfrm>
          <a:prstGeom prst="rect">
            <a:avLst/>
          </a:prstGeom>
          <a:noFill/>
        </p:spPr>
        <p:txBody>
          <a:bodyPr wrap="square" lIns="0" rIns="0" rtlCol="0">
            <a:spAutoFit/>
          </a:bodyPr>
          <a:lstStyle/>
          <a:p>
            <a:pPr algn="ctr"/>
            <a:r>
              <a:rPr lang="lv-LV" sz="1050" b="1" dirty="0" smtClean="0">
                <a:solidFill>
                  <a:srgbClr val="A9B1C1"/>
                </a:solidFill>
                <a:latin typeface="Verdana" panose="020B0604030504040204" pitchFamily="34" charset="0"/>
              </a:rPr>
              <a:t>Receivers</a:t>
            </a:r>
            <a:endParaRPr lang="en-GB" sz="1050" b="1" dirty="0">
              <a:solidFill>
                <a:srgbClr val="A9B1C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78" name="Straight Arrow Connector 77"/>
          <p:cNvCxnSpPr/>
          <p:nvPr/>
        </p:nvCxnSpPr>
        <p:spPr>
          <a:xfrm>
            <a:off x="3621440" y="4857750"/>
            <a:ext cx="3769200" cy="0"/>
          </a:xfrm>
          <a:prstGeom prst="straightConnector1">
            <a:avLst/>
          </a:prstGeom>
          <a:ln w="12700">
            <a:solidFill>
              <a:srgbClr val="A9B1C1"/>
            </a:solidFill>
            <a:tailEnd type="triangle"/>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4921491" y="4603834"/>
            <a:ext cx="1169099" cy="253916"/>
          </a:xfrm>
          <a:prstGeom prst="rect">
            <a:avLst/>
          </a:prstGeom>
          <a:noFill/>
        </p:spPr>
        <p:txBody>
          <a:bodyPr wrap="square" lIns="0" rIns="0" rtlCol="0">
            <a:spAutoFit/>
          </a:bodyPr>
          <a:lstStyle/>
          <a:p>
            <a:pPr algn="ctr"/>
            <a:r>
              <a:rPr lang="lv-LV" sz="1000" dirty="0" smtClean="0">
                <a:latin typeface="Verdana" panose="020B0604030504040204" pitchFamily="34" charset="0"/>
              </a:rPr>
              <a:t>Data flows</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17425" name="Group 17424"/>
          <p:cNvGrpSpPr/>
          <p:nvPr/>
        </p:nvGrpSpPr>
        <p:grpSpPr>
          <a:xfrm>
            <a:off x="500752" y="1809750"/>
            <a:ext cx="1404248" cy="696588"/>
            <a:chOff x="381000" y="1962150"/>
            <a:chExt cx="1404248" cy="696588"/>
          </a:xfrm>
        </p:grpSpPr>
        <p:grpSp>
          <p:nvGrpSpPr>
            <p:cNvPr id="17424" name="Group 17423"/>
            <p:cNvGrpSpPr/>
            <p:nvPr/>
          </p:nvGrpSpPr>
          <p:grpSpPr>
            <a:xfrm>
              <a:off x="381000" y="1962150"/>
              <a:ext cx="1404248" cy="230832"/>
              <a:chOff x="381000" y="1707395"/>
              <a:chExt cx="1404248" cy="230832"/>
            </a:xfrm>
          </p:grpSpPr>
          <p:cxnSp>
            <p:nvCxnSpPr>
              <p:cNvPr id="83" name="Straight Arrow Connector 82"/>
              <p:cNvCxnSpPr/>
              <p:nvPr/>
            </p:nvCxnSpPr>
            <p:spPr>
              <a:xfrm>
                <a:off x="381000" y="1805625"/>
                <a:ext cx="360000" cy="0"/>
              </a:xfrm>
              <a:prstGeom prst="straightConnector1">
                <a:avLst/>
              </a:prstGeom>
              <a:ln w="19050">
                <a:solidFill>
                  <a:srgbClr val="3E5E9F"/>
                </a:solidFill>
                <a:tailEnd type="triangle"/>
              </a:ln>
            </p:spPr>
            <p:style>
              <a:lnRef idx="1">
                <a:schemeClr val="accent1"/>
              </a:lnRef>
              <a:fillRef idx="0">
                <a:schemeClr val="accent1"/>
              </a:fillRef>
              <a:effectRef idx="0">
                <a:schemeClr val="accent1"/>
              </a:effectRef>
              <a:fontRef idx="minor">
                <a:schemeClr val="tx1"/>
              </a:fontRef>
            </p:style>
          </p:cxnSp>
          <p:sp>
            <p:nvSpPr>
              <p:cNvPr id="17421" name="Rectangle 17420"/>
              <p:cNvSpPr/>
              <p:nvPr/>
            </p:nvSpPr>
            <p:spPr>
              <a:xfrm>
                <a:off x="797535" y="1707395"/>
                <a:ext cx="987713" cy="230832"/>
              </a:xfrm>
              <a:prstGeom prst="rect">
                <a:avLst/>
              </a:prstGeom>
            </p:spPr>
            <p:txBody>
              <a:bodyPr wrap="square">
                <a:spAutoFit/>
              </a:bodyPr>
              <a:lstStyle/>
              <a:p>
                <a:r>
                  <a:rPr lang="lv-LV" sz="900" dirty="0" smtClean="0">
                    <a:latin typeface="Verdana" panose="020B0604030504040204" pitchFamily="34" charset="0"/>
                  </a:rPr>
                  <a:t>XML file_1</a:t>
                </a:r>
                <a:endParaRPr lang="en-GB" sz="900" dirty="0">
                  <a:latin typeface="Verdana" panose="020B0604030504040204" pitchFamily="34" charset="0"/>
                  <a:ea typeface="Verdana" panose="020B0604030504040204" pitchFamily="34" charset="0"/>
                  <a:cs typeface="Verdana" panose="020B0604030504040204" pitchFamily="34" charset="0"/>
                </a:endParaRPr>
              </a:p>
            </p:txBody>
          </p:sp>
        </p:grpSp>
        <p:grpSp>
          <p:nvGrpSpPr>
            <p:cNvPr id="17423" name="Group 17422"/>
            <p:cNvGrpSpPr/>
            <p:nvPr/>
          </p:nvGrpSpPr>
          <p:grpSpPr>
            <a:xfrm>
              <a:off x="381000" y="2195028"/>
              <a:ext cx="1404248" cy="230832"/>
              <a:chOff x="381000" y="1922934"/>
              <a:chExt cx="1404248" cy="230832"/>
            </a:xfrm>
          </p:grpSpPr>
          <p:cxnSp>
            <p:nvCxnSpPr>
              <p:cNvPr id="84" name="Straight Arrow Connector 83"/>
              <p:cNvCxnSpPr/>
              <p:nvPr/>
            </p:nvCxnSpPr>
            <p:spPr>
              <a:xfrm>
                <a:off x="381000" y="2038350"/>
                <a:ext cx="360000" cy="0"/>
              </a:xfrm>
              <a:prstGeom prst="straightConnector1">
                <a:avLst/>
              </a:prstGeom>
              <a:ln w="19050">
                <a:solidFill>
                  <a:srgbClr val="ADDE61"/>
                </a:solidFill>
                <a:tailEnd type="triangle"/>
              </a:ln>
            </p:spPr>
            <p:style>
              <a:lnRef idx="1">
                <a:schemeClr val="accent1"/>
              </a:lnRef>
              <a:fillRef idx="0">
                <a:schemeClr val="accent1"/>
              </a:fillRef>
              <a:effectRef idx="0">
                <a:schemeClr val="accent1"/>
              </a:effectRef>
              <a:fontRef idx="minor">
                <a:schemeClr val="tx1"/>
              </a:fontRef>
            </p:style>
          </p:cxnSp>
          <p:sp>
            <p:nvSpPr>
              <p:cNvPr id="90" name="Rectangle 89"/>
              <p:cNvSpPr/>
              <p:nvPr/>
            </p:nvSpPr>
            <p:spPr>
              <a:xfrm>
                <a:off x="797535" y="1922934"/>
                <a:ext cx="987713" cy="230832"/>
              </a:xfrm>
              <a:prstGeom prst="rect">
                <a:avLst/>
              </a:prstGeom>
            </p:spPr>
            <p:txBody>
              <a:bodyPr wrap="square">
                <a:spAutoFit/>
              </a:bodyPr>
              <a:lstStyle/>
              <a:p>
                <a:r>
                  <a:rPr lang="lv-LV" sz="900" dirty="0" smtClean="0">
                    <a:latin typeface="Verdana" panose="020B0604030504040204" pitchFamily="34" charset="0"/>
                  </a:rPr>
                  <a:t>XML file_2</a:t>
                </a:r>
                <a:endParaRPr lang="en-GB" sz="900" dirty="0">
                  <a:latin typeface="Verdana" panose="020B0604030504040204" pitchFamily="34" charset="0"/>
                  <a:ea typeface="Verdana" panose="020B0604030504040204" pitchFamily="34" charset="0"/>
                  <a:cs typeface="Verdana" panose="020B0604030504040204" pitchFamily="34" charset="0"/>
                </a:endParaRPr>
              </a:p>
            </p:txBody>
          </p:sp>
        </p:grpSp>
        <p:grpSp>
          <p:nvGrpSpPr>
            <p:cNvPr id="17422" name="Group 17421"/>
            <p:cNvGrpSpPr/>
            <p:nvPr/>
          </p:nvGrpSpPr>
          <p:grpSpPr>
            <a:xfrm>
              <a:off x="381000" y="2427906"/>
              <a:ext cx="1404248" cy="230832"/>
              <a:chOff x="381000" y="2427906"/>
              <a:chExt cx="1404248" cy="230832"/>
            </a:xfrm>
          </p:grpSpPr>
          <p:cxnSp>
            <p:nvCxnSpPr>
              <p:cNvPr id="85" name="Straight Arrow Connector 84"/>
              <p:cNvCxnSpPr/>
              <p:nvPr/>
            </p:nvCxnSpPr>
            <p:spPr>
              <a:xfrm>
                <a:off x="381000" y="2543322"/>
                <a:ext cx="360000" cy="0"/>
              </a:xfrm>
              <a:prstGeom prst="straightConnector1">
                <a:avLst/>
              </a:prstGeom>
              <a:ln w="19050">
                <a:solidFill>
                  <a:srgbClr val="A9B1C1"/>
                </a:solidFill>
                <a:tailEnd type="triangle"/>
              </a:ln>
            </p:spPr>
            <p:style>
              <a:lnRef idx="1">
                <a:schemeClr val="accent1"/>
              </a:lnRef>
              <a:fillRef idx="0">
                <a:schemeClr val="accent1"/>
              </a:fillRef>
              <a:effectRef idx="0">
                <a:schemeClr val="accent1"/>
              </a:effectRef>
              <a:fontRef idx="minor">
                <a:schemeClr val="tx1"/>
              </a:fontRef>
            </p:style>
          </p:cxnSp>
          <p:sp>
            <p:nvSpPr>
              <p:cNvPr id="91" name="Rectangle 90"/>
              <p:cNvSpPr/>
              <p:nvPr/>
            </p:nvSpPr>
            <p:spPr>
              <a:xfrm>
                <a:off x="797535" y="2427906"/>
                <a:ext cx="987713" cy="230832"/>
              </a:xfrm>
              <a:prstGeom prst="rect">
                <a:avLst/>
              </a:prstGeom>
            </p:spPr>
            <p:txBody>
              <a:bodyPr wrap="square">
                <a:spAutoFit/>
              </a:bodyPr>
              <a:lstStyle/>
              <a:p>
                <a:r>
                  <a:rPr lang="lv-LV" sz="900" dirty="0">
                    <a:latin typeface="Verdana" panose="020B0604030504040204" pitchFamily="34" charset="0"/>
                  </a:rPr>
                  <a:t>XML file_3</a:t>
                </a:r>
                <a:endParaRPr lang="en-GB" sz="900" dirty="0">
                  <a:latin typeface="Verdana" panose="020B0604030504040204" pitchFamily="34" charset="0"/>
                  <a:ea typeface="Verdana" panose="020B0604030504040204" pitchFamily="34" charset="0"/>
                  <a:cs typeface="Verdana" panose="020B0604030504040204" pitchFamily="34" charset="0"/>
                </a:endParaRPr>
              </a:p>
            </p:txBody>
          </p:sp>
        </p:grpSp>
      </p:grpSp>
      <p:sp>
        <p:nvSpPr>
          <p:cNvPr id="52" name="Title 1"/>
          <p:cNvSpPr txBox="1">
            <a:spLocks/>
          </p:cNvSpPr>
          <p:nvPr/>
        </p:nvSpPr>
        <p:spPr>
          <a:xfrm>
            <a:off x="2362200" y="270268"/>
            <a:ext cx="7086600" cy="777482"/>
          </a:xfrm>
          <a:prstGeom prst="rect">
            <a:avLst/>
          </a:prstGeom>
        </p:spPr>
        <p:txBody>
          <a:bodyPr vert="horz" lIns="91440" tIns="45720" rIns="91440" bIns="45720" rtlCol="0" anchor="t">
            <a:noAutofit/>
          </a:bodyPr>
          <a:lstStyle>
            <a:lvl1pPr algn="l" defTabSz="914400" rtl="0" eaLnBrk="1" latinLnBrk="0" hangingPunct="1">
              <a:spcBef>
                <a:spcPct val="0"/>
              </a:spcBef>
              <a:buNone/>
              <a:defRPr sz="18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lv-LV" sz="2400" dirty="0" smtClean="0"/>
              <a:t>DDN channel types </a:t>
            </a:r>
            <a:r>
              <a:rPr dirty="0"/>
              <a:t/>
            </a:r>
            <a:br>
              <a:rPr dirty="0"/>
            </a:br>
            <a:r>
              <a:rPr lang="lv-LV" sz="2400" dirty="0" smtClean="0"/>
              <a:t>Type 1: one sender several receivers</a:t>
            </a:r>
            <a:endParaRPr lang="en-GB" sz="2400" dirty="0"/>
          </a:p>
        </p:txBody>
      </p:sp>
      <p:sp>
        <p:nvSpPr>
          <p:cNvPr id="55" name="Content Placeholder 2"/>
          <p:cNvSpPr txBox="1">
            <a:spLocks/>
          </p:cNvSpPr>
          <p:nvPr/>
        </p:nvSpPr>
        <p:spPr>
          <a:xfrm>
            <a:off x="2438400" y="1200150"/>
            <a:ext cx="6096000" cy="62834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lv-LV" sz="1200" dirty="0" smtClean="0">
                <a:latin typeface="Verdana" pitchFamily="34" charset="0"/>
              </a:rPr>
              <a:t>Data distribution channel (DDC) messages flow from one sender who is the owner of a channel, to several receivers who are the members of a channel</a:t>
            </a:r>
          </a:p>
        </p:txBody>
      </p:sp>
    </p:spTree>
    <p:extLst>
      <p:ext uri="{BB962C8B-B14F-4D97-AF65-F5344CB8AC3E}">
        <p14:creationId xmlns:p14="http://schemas.microsoft.com/office/powerpoint/2010/main" val="775691063"/>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Slide Number Placeholder 4"/>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B92707C-5FFF-46A7-932C-3EE34F0D8F51}" type="slidenum">
              <a:rPr lang="en-US" altLang="en-US" smtClean="0"/>
              <a:pPr/>
              <a:t>21</a:t>
            </a:fld>
            <a:endParaRPr lang="en-GB" altLang="en-US" dirty="0" smtClean="0"/>
          </a:p>
        </p:txBody>
      </p:sp>
      <p:grpSp>
        <p:nvGrpSpPr>
          <p:cNvPr id="50" name="Group 49"/>
          <p:cNvGrpSpPr/>
          <p:nvPr/>
        </p:nvGrpSpPr>
        <p:grpSpPr>
          <a:xfrm>
            <a:off x="500752" y="1809750"/>
            <a:ext cx="1404248" cy="696588"/>
            <a:chOff x="381000" y="1962150"/>
            <a:chExt cx="1404248" cy="696588"/>
          </a:xfrm>
        </p:grpSpPr>
        <p:grpSp>
          <p:nvGrpSpPr>
            <p:cNvPr id="51" name="Group 50"/>
            <p:cNvGrpSpPr/>
            <p:nvPr/>
          </p:nvGrpSpPr>
          <p:grpSpPr>
            <a:xfrm>
              <a:off x="381000" y="1962150"/>
              <a:ext cx="1404248" cy="230832"/>
              <a:chOff x="381000" y="1707395"/>
              <a:chExt cx="1404248" cy="230832"/>
            </a:xfrm>
          </p:grpSpPr>
          <p:cxnSp>
            <p:nvCxnSpPr>
              <p:cNvPr id="58" name="Straight Arrow Connector 57"/>
              <p:cNvCxnSpPr/>
              <p:nvPr/>
            </p:nvCxnSpPr>
            <p:spPr>
              <a:xfrm>
                <a:off x="381000" y="1805625"/>
                <a:ext cx="360000" cy="0"/>
              </a:xfrm>
              <a:prstGeom prst="straightConnector1">
                <a:avLst/>
              </a:prstGeom>
              <a:ln w="19050">
                <a:solidFill>
                  <a:srgbClr val="3E5E9F"/>
                </a:solidFill>
                <a:tailEnd type="triangle"/>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797535" y="1707395"/>
                <a:ext cx="987713" cy="230832"/>
              </a:xfrm>
              <a:prstGeom prst="rect">
                <a:avLst/>
              </a:prstGeom>
            </p:spPr>
            <p:txBody>
              <a:bodyPr wrap="square">
                <a:spAutoFit/>
              </a:bodyPr>
              <a:lstStyle/>
              <a:p>
                <a:r>
                  <a:rPr lang="lv-LV" sz="900" dirty="0" smtClean="0">
                    <a:latin typeface="Verdana" panose="020B0604030504040204" pitchFamily="34" charset="0"/>
                  </a:rPr>
                  <a:t>XML file_1</a:t>
                </a:r>
                <a:endParaRPr lang="en-GB" sz="900" dirty="0">
                  <a:latin typeface="Verdana" panose="020B0604030504040204" pitchFamily="34" charset="0"/>
                  <a:ea typeface="Verdana" panose="020B0604030504040204" pitchFamily="34" charset="0"/>
                  <a:cs typeface="Verdana" panose="020B0604030504040204" pitchFamily="34" charset="0"/>
                </a:endParaRPr>
              </a:p>
            </p:txBody>
          </p:sp>
        </p:grpSp>
        <p:grpSp>
          <p:nvGrpSpPr>
            <p:cNvPr id="52" name="Group 51"/>
            <p:cNvGrpSpPr/>
            <p:nvPr/>
          </p:nvGrpSpPr>
          <p:grpSpPr>
            <a:xfrm>
              <a:off x="381000" y="2195028"/>
              <a:ext cx="1404248" cy="230832"/>
              <a:chOff x="381000" y="1922934"/>
              <a:chExt cx="1404248" cy="230832"/>
            </a:xfrm>
          </p:grpSpPr>
          <p:cxnSp>
            <p:nvCxnSpPr>
              <p:cNvPr id="56" name="Straight Arrow Connector 55"/>
              <p:cNvCxnSpPr/>
              <p:nvPr/>
            </p:nvCxnSpPr>
            <p:spPr>
              <a:xfrm>
                <a:off x="381000" y="2038350"/>
                <a:ext cx="360000" cy="0"/>
              </a:xfrm>
              <a:prstGeom prst="straightConnector1">
                <a:avLst/>
              </a:prstGeom>
              <a:ln w="19050">
                <a:solidFill>
                  <a:srgbClr val="ADDE61"/>
                </a:solidFill>
                <a:tailEnd type="triangle"/>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797535" y="1922934"/>
                <a:ext cx="987713" cy="230832"/>
              </a:xfrm>
              <a:prstGeom prst="rect">
                <a:avLst/>
              </a:prstGeom>
            </p:spPr>
            <p:txBody>
              <a:bodyPr wrap="square">
                <a:spAutoFit/>
              </a:bodyPr>
              <a:lstStyle/>
              <a:p>
                <a:r>
                  <a:rPr lang="lv-LV" sz="900" dirty="0" smtClean="0">
                    <a:latin typeface="Verdana" panose="020B0604030504040204" pitchFamily="34" charset="0"/>
                  </a:rPr>
                  <a:t>XML file_2</a:t>
                </a:r>
                <a:endParaRPr lang="en-GB" sz="900" dirty="0">
                  <a:latin typeface="Verdana" panose="020B0604030504040204" pitchFamily="34" charset="0"/>
                  <a:ea typeface="Verdana" panose="020B0604030504040204" pitchFamily="34" charset="0"/>
                  <a:cs typeface="Verdana" panose="020B0604030504040204" pitchFamily="34" charset="0"/>
                </a:endParaRPr>
              </a:p>
            </p:txBody>
          </p:sp>
        </p:grpSp>
        <p:grpSp>
          <p:nvGrpSpPr>
            <p:cNvPr id="53" name="Group 52"/>
            <p:cNvGrpSpPr/>
            <p:nvPr/>
          </p:nvGrpSpPr>
          <p:grpSpPr>
            <a:xfrm>
              <a:off x="381000" y="2427906"/>
              <a:ext cx="1404248" cy="230832"/>
              <a:chOff x="381000" y="2427906"/>
              <a:chExt cx="1404248" cy="230832"/>
            </a:xfrm>
          </p:grpSpPr>
          <p:cxnSp>
            <p:nvCxnSpPr>
              <p:cNvPr id="54" name="Straight Arrow Connector 53"/>
              <p:cNvCxnSpPr/>
              <p:nvPr/>
            </p:nvCxnSpPr>
            <p:spPr>
              <a:xfrm>
                <a:off x="381000" y="2543322"/>
                <a:ext cx="360000" cy="0"/>
              </a:xfrm>
              <a:prstGeom prst="straightConnector1">
                <a:avLst/>
              </a:prstGeom>
              <a:ln w="19050">
                <a:solidFill>
                  <a:srgbClr val="A9B1C1"/>
                </a:solidFill>
                <a:tailEnd type="triangle"/>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797535" y="2427906"/>
                <a:ext cx="987713" cy="230832"/>
              </a:xfrm>
              <a:prstGeom prst="rect">
                <a:avLst/>
              </a:prstGeom>
            </p:spPr>
            <p:txBody>
              <a:bodyPr wrap="square">
                <a:spAutoFit/>
              </a:bodyPr>
              <a:lstStyle/>
              <a:p>
                <a:r>
                  <a:rPr lang="lv-LV" sz="900" dirty="0">
                    <a:latin typeface="Verdana" panose="020B0604030504040204" pitchFamily="34" charset="0"/>
                  </a:rPr>
                  <a:t>XML file_3</a:t>
                </a:r>
                <a:endParaRPr lang="en-GB" sz="900" dirty="0">
                  <a:latin typeface="Verdana" panose="020B0604030504040204" pitchFamily="34" charset="0"/>
                  <a:ea typeface="Verdana" panose="020B0604030504040204" pitchFamily="34" charset="0"/>
                  <a:cs typeface="Verdana" panose="020B0604030504040204" pitchFamily="34" charset="0"/>
                </a:endParaRPr>
              </a:p>
            </p:txBody>
          </p:sp>
        </p:grpSp>
      </p:grpSp>
      <p:grpSp>
        <p:nvGrpSpPr>
          <p:cNvPr id="60" name="Group 59"/>
          <p:cNvGrpSpPr/>
          <p:nvPr/>
        </p:nvGrpSpPr>
        <p:grpSpPr>
          <a:xfrm>
            <a:off x="2418261" y="1809750"/>
            <a:ext cx="6174346" cy="3048000"/>
            <a:chOff x="2418261" y="1809750"/>
            <a:chExt cx="6174346" cy="3048000"/>
          </a:xfrm>
        </p:grpSpPr>
        <p:grpSp>
          <p:nvGrpSpPr>
            <p:cNvPr id="61" name="Group 60"/>
            <p:cNvGrpSpPr/>
            <p:nvPr/>
          </p:nvGrpSpPr>
          <p:grpSpPr>
            <a:xfrm>
              <a:off x="2418261" y="1855144"/>
              <a:ext cx="863399" cy="2453794"/>
              <a:chOff x="7729208" y="1855144"/>
              <a:chExt cx="863399" cy="2453794"/>
            </a:xfrm>
          </p:grpSpPr>
          <p:sp>
            <p:nvSpPr>
              <p:cNvPr id="97" name="Rounded Rectangle 96"/>
              <p:cNvSpPr/>
              <p:nvPr/>
            </p:nvSpPr>
            <p:spPr>
              <a:xfrm>
                <a:off x="7729208" y="2311686"/>
                <a:ext cx="863399" cy="350926"/>
              </a:xfrm>
              <a:prstGeom prst="roundRect">
                <a:avLst>
                  <a:gd name="adj" fmla="val 12069"/>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900" dirty="0" smtClean="0">
                    <a:solidFill>
                      <a:schemeClr val="tx1"/>
                    </a:solidFill>
                    <a:latin typeface="Verdana" panose="020B0604030504040204" pitchFamily="34" charset="0"/>
                  </a:rPr>
                  <a:t>Institution IS</a:t>
                </a:r>
              </a:p>
            </p:txBody>
          </p:sp>
          <p:sp>
            <p:nvSpPr>
              <p:cNvPr id="98" name="Rounded Rectangle 97"/>
              <p:cNvSpPr/>
              <p:nvPr/>
            </p:nvSpPr>
            <p:spPr>
              <a:xfrm>
                <a:off x="7729208" y="2860461"/>
                <a:ext cx="863399" cy="350926"/>
              </a:xfrm>
              <a:prstGeom prst="roundRect">
                <a:avLst>
                  <a:gd name="adj" fmla="val 12069"/>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900" dirty="0" smtClean="0">
                    <a:solidFill>
                      <a:schemeClr val="tx1"/>
                    </a:solidFill>
                    <a:latin typeface="Verdana" panose="020B0604030504040204" pitchFamily="34" charset="0"/>
                  </a:rPr>
                  <a:t>Institution IS</a:t>
                </a:r>
              </a:p>
            </p:txBody>
          </p:sp>
          <p:sp>
            <p:nvSpPr>
              <p:cNvPr id="99" name="Rounded Rectangle 98"/>
              <p:cNvSpPr/>
              <p:nvPr/>
            </p:nvSpPr>
            <p:spPr>
              <a:xfrm>
                <a:off x="7729208" y="3409236"/>
                <a:ext cx="863399" cy="350926"/>
              </a:xfrm>
              <a:prstGeom prst="roundRect">
                <a:avLst>
                  <a:gd name="adj" fmla="val 12069"/>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900" dirty="0" smtClean="0">
                    <a:solidFill>
                      <a:schemeClr val="tx1"/>
                    </a:solidFill>
                    <a:latin typeface="Verdana" panose="020B0604030504040204" pitchFamily="34" charset="0"/>
                  </a:rPr>
                  <a:t>Institution IS</a:t>
                </a:r>
              </a:p>
            </p:txBody>
          </p:sp>
          <p:sp>
            <p:nvSpPr>
              <p:cNvPr id="100" name="Rounded Rectangle 99"/>
              <p:cNvSpPr/>
              <p:nvPr/>
            </p:nvSpPr>
            <p:spPr>
              <a:xfrm>
                <a:off x="7729208" y="3958012"/>
                <a:ext cx="863399" cy="350926"/>
              </a:xfrm>
              <a:prstGeom prst="roundRect">
                <a:avLst>
                  <a:gd name="adj" fmla="val 12069"/>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900" dirty="0" smtClean="0">
                    <a:solidFill>
                      <a:schemeClr val="tx1"/>
                    </a:solidFill>
                    <a:latin typeface="Verdana" panose="020B0604030504040204" pitchFamily="34" charset="0"/>
                  </a:rPr>
                  <a:t>Institution IS</a:t>
                </a:r>
              </a:p>
            </p:txBody>
          </p:sp>
          <p:sp>
            <p:nvSpPr>
              <p:cNvPr id="101" name="TextBox 100"/>
              <p:cNvSpPr txBox="1"/>
              <p:nvPr/>
            </p:nvSpPr>
            <p:spPr>
              <a:xfrm>
                <a:off x="7764907" y="1855144"/>
                <a:ext cx="792000" cy="415498"/>
              </a:xfrm>
              <a:prstGeom prst="rect">
                <a:avLst/>
              </a:prstGeom>
              <a:noFill/>
            </p:spPr>
            <p:txBody>
              <a:bodyPr wrap="square" lIns="0" rIns="0" rtlCol="0">
                <a:spAutoFit/>
              </a:bodyPr>
              <a:lstStyle/>
              <a:p>
                <a:pPr algn="ctr"/>
                <a:r>
                  <a:rPr lang="lv-LV" sz="1050" b="1" dirty="0" smtClean="0">
                    <a:latin typeface="Verdana" panose="020B0604030504040204" pitchFamily="34" charset="0"/>
                  </a:rPr>
                  <a:t>Channel members</a:t>
                </a:r>
                <a:endParaRPr lang="en-GB" sz="1050" b="1" dirty="0">
                  <a:latin typeface="Verdana" panose="020B0604030504040204" pitchFamily="34" charset="0"/>
                  <a:ea typeface="Verdana" panose="020B0604030504040204" pitchFamily="34" charset="0"/>
                  <a:cs typeface="Verdana" panose="020B0604030504040204" pitchFamily="34" charset="0"/>
                </a:endParaRPr>
              </a:p>
            </p:txBody>
          </p:sp>
        </p:grpSp>
        <p:grpSp>
          <p:nvGrpSpPr>
            <p:cNvPr id="62" name="Group 61"/>
            <p:cNvGrpSpPr/>
            <p:nvPr/>
          </p:nvGrpSpPr>
          <p:grpSpPr>
            <a:xfrm>
              <a:off x="3820993" y="2311686"/>
              <a:ext cx="868516" cy="1997252"/>
              <a:chOff x="6320592" y="2311686"/>
              <a:chExt cx="868516" cy="1997252"/>
            </a:xfrm>
          </p:grpSpPr>
          <p:sp>
            <p:nvSpPr>
              <p:cNvPr id="93" name="Rounded Rectangle 92"/>
              <p:cNvSpPr/>
              <p:nvPr/>
            </p:nvSpPr>
            <p:spPr>
              <a:xfrm>
                <a:off x="6320594" y="2311686"/>
                <a:ext cx="863399" cy="350926"/>
              </a:xfrm>
              <a:prstGeom prst="roundRect">
                <a:avLst>
                  <a:gd name="adj" fmla="val 12069"/>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900" dirty="0" smtClean="0">
                    <a:solidFill>
                      <a:schemeClr val="tx1"/>
                    </a:solidFill>
                    <a:latin typeface="Verdana" panose="020B0604030504040204" pitchFamily="34" charset="0"/>
                  </a:rPr>
                  <a:t>E-mailbox of an institution</a:t>
                </a:r>
              </a:p>
            </p:txBody>
          </p:sp>
          <p:sp>
            <p:nvSpPr>
              <p:cNvPr id="94" name="Rounded Rectangle 93"/>
              <p:cNvSpPr/>
              <p:nvPr/>
            </p:nvSpPr>
            <p:spPr>
              <a:xfrm>
                <a:off x="6320593" y="2860461"/>
                <a:ext cx="863399" cy="350926"/>
              </a:xfrm>
              <a:prstGeom prst="roundRect">
                <a:avLst>
                  <a:gd name="adj" fmla="val 12069"/>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900" dirty="0" smtClean="0">
                    <a:solidFill>
                      <a:schemeClr val="tx1"/>
                    </a:solidFill>
                    <a:latin typeface="Verdana" panose="020B0604030504040204" pitchFamily="34" charset="0"/>
                  </a:rPr>
                  <a:t>E-mailbox of an institution</a:t>
                </a:r>
              </a:p>
            </p:txBody>
          </p:sp>
          <p:sp>
            <p:nvSpPr>
              <p:cNvPr id="95" name="Rounded Rectangle 94"/>
              <p:cNvSpPr/>
              <p:nvPr/>
            </p:nvSpPr>
            <p:spPr>
              <a:xfrm>
                <a:off x="6325709" y="3409236"/>
                <a:ext cx="863399" cy="350926"/>
              </a:xfrm>
              <a:prstGeom prst="roundRect">
                <a:avLst>
                  <a:gd name="adj" fmla="val 12069"/>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900" dirty="0" smtClean="0">
                    <a:solidFill>
                      <a:schemeClr val="tx1"/>
                    </a:solidFill>
                    <a:latin typeface="Verdana" panose="020B0604030504040204" pitchFamily="34" charset="0"/>
                  </a:rPr>
                  <a:t>E-mailbox of an institution</a:t>
                </a:r>
              </a:p>
            </p:txBody>
          </p:sp>
          <p:sp>
            <p:nvSpPr>
              <p:cNvPr id="96" name="Rounded Rectangle 95"/>
              <p:cNvSpPr/>
              <p:nvPr/>
            </p:nvSpPr>
            <p:spPr>
              <a:xfrm>
                <a:off x="6320592" y="3958012"/>
                <a:ext cx="863399" cy="350926"/>
              </a:xfrm>
              <a:prstGeom prst="roundRect">
                <a:avLst>
                  <a:gd name="adj" fmla="val 12069"/>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900" dirty="0" smtClean="0">
                    <a:solidFill>
                      <a:schemeClr val="tx1"/>
                    </a:solidFill>
                    <a:latin typeface="Verdana" panose="020B0604030504040204" pitchFamily="34" charset="0"/>
                  </a:rPr>
                  <a:t>E-mailbox of an institution</a:t>
                </a:r>
              </a:p>
            </p:txBody>
          </p:sp>
        </p:grpSp>
        <p:sp>
          <p:nvSpPr>
            <p:cNvPr id="63" name="Rounded Rectangle 62"/>
            <p:cNvSpPr/>
            <p:nvPr/>
          </p:nvSpPr>
          <p:spPr>
            <a:xfrm>
              <a:off x="3621440" y="1809750"/>
              <a:ext cx="3767220" cy="2743200"/>
            </a:xfrm>
            <a:prstGeom prst="roundRect">
              <a:avLst>
                <a:gd name="adj" fmla="val 2022"/>
              </a:avLst>
            </a:prstGeom>
            <a:noFill/>
            <a:ln w="12700">
              <a:solidFill>
                <a:srgbClr val="A9B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64" name="TextBox 63"/>
            <p:cNvSpPr txBox="1"/>
            <p:nvPr/>
          </p:nvSpPr>
          <p:spPr>
            <a:xfrm>
              <a:off x="4535073" y="1809750"/>
              <a:ext cx="1939955" cy="261610"/>
            </a:xfrm>
            <a:prstGeom prst="rect">
              <a:avLst/>
            </a:prstGeom>
            <a:noFill/>
          </p:spPr>
          <p:txBody>
            <a:bodyPr wrap="none" rtlCol="0">
              <a:spAutoFit/>
            </a:bodyPr>
            <a:lstStyle/>
            <a:p>
              <a:pPr algn="ctr"/>
              <a:r>
                <a:rPr lang="lv-LV" sz="1100" b="1" dirty="0" smtClean="0">
                  <a:latin typeface="Verdana" panose="020B0604030504040204" pitchFamily="34" charset="0"/>
                </a:rPr>
                <a:t>Data distribution network</a:t>
              </a:r>
              <a:endParaRPr lang="en-GB" sz="1100" b="1" dirty="0">
                <a:latin typeface="Verdana" panose="020B0604030504040204" pitchFamily="34" charset="0"/>
                <a:ea typeface="Verdana" panose="020B0604030504040204" pitchFamily="34" charset="0"/>
                <a:cs typeface="Verdana" panose="020B0604030504040204" pitchFamily="34" charset="0"/>
              </a:endParaRPr>
            </a:p>
          </p:txBody>
        </p:sp>
        <p:cxnSp>
          <p:nvCxnSpPr>
            <p:cNvPr id="65" name="Straight Arrow Connector 64"/>
            <p:cNvCxnSpPr/>
            <p:nvPr/>
          </p:nvCxnSpPr>
          <p:spPr>
            <a:xfrm>
              <a:off x="7189208" y="3310312"/>
              <a:ext cx="5400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6" name="Rounded Rectangle 65"/>
            <p:cNvSpPr/>
            <p:nvPr/>
          </p:nvSpPr>
          <p:spPr>
            <a:xfrm>
              <a:off x="4962493" y="2220075"/>
              <a:ext cx="1080000" cy="2180475"/>
            </a:xfrm>
            <a:prstGeom prst="roundRect">
              <a:avLst>
                <a:gd name="adj" fmla="val 6207"/>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r>
                <a:rPr lang="lv-LV" sz="1000" dirty="0" smtClean="0">
                  <a:solidFill>
                    <a:schemeClr val="tx1"/>
                  </a:solidFill>
                  <a:latin typeface="Verdana" panose="020B0604030504040204" pitchFamily="34" charset="0"/>
                </a:rPr>
                <a:t>Report row</a:t>
              </a:r>
              <a:endParaRPr lang="en-GB" sz="11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67" name="Rounded Rectangle 66"/>
            <p:cNvSpPr/>
            <p:nvPr/>
          </p:nvSpPr>
          <p:spPr>
            <a:xfrm flipH="1">
              <a:off x="5095347" y="2543322"/>
              <a:ext cx="828000" cy="432000"/>
            </a:xfrm>
            <a:prstGeom prst="roundRect">
              <a:avLst>
                <a:gd name="adj" fmla="val 12069"/>
              </a:avLst>
            </a:prstGeom>
            <a:solidFill>
              <a:schemeClr val="bg1"/>
            </a:solidFill>
            <a:ln w="12700">
              <a:solidFill>
                <a:srgbClr val="3E5E9F"/>
              </a:solidFill>
              <a:headEnd type="triangle"/>
              <a:tailEnd type="none"/>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900" dirty="0" smtClean="0">
                  <a:solidFill>
                    <a:schemeClr val="tx1"/>
                  </a:solidFill>
                  <a:latin typeface="Verdana" panose="020B0604030504040204" pitchFamily="34" charset="0"/>
                </a:rPr>
                <a:t>Data distribution channel 1</a:t>
              </a:r>
            </a:p>
          </p:txBody>
        </p:sp>
        <p:sp>
          <p:nvSpPr>
            <p:cNvPr id="68" name="Rounded Rectangle 67"/>
            <p:cNvSpPr/>
            <p:nvPr/>
          </p:nvSpPr>
          <p:spPr>
            <a:xfrm flipH="1">
              <a:off x="5095347" y="3109770"/>
              <a:ext cx="828000" cy="432000"/>
            </a:xfrm>
            <a:prstGeom prst="roundRect">
              <a:avLst>
                <a:gd name="adj" fmla="val 12069"/>
              </a:avLst>
            </a:prstGeom>
            <a:solidFill>
              <a:schemeClr val="bg1"/>
            </a:solidFill>
            <a:ln w="12700">
              <a:solidFill>
                <a:srgbClr val="3E5E9F"/>
              </a:solidFill>
              <a:headEnd type="triangle"/>
              <a:tailEnd type="none"/>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900" dirty="0" smtClean="0">
                  <a:solidFill>
                    <a:schemeClr val="tx1"/>
                  </a:solidFill>
                  <a:latin typeface="Verdana" panose="020B0604030504040204" pitchFamily="34" charset="0"/>
                </a:rPr>
                <a:t>Data distribution channel 2</a:t>
              </a:r>
            </a:p>
          </p:txBody>
        </p:sp>
        <p:sp>
          <p:nvSpPr>
            <p:cNvPr id="69" name="Rounded Rectangle 68"/>
            <p:cNvSpPr/>
            <p:nvPr/>
          </p:nvSpPr>
          <p:spPr>
            <a:xfrm flipH="1">
              <a:off x="5095347" y="3828750"/>
              <a:ext cx="828000" cy="432000"/>
            </a:xfrm>
            <a:prstGeom prst="roundRect">
              <a:avLst>
                <a:gd name="adj" fmla="val 12069"/>
              </a:avLst>
            </a:prstGeom>
            <a:solidFill>
              <a:schemeClr val="bg1"/>
            </a:solidFill>
            <a:ln w="12700">
              <a:solidFill>
                <a:srgbClr val="3E5E9F"/>
              </a:solidFill>
              <a:headEnd type="triangle"/>
              <a:tailEnd type="none"/>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900" dirty="0" smtClean="0">
                  <a:solidFill>
                    <a:schemeClr val="tx1"/>
                  </a:solidFill>
                  <a:latin typeface="Verdana" panose="020B0604030504040204" pitchFamily="34" charset="0"/>
                </a:rPr>
                <a:t>Data distribution channel N</a:t>
              </a:r>
            </a:p>
          </p:txBody>
        </p:sp>
        <p:sp>
          <p:nvSpPr>
            <p:cNvPr id="70" name="TextBox 69"/>
            <p:cNvSpPr txBox="1"/>
            <p:nvPr/>
          </p:nvSpPr>
          <p:spPr>
            <a:xfrm>
              <a:off x="5418335" y="3507024"/>
              <a:ext cx="168316" cy="246221"/>
            </a:xfrm>
            <a:prstGeom prst="rect">
              <a:avLst/>
            </a:prstGeom>
            <a:noFill/>
          </p:spPr>
          <p:txBody>
            <a:bodyPr wrap="none" lIns="0" tIns="0" rIns="0" bIns="0" rtlCol="0" anchor="b">
              <a:spAutoFit/>
            </a:bodyPr>
            <a:lstStyle/>
            <a:p>
              <a:pPr algn="ctr"/>
              <a:r>
                <a:rPr lang="lv-LV" sz="1600" dirty="0" smtClean="0">
                  <a:latin typeface="Verdana" panose="020B0604030504040204" pitchFamily="34" charset="0"/>
                </a:rPr>
                <a:t>…</a:t>
              </a:r>
              <a:endParaRPr lang="en-GB" dirty="0">
                <a:latin typeface="Verdana" panose="020B0604030504040204" pitchFamily="34" charset="0"/>
                <a:ea typeface="Verdana" panose="020B0604030504040204" pitchFamily="34" charset="0"/>
                <a:cs typeface="Verdana" panose="020B0604030504040204" pitchFamily="34" charset="0"/>
              </a:endParaRPr>
            </a:p>
          </p:txBody>
        </p:sp>
        <p:sp>
          <p:nvSpPr>
            <p:cNvPr id="71" name="Rounded Rectangle 70"/>
            <p:cNvSpPr/>
            <p:nvPr/>
          </p:nvSpPr>
          <p:spPr>
            <a:xfrm>
              <a:off x="6325709" y="3134849"/>
              <a:ext cx="863399" cy="350926"/>
            </a:xfrm>
            <a:prstGeom prst="roundRect">
              <a:avLst>
                <a:gd name="adj" fmla="val 12069"/>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900" dirty="0" smtClean="0">
                  <a:solidFill>
                    <a:schemeClr val="tx1"/>
                  </a:solidFill>
                  <a:latin typeface="Verdana" panose="020B0604030504040204" pitchFamily="34" charset="0"/>
                </a:rPr>
                <a:t>E-mailbox of an institution</a:t>
              </a:r>
            </a:p>
          </p:txBody>
        </p:sp>
        <p:sp>
          <p:nvSpPr>
            <p:cNvPr id="72" name="Freeform 71"/>
            <p:cNvSpPr/>
            <p:nvPr/>
          </p:nvSpPr>
          <p:spPr>
            <a:xfrm flipH="1">
              <a:off x="4684652" y="2497015"/>
              <a:ext cx="1638887" cy="801859"/>
            </a:xfrm>
            <a:custGeom>
              <a:avLst/>
              <a:gdLst>
                <a:gd name="connsiteX0" fmla="*/ 0 w 1638887"/>
                <a:gd name="connsiteY0" fmla="*/ 801859 h 801859"/>
                <a:gd name="connsiteX1" fmla="*/ 407964 w 1638887"/>
                <a:gd name="connsiteY1" fmla="*/ 232117 h 801859"/>
                <a:gd name="connsiteX2" fmla="*/ 1638887 w 1638887"/>
                <a:gd name="connsiteY2" fmla="*/ 0 h 801859"/>
              </a:gdLst>
              <a:ahLst/>
              <a:cxnLst>
                <a:cxn ang="0">
                  <a:pos x="connsiteX0" y="connsiteY0"/>
                </a:cxn>
                <a:cxn ang="0">
                  <a:pos x="connsiteX1" y="connsiteY1"/>
                </a:cxn>
                <a:cxn ang="0">
                  <a:pos x="connsiteX2" y="connsiteY2"/>
                </a:cxn>
              </a:cxnLst>
              <a:rect l="l" t="t" r="r" b="b"/>
              <a:pathLst>
                <a:path w="1638887" h="801859">
                  <a:moveTo>
                    <a:pt x="0" y="801859"/>
                  </a:moveTo>
                  <a:cubicBezTo>
                    <a:pt x="67408" y="583809"/>
                    <a:pt x="134816" y="365760"/>
                    <a:pt x="407964" y="232117"/>
                  </a:cubicBezTo>
                  <a:cubicBezTo>
                    <a:pt x="681112" y="98474"/>
                    <a:pt x="1159999" y="49237"/>
                    <a:pt x="1638887" y="0"/>
                  </a:cubicBezTo>
                </a:path>
              </a:pathLst>
            </a:custGeom>
            <a:noFill/>
            <a:ln w="3175">
              <a:headEnd type="triangle"/>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73" name="Freeform 72"/>
            <p:cNvSpPr/>
            <p:nvPr/>
          </p:nvSpPr>
          <p:spPr>
            <a:xfrm flipH="1">
              <a:off x="4684652" y="2645575"/>
              <a:ext cx="1638887" cy="646265"/>
            </a:xfrm>
            <a:custGeom>
              <a:avLst/>
              <a:gdLst>
                <a:gd name="connsiteX0" fmla="*/ 0 w 1638887"/>
                <a:gd name="connsiteY0" fmla="*/ 646265 h 646265"/>
                <a:gd name="connsiteX1" fmla="*/ 407964 w 1638887"/>
                <a:gd name="connsiteY1" fmla="*/ 139828 h 646265"/>
                <a:gd name="connsiteX2" fmla="*/ 1244991 w 1638887"/>
                <a:gd name="connsiteY2" fmla="*/ 13219 h 646265"/>
                <a:gd name="connsiteX3" fmla="*/ 1638887 w 1638887"/>
                <a:gd name="connsiteY3" fmla="*/ 393047 h 646265"/>
              </a:gdLst>
              <a:ahLst/>
              <a:cxnLst>
                <a:cxn ang="0">
                  <a:pos x="connsiteX0" y="connsiteY0"/>
                </a:cxn>
                <a:cxn ang="0">
                  <a:pos x="connsiteX1" y="connsiteY1"/>
                </a:cxn>
                <a:cxn ang="0">
                  <a:pos x="connsiteX2" y="connsiteY2"/>
                </a:cxn>
                <a:cxn ang="0">
                  <a:pos x="connsiteX3" y="connsiteY3"/>
                </a:cxn>
              </a:cxnLst>
              <a:rect l="l" t="t" r="r" b="b"/>
              <a:pathLst>
                <a:path w="1638887" h="646265">
                  <a:moveTo>
                    <a:pt x="0" y="646265"/>
                  </a:moveTo>
                  <a:cubicBezTo>
                    <a:pt x="100232" y="445800"/>
                    <a:pt x="200465" y="245336"/>
                    <a:pt x="407964" y="139828"/>
                  </a:cubicBezTo>
                  <a:cubicBezTo>
                    <a:pt x="615463" y="34320"/>
                    <a:pt x="1039837" y="-28984"/>
                    <a:pt x="1244991" y="13219"/>
                  </a:cubicBezTo>
                  <a:cubicBezTo>
                    <a:pt x="1450145" y="55422"/>
                    <a:pt x="1544516" y="224234"/>
                    <a:pt x="1638887" y="393047"/>
                  </a:cubicBezTo>
                </a:path>
              </a:pathLst>
            </a:custGeom>
            <a:noFill/>
            <a:ln w="3175">
              <a:headEnd type="triangle"/>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74" name="Freeform 73"/>
            <p:cNvSpPr/>
            <p:nvPr/>
          </p:nvSpPr>
          <p:spPr>
            <a:xfrm flipH="1">
              <a:off x="4684652" y="2696911"/>
              <a:ext cx="1638887" cy="904418"/>
            </a:xfrm>
            <a:custGeom>
              <a:avLst/>
              <a:gdLst>
                <a:gd name="connsiteX0" fmla="*/ 0 w 1638887"/>
                <a:gd name="connsiteY0" fmla="*/ 594929 h 904418"/>
                <a:gd name="connsiteX1" fmla="*/ 386862 w 1638887"/>
                <a:gd name="connsiteY1" fmla="*/ 165864 h 904418"/>
                <a:gd name="connsiteX2" fmla="*/ 1237957 w 1638887"/>
                <a:gd name="connsiteY2" fmla="*/ 46289 h 904418"/>
                <a:gd name="connsiteX3" fmla="*/ 1638887 w 1638887"/>
                <a:gd name="connsiteY3" fmla="*/ 904418 h 904418"/>
              </a:gdLst>
              <a:ahLst/>
              <a:cxnLst>
                <a:cxn ang="0">
                  <a:pos x="connsiteX0" y="connsiteY0"/>
                </a:cxn>
                <a:cxn ang="0">
                  <a:pos x="connsiteX1" y="connsiteY1"/>
                </a:cxn>
                <a:cxn ang="0">
                  <a:pos x="connsiteX2" y="connsiteY2"/>
                </a:cxn>
                <a:cxn ang="0">
                  <a:pos x="connsiteX3" y="connsiteY3"/>
                </a:cxn>
              </a:cxnLst>
              <a:rect l="l" t="t" r="r" b="b"/>
              <a:pathLst>
                <a:path w="1638887" h="904418">
                  <a:moveTo>
                    <a:pt x="0" y="594929"/>
                  </a:moveTo>
                  <a:cubicBezTo>
                    <a:pt x="90268" y="426116"/>
                    <a:pt x="180536" y="257304"/>
                    <a:pt x="386862" y="165864"/>
                  </a:cubicBezTo>
                  <a:cubicBezTo>
                    <a:pt x="593188" y="74424"/>
                    <a:pt x="1029286" y="-76803"/>
                    <a:pt x="1237957" y="46289"/>
                  </a:cubicBezTo>
                  <a:cubicBezTo>
                    <a:pt x="1446628" y="169381"/>
                    <a:pt x="1542757" y="536899"/>
                    <a:pt x="1638887" y="904418"/>
                  </a:cubicBezTo>
                </a:path>
              </a:pathLst>
            </a:custGeom>
            <a:noFill/>
            <a:ln w="3175">
              <a:headEnd type="triangle"/>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75" name="Freeform 74"/>
            <p:cNvSpPr/>
            <p:nvPr/>
          </p:nvSpPr>
          <p:spPr>
            <a:xfrm flipH="1">
              <a:off x="4677619" y="2810928"/>
              <a:ext cx="1645920" cy="1360143"/>
            </a:xfrm>
            <a:custGeom>
              <a:avLst/>
              <a:gdLst>
                <a:gd name="connsiteX0" fmla="*/ 0 w 1645920"/>
                <a:gd name="connsiteY0" fmla="*/ 487946 h 1360143"/>
                <a:gd name="connsiteX1" fmla="*/ 422030 w 1645920"/>
                <a:gd name="connsiteY1" fmla="*/ 122186 h 1360143"/>
                <a:gd name="connsiteX2" fmla="*/ 1244990 w 1645920"/>
                <a:gd name="connsiteY2" fmla="*/ 101084 h 1360143"/>
                <a:gd name="connsiteX3" fmla="*/ 1645920 w 1645920"/>
                <a:gd name="connsiteY3" fmla="*/ 1360143 h 1360143"/>
              </a:gdLst>
              <a:ahLst/>
              <a:cxnLst>
                <a:cxn ang="0">
                  <a:pos x="connsiteX0" y="connsiteY0"/>
                </a:cxn>
                <a:cxn ang="0">
                  <a:pos x="connsiteX1" y="connsiteY1"/>
                </a:cxn>
                <a:cxn ang="0">
                  <a:pos x="connsiteX2" y="connsiteY2"/>
                </a:cxn>
                <a:cxn ang="0">
                  <a:pos x="connsiteX3" y="connsiteY3"/>
                </a:cxn>
              </a:cxnLst>
              <a:rect l="l" t="t" r="r" b="b"/>
              <a:pathLst>
                <a:path w="1645920" h="1360143">
                  <a:moveTo>
                    <a:pt x="0" y="487946"/>
                  </a:moveTo>
                  <a:cubicBezTo>
                    <a:pt x="107266" y="337304"/>
                    <a:pt x="214532" y="186663"/>
                    <a:pt x="422030" y="122186"/>
                  </a:cubicBezTo>
                  <a:cubicBezTo>
                    <a:pt x="629528" y="57709"/>
                    <a:pt x="1041008" y="-105242"/>
                    <a:pt x="1244990" y="101084"/>
                  </a:cubicBezTo>
                  <a:cubicBezTo>
                    <a:pt x="1448972" y="307410"/>
                    <a:pt x="1547446" y="833776"/>
                    <a:pt x="1645920" y="1360143"/>
                  </a:cubicBezTo>
                </a:path>
              </a:pathLst>
            </a:custGeom>
            <a:noFill/>
            <a:ln w="3175">
              <a:headEnd type="triangle"/>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76" name="Freeform 75"/>
            <p:cNvSpPr/>
            <p:nvPr/>
          </p:nvSpPr>
          <p:spPr>
            <a:xfrm flipH="1">
              <a:off x="4684652" y="3038622"/>
              <a:ext cx="1638887" cy="260252"/>
            </a:xfrm>
            <a:custGeom>
              <a:avLst/>
              <a:gdLst>
                <a:gd name="connsiteX0" fmla="*/ 0 w 1638887"/>
                <a:gd name="connsiteY0" fmla="*/ 260252 h 260252"/>
                <a:gd name="connsiteX1" fmla="*/ 400930 w 1638887"/>
                <a:gd name="connsiteY1" fmla="*/ 196947 h 260252"/>
                <a:gd name="connsiteX2" fmla="*/ 1237957 w 1638887"/>
                <a:gd name="connsiteY2" fmla="*/ 182880 h 260252"/>
                <a:gd name="connsiteX3" fmla="*/ 1638887 w 1638887"/>
                <a:gd name="connsiteY3" fmla="*/ 0 h 260252"/>
              </a:gdLst>
              <a:ahLst/>
              <a:cxnLst>
                <a:cxn ang="0">
                  <a:pos x="connsiteX0" y="connsiteY0"/>
                </a:cxn>
                <a:cxn ang="0">
                  <a:pos x="connsiteX1" y="connsiteY1"/>
                </a:cxn>
                <a:cxn ang="0">
                  <a:pos x="connsiteX2" y="connsiteY2"/>
                </a:cxn>
                <a:cxn ang="0">
                  <a:pos x="connsiteX3" y="connsiteY3"/>
                </a:cxn>
              </a:cxnLst>
              <a:rect l="l" t="t" r="r" b="b"/>
              <a:pathLst>
                <a:path w="1638887" h="260252">
                  <a:moveTo>
                    <a:pt x="0" y="260252"/>
                  </a:moveTo>
                  <a:cubicBezTo>
                    <a:pt x="97302" y="235047"/>
                    <a:pt x="194604" y="209842"/>
                    <a:pt x="400930" y="196947"/>
                  </a:cubicBezTo>
                  <a:cubicBezTo>
                    <a:pt x="607256" y="184052"/>
                    <a:pt x="1031631" y="215704"/>
                    <a:pt x="1237957" y="182880"/>
                  </a:cubicBezTo>
                  <a:cubicBezTo>
                    <a:pt x="1444283" y="150056"/>
                    <a:pt x="1541585" y="75028"/>
                    <a:pt x="1638887" y="0"/>
                  </a:cubicBezTo>
                </a:path>
              </a:pathLst>
            </a:custGeom>
            <a:noFill/>
            <a:ln w="3175">
              <a:solidFill>
                <a:srgbClr val="ADDE61"/>
              </a:solidFill>
              <a:headEnd type="triangle"/>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77" name="Freeform 76"/>
            <p:cNvSpPr/>
            <p:nvPr/>
          </p:nvSpPr>
          <p:spPr>
            <a:xfrm flipH="1">
              <a:off x="4684652" y="3299393"/>
              <a:ext cx="1638887" cy="301936"/>
            </a:xfrm>
            <a:custGeom>
              <a:avLst/>
              <a:gdLst>
                <a:gd name="connsiteX0" fmla="*/ 0 w 1638887"/>
                <a:gd name="connsiteY0" fmla="*/ 13549 h 301936"/>
                <a:gd name="connsiteX1" fmla="*/ 407964 w 1638887"/>
                <a:gd name="connsiteY1" fmla="*/ 20582 h 301936"/>
                <a:gd name="connsiteX2" fmla="*/ 1230924 w 1638887"/>
                <a:gd name="connsiteY2" fmla="*/ 20582 h 301936"/>
                <a:gd name="connsiteX3" fmla="*/ 1638887 w 1638887"/>
                <a:gd name="connsiteY3" fmla="*/ 301936 h 301936"/>
              </a:gdLst>
              <a:ahLst/>
              <a:cxnLst>
                <a:cxn ang="0">
                  <a:pos x="connsiteX0" y="connsiteY0"/>
                </a:cxn>
                <a:cxn ang="0">
                  <a:pos x="connsiteX1" y="connsiteY1"/>
                </a:cxn>
                <a:cxn ang="0">
                  <a:pos x="connsiteX2" y="connsiteY2"/>
                </a:cxn>
                <a:cxn ang="0">
                  <a:pos x="connsiteX3" y="connsiteY3"/>
                </a:cxn>
              </a:cxnLst>
              <a:rect l="l" t="t" r="r" b="b"/>
              <a:pathLst>
                <a:path w="1638887" h="301936">
                  <a:moveTo>
                    <a:pt x="0" y="13549"/>
                  </a:moveTo>
                  <a:lnTo>
                    <a:pt x="407964" y="20582"/>
                  </a:lnTo>
                  <a:cubicBezTo>
                    <a:pt x="613118" y="21754"/>
                    <a:pt x="1025770" y="-26310"/>
                    <a:pt x="1230924" y="20582"/>
                  </a:cubicBezTo>
                  <a:cubicBezTo>
                    <a:pt x="1436078" y="67474"/>
                    <a:pt x="1537482" y="184705"/>
                    <a:pt x="1638887" y="301936"/>
                  </a:cubicBezTo>
                </a:path>
              </a:pathLst>
            </a:custGeom>
            <a:noFill/>
            <a:ln w="3175">
              <a:solidFill>
                <a:srgbClr val="ADDE61"/>
              </a:solidFill>
              <a:headEnd type="triangle"/>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78" name="Freeform 77"/>
            <p:cNvSpPr/>
            <p:nvPr/>
          </p:nvSpPr>
          <p:spPr>
            <a:xfrm flipH="1">
              <a:off x="4684652" y="3319975"/>
              <a:ext cx="1638887" cy="844062"/>
            </a:xfrm>
            <a:custGeom>
              <a:avLst/>
              <a:gdLst>
                <a:gd name="connsiteX0" fmla="*/ 0 w 1638887"/>
                <a:gd name="connsiteY0" fmla="*/ 0 h 844062"/>
                <a:gd name="connsiteX1" fmla="*/ 400930 w 1638887"/>
                <a:gd name="connsiteY1" fmla="*/ 70339 h 844062"/>
                <a:gd name="connsiteX2" fmla="*/ 1237957 w 1638887"/>
                <a:gd name="connsiteY2" fmla="*/ 126610 h 844062"/>
                <a:gd name="connsiteX3" fmla="*/ 1638887 w 1638887"/>
                <a:gd name="connsiteY3" fmla="*/ 844062 h 844062"/>
              </a:gdLst>
              <a:ahLst/>
              <a:cxnLst>
                <a:cxn ang="0">
                  <a:pos x="connsiteX0" y="connsiteY0"/>
                </a:cxn>
                <a:cxn ang="0">
                  <a:pos x="connsiteX1" y="connsiteY1"/>
                </a:cxn>
                <a:cxn ang="0">
                  <a:pos x="connsiteX2" y="connsiteY2"/>
                </a:cxn>
                <a:cxn ang="0">
                  <a:pos x="connsiteX3" y="connsiteY3"/>
                </a:cxn>
              </a:cxnLst>
              <a:rect l="l" t="t" r="r" b="b"/>
              <a:pathLst>
                <a:path w="1638887" h="844062">
                  <a:moveTo>
                    <a:pt x="0" y="0"/>
                  </a:moveTo>
                  <a:cubicBezTo>
                    <a:pt x="97302" y="24618"/>
                    <a:pt x="194604" y="49237"/>
                    <a:pt x="400930" y="70339"/>
                  </a:cubicBezTo>
                  <a:cubicBezTo>
                    <a:pt x="607256" y="91441"/>
                    <a:pt x="1031631" y="-2344"/>
                    <a:pt x="1237957" y="126610"/>
                  </a:cubicBezTo>
                  <a:cubicBezTo>
                    <a:pt x="1444283" y="255564"/>
                    <a:pt x="1541585" y="549813"/>
                    <a:pt x="1638887" y="844062"/>
                  </a:cubicBezTo>
                </a:path>
              </a:pathLst>
            </a:custGeom>
            <a:noFill/>
            <a:ln w="3175">
              <a:solidFill>
                <a:srgbClr val="ADDE61"/>
              </a:solidFill>
              <a:headEnd type="triangle"/>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79" name="Freeform 78"/>
            <p:cNvSpPr/>
            <p:nvPr/>
          </p:nvSpPr>
          <p:spPr>
            <a:xfrm flipH="1">
              <a:off x="4677619" y="3305908"/>
              <a:ext cx="1645920" cy="884608"/>
            </a:xfrm>
            <a:custGeom>
              <a:avLst/>
              <a:gdLst>
                <a:gd name="connsiteX0" fmla="*/ 0 w 1645920"/>
                <a:gd name="connsiteY0" fmla="*/ 0 h 884608"/>
                <a:gd name="connsiteX1" fmla="*/ 414997 w 1645920"/>
                <a:gd name="connsiteY1" fmla="*/ 787790 h 884608"/>
                <a:gd name="connsiteX2" fmla="*/ 1645920 w 1645920"/>
                <a:gd name="connsiteY2" fmla="*/ 844061 h 884608"/>
              </a:gdLst>
              <a:ahLst/>
              <a:cxnLst>
                <a:cxn ang="0">
                  <a:pos x="connsiteX0" y="connsiteY0"/>
                </a:cxn>
                <a:cxn ang="0">
                  <a:pos x="connsiteX1" y="connsiteY1"/>
                </a:cxn>
                <a:cxn ang="0">
                  <a:pos x="connsiteX2" y="connsiteY2"/>
                </a:cxn>
              </a:cxnLst>
              <a:rect l="l" t="t" r="r" b="b"/>
              <a:pathLst>
                <a:path w="1645920" h="884608">
                  <a:moveTo>
                    <a:pt x="0" y="0"/>
                  </a:moveTo>
                  <a:cubicBezTo>
                    <a:pt x="70338" y="323556"/>
                    <a:pt x="140677" y="647113"/>
                    <a:pt x="414997" y="787790"/>
                  </a:cubicBezTo>
                  <a:cubicBezTo>
                    <a:pt x="689317" y="928467"/>
                    <a:pt x="1167618" y="886264"/>
                    <a:pt x="1645920" y="844061"/>
                  </a:cubicBezTo>
                </a:path>
              </a:pathLst>
            </a:custGeom>
            <a:noFill/>
            <a:ln w="3175">
              <a:solidFill>
                <a:srgbClr val="A9B1C1"/>
              </a:solidFill>
              <a:headEnd type="triangle"/>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80" name="Freeform 79"/>
            <p:cNvSpPr/>
            <p:nvPr/>
          </p:nvSpPr>
          <p:spPr>
            <a:xfrm flipH="1">
              <a:off x="4677619" y="3305908"/>
              <a:ext cx="1638886" cy="752101"/>
            </a:xfrm>
            <a:custGeom>
              <a:avLst/>
              <a:gdLst>
                <a:gd name="connsiteX0" fmla="*/ 0 w 1638886"/>
                <a:gd name="connsiteY0" fmla="*/ 0 h 752101"/>
                <a:gd name="connsiteX1" fmla="*/ 414997 w 1638886"/>
                <a:gd name="connsiteY1" fmla="*/ 633046 h 752101"/>
                <a:gd name="connsiteX2" fmla="*/ 1237957 w 1638886"/>
                <a:gd name="connsiteY2" fmla="*/ 724486 h 752101"/>
                <a:gd name="connsiteX3" fmla="*/ 1638886 w 1638886"/>
                <a:gd name="connsiteY3" fmla="*/ 302455 h 752101"/>
              </a:gdLst>
              <a:ahLst/>
              <a:cxnLst>
                <a:cxn ang="0">
                  <a:pos x="connsiteX0" y="connsiteY0"/>
                </a:cxn>
                <a:cxn ang="0">
                  <a:pos x="connsiteX1" y="connsiteY1"/>
                </a:cxn>
                <a:cxn ang="0">
                  <a:pos x="connsiteX2" y="connsiteY2"/>
                </a:cxn>
                <a:cxn ang="0">
                  <a:pos x="connsiteX3" y="connsiteY3"/>
                </a:cxn>
              </a:cxnLst>
              <a:rect l="l" t="t" r="r" b="b"/>
              <a:pathLst>
                <a:path w="1638886" h="752101">
                  <a:moveTo>
                    <a:pt x="0" y="0"/>
                  </a:moveTo>
                  <a:cubicBezTo>
                    <a:pt x="104335" y="256149"/>
                    <a:pt x="208671" y="512298"/>
                    <a:pt x="414997" y="633046"/>
                  </a:cubicBezTo>
                  <a:cubicBezTo>
                    <a:pt x="621323" y="753794"/>
                    <a:pt x="1033976" y="779584"/>
                    <a:pt x="1237957" y="724486"/>
                  </a:cubicBezTo>
                  <a:cubicBezTo>
                    <a:pt x="1441938" y="669388"/>
                    <a:pt x="1540412" y="485921"/>
                    <a:pt x="1638886" y="302455"/>
                  </a:cubicBezTo>
                </a:path>
              </a:pathLst>
            </a:custGeom>
            <a:noFill/>
            <a:ln w="3175">
              <a:solidFill>
                <a:srgbClr val="A9B1C1"/>
              </a:solidFill>
              <a:headEnd type="triangle"/>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nvGrpSpPr>
            <p:cNvPr id="81" name="Group 80"/>
            <p:cNvGrpSpPr/>
            <p:nvPr/>
          </p:nvGrpSpPr>
          <p:grpSpPr>
            <a:xfrm>
              <a:off x="7729208" y="2703962"/>
              <a:ext cx="863399" cy="781813"/>
              <a:chOff x="2418261" y="2703962"/>
              <a:chExt cx="863399" cy="781813"/>
            </a:xfrm>
          </p:grpSpPr>
          <p:sp>
            <p:nvSpPr>
              <p:cNvPr id="91" name="Rounded Rectangle 90"/>
              <p:cNvSpPr/>
              <p:nvPr/>
            </p:nvSpPr>
            <p:spPr>
              <a:xfrm>
                <a:off x="2418261" y="3134849"/>
                <a:ext cx="863399" cy="350926"/>
              </a:xfrm>
              <a:prstGeom prst="roundRect">
                <a:avLst>
                  <a:gd name="adj" fmla="val 12069"/>
                </a:avLst>
              </a:prstGeom>
              <a:solidFill>
                <a:schemeClr val="bg1"/>
              </a:solidFill>
              <a:ln w="1270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900" dirty="0" smtClean="0">
                    <a:solidFill>
                      <a:schemeClr val="tx1"/>
                    </a:solidFill>
                    <a:latin typeface="Verdana" panose="020B0604030504040204" pitchFamily="34" charset="0"/>
                  </a:rPr>
                  <a:t>Institution IS</a:t>
                </a:r>
              </a:p>
            </p:txBody>
          </p:sp>
          <p:sp>
            <p:nvSpPr>
              <p:cNvPr id="92" name="TextBox 91"/>
              <p:cNvSpPr txBox="1"/>
              <p:nvPr/>
            </p:nvSpPr>
            <p:spPr>
              <a:xfrm>
                <a:off x="2453960" y="2703962"/>
                <a:ext cx="792000" cy="430887"/>
              </a:xfrm>
              <a:prstGeom prst="rect">
                <a:avLst/>
              </a:prstGeom>
              <a:noFill/>
            </p:spPr>
            <p:txBody>
              <a:bodyPr wrap="square" lIns="0" rIns="0" rtlCol="0">
                <a:spAutoFit/>
              </a:bodyPr>
              <a:lstStyle/>
              <a:p>
                <a:pPr algn="ctr"/>
                <a:r>
                  <a:rPr lang="lv-LV" sz="1050" b="1" dirty="0" smtClean="0">
                    <a:latin typeface="Verdana" panose="020B0604030504040204" pitchFamily="34" charset="0"/>
                  </a:rPr>
                  <a:t>Channel owner</a:t>
                </a:r>
                <a:endParaRPr lang="en-GB" sz="1050" b="1" dirty="0">
                  <a:latin typeface="Verdana" panose="020B0604030504040204" pitchFamily="34" charset="0"/>
                  <a:ea typeface="Verdana" panose="020B0604030504040204" pitchFamily="34" charset="0"/>
                  <a:cs typeface="Verdana" panose="020B0604030504040204" pitchFamily="34" charset="0"/>
                </a:endParaRPr>
              </a:p>
            </p:txBody>
          </p:sp>
        </p:grpSp>
        <p:sp>
          <p:nvSpPr>
            <p:cNvPr id="82" name="TextBox 81"/>
            <p:cNvSpPr txBox="1"/>
            <p:nvPr/>
          </p:nvSpPr>
          <p:spPr>
            <a:xfrm>
              <a:off x="2453960" y="4451434"/>
              <a:ext cx="792000" cy="253916"/>
            </a:xfrm>
            <a:prstGeom prst="rect">
              <a:avLst/>
            </a:prstGeom>
            <a:noFill/>
          </p:spPr>
          <p:txBody>
            <a:bodyPr wrap="square" lIns="0" rIns="0" rtlCol="0">
              <a:spAutoFit/>
            </a:bodyPr>
            <a:lstStyle/>
            <a:p>
              <a:pPr algn="ctr"/>
              <a:r>
                <a:rPr lang="lv-LV" sz="1050" b="1" dirty="0" smtClean="0">
                  <a:solidFill>
                    <a:srgbClr val="A9B1C1"/>
                  </a:solidFill>
                  <a:latin typeface="Verdana" panose="020B0604030504040204" pitchFamily="34" charset="0"/>
                </a:rPr>
                <a:t>Senders</a:t>
              </a:r>
              <a:endParaRPr lang="en-GB" sz="1050" b="1" dirty="0">
                <a:solidFill>
                  <a:srgbClr val="A9B1C1"/>
                </a:solidFill>
                <a:latin typeface="Verdana" panose="020B0604030504040204" pitchFamily="34" charset="0"/>
                <a:ea typeface="Verdana" panose="020B0604030504040204" pitchFamily="34" charset="0"/>
                <a:cs typeface="Verdana" panose="020B0604030504040204" pitchFamily="34" charset="0"/>
              </a:endParaRPr>
            </a:p>
          </p:txBody>
        </p:sp>
        <p:sp>
          <p:nvSpPr>
            <p:cNvPr id="83" name="TextBox 82"/>
            <p:cNvSpPr txBox="1"/>
            <p:nvPr/>
          </p:nvSpPr>
          <p:spPr>
            <a:xfrm>
              <a:off x="7764907" y="4451434"/>
              <a:ext cx="792000" cy="253916"/>
            </a:xfrm>
            <a:prstGeom prst="rect">
              <a:avLst/>
            </a:prstGeom>
            <a:noFill/>
          </p:spPr>
          <p:txBody>
            <a:bodyPr wrap="square" lIns="0" rIns="0" rtlCol="0">
              <a:spAutoFit/>
            </a:bodyPr>
            <a:lstStyle/>
            <a:p>
              <a:pPr algn="ctr"/>
              <a:r>
                <a:rPr lang="lv-LV" sz="1050" b="1" dirty="0" smtClean="0">
                  <a:solidFill>
                    <a:srgbClr val="A9B1C1"/>
                  </a:solidFill>
                  <a:latin typeface="Verdana" panose="020B0604030504040204" pitchFamily="34" charset="0"/>
                </a:rPr>
                <a:t>Receiver</a:t>
              </a:r>
              <a:endParaRPr lang="en-GB" sz="1050" b="1" dirty="0">
                <a:solidFill>
                  <a:srgbClr val="A9B1C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84" name="Straight Arrow Connector 83"/>
            <p:cNvCxnSpPr/>
            <p:nvPr/>
          </p:nvCxnSpPr>
          <p:spPr>
            <a:xfrm>
              <a:off x="3621440" y="4857750"/>
              <a:ext cx="3769200" cy="0"/>
            </a:xfrm>
            <a:prstGeom prst="straightConnector1">
              <a:avLst/>
            </a:prstGeom>
            <a:ln w="12700">
              <a:solidFill>
                <a:srgbClr val="A9B1C1"/>
              </a:solidFill>
              <a:tailEnd type="triangle"/>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4921491" y="4603834"/>
              <a:ext cx="1169099" cy="253916"/>
            </a:xfrm>
            <a:prstGeom prst="rect">
              <a:avLst/>
            </a:prstGeom>
            <a:noFill/>
          </p:spPr>
          <p:txBody>
            <a:bodyPr wrap="square" lIns="0" rIns="0" rtlCol="0">
              <a:spAutoFit/>
            </a:bodyPr>
            <a:lstStyle/>
            <a:p>
              <a:pPr algn="ctr"/>
              <a:r>
                <a:rPr lang="lv-LV" sz="1000" dirty="0" smtClean="0">
                  <a:latin typeface="Verdana" panose="020B0604030504040204" pitchFamily="34" charset="0"/>
                </a:rPr>
                <a:t>Data flows</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86" name="Group 85"/>
            <p:cNvGrpSpPr/>
            <p:nvPr/>
          </p:nvGrpSpPr>
          <p:grpSpPr>
            <a:xfrm>
              <a:off x="3281660" y="2487149"/>
              <a:ext cx="540000" cy="1646326"/>
              <a:chOff x="7189208" y="2487149"/>
              <a:chExt cx="540000" cy="1646326"/>
            </a:xfrm>
          </p:grpSpPr>
          <p:cxnSp>
            <p:nvCxnSpPr>
              <p:cNvPr id="87" name="Straight Arrow Connector 86"/>
              <p:cNvCxnSpPr/>
              <p:nvPr/>
            </p:nvCxnSpPr>
            <p:spPr>
              <a:xfrm>
                <a:off x="7189208" y="2487149"/>
                <a:ext cx="5400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7189208" y="3035924"/>
                <a:ext cx="5400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a:off x="7189208" y="3584699"/>
                <a:ext cx="5400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a:off x="7189208" y="4133475"/>
                <a:ext cx="5400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102" name="Title 1"/>
          <p:cNvSpPr txBox="1">
            <a:spLocks/>
          </p:cNvSpPr>
          <p:nvPr/>
        </p:nvSpPr>
        <p:spPr>
          <a:xfrm>
            <a:off x="2362200" y="209550"/>
            <a:ext cx="7010400" cy="777482"/>
          </a:xfrm>
          <a:prstGeom prst="rect">
            <a:avLst/>
          </a:prstGeom>
        </p:spPr>
        <p:txBody>
          <a:bodyPr vert="horz" lIns="91440" tIns="45720" rIns="91440" bIns="45720" rtlCol="0" anchor="t">
            <a:noAutofit/>
          </a:bodyPr>
          <a:lstStyle>
            <a:lvl1pPr algn="l" defTabSz="914400" rtl="0" eaLnBrk="1" latinLnBrk="0" hangingPunct="1">
              <a:spcBef>
                <a:spcPct val="0"/>
              </a:spcBef>
              <a:buNone/>
              <a:defRPr sz="18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fr-FR" sz="2400" dirty="0"/>
              <a:t>DDN channel types </a:t>
            </a:r>
            <a:br>
              <a:rPr lang="fr-FR" sz="2400" dirty="0"/>
            </a:br>
            <a:r>
              <a:rPr lang="fr-FR" sz="2400" dirty="0"/>
              <a:t>Type </a:t>
            </a:r>
            <a:r>
              <a:rPr lang="lv-LV" sz="2400" dirty="0"/>
              <a:t>2</a:t>
            </a:r>
            <a:r>
              <a:rPr lang="fr-FR" sz="2400" dirty="0" smtClean="0"/>
              <a:t>:</a:t>
            </a:r>
            <a:r>
              <a:rPr lang="lv-LV" sz="2400" dirty="0" smtClean="0"/>
              <a:t> several senders, one receiver</a:t>
            </a:r>
            <a:endParaRPr lang="en-GB" sz="2400" dirty="0"/>
          </a:p>
        </p:txBody>
      </p:sp>
      <p:sp>
        <p:nvSpPr>
          <p:cNvPr id="104" name="Content Placeholder 2"/>
          <p:cNvSpPr txBox="1">
            <a:spLocks/>
          </p:cNvSpPr>
          <p:nvPr/>
        </p:nvSpPr>
        <p:spPr>
          <a:xfrm>
            <a:off x="2438400" y="1200150"/>
            <a:ext cx="6096000" cy="62834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lv-LV" sz="1200" dirty="0" smtClean="0">
                <a:latin typeface="Verdana" panose="020B0604030504040204" pitchFamily="34" charset="0"/>
              </a:rPr>
              <a:t>Data collection channel (DCC) messages flow from several senders who are members of the channel to one receiver - the owner of a channel</a:t>
            </a:r>
          </a:p>
        </p:txBody>
      </p:sp>
    </p:spTree>
    <p:extLst>
      <p:ext uri="{BB962C8B-B14F-4D97-AF65-F5344CB8AC3E}">
        <p14:creationId xmlns:p14="http://schemas.microsoft.com/office/powerpoint/2010/main" val="3367663617"/>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590800" y="285750"/>
            <a:ext cx="6094800" cy="777479"/>
          </a:xfrm>
        </p:spPr>
        <p:txBody>
          <a:bodyPr>
            <a:noAutofit/>
          </a:bodyPr>
          <a:lstStyle/>
          <a:p>
            <a:r>
              <a:rPr lang="lv-LV" altLang="en-US" sz="2400" dirty="0"/>
              <a:t>DDN channel types</a:t>
            </a:r>
            <a:endParaRPr lang="en-GB" altLang="en-US" sz="2400" dirty="0"/>
          </a:p>
        </p:txBody>
      </p:sp>
      <p:sp>
        <p:nvSpPr>
          <p:cNvPr id="1331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40509DB-8696-4044-837E-56D6DAF5AC71}" type="slidenum">
              <a:rPr lang="en-US" altLang="en-US" smtClean="0"/>
              <a:pPr/>
              <a:t>22</a:t>
            </a:fld>
            <a:endParaRPr lang="en-GB" altLang="en-US" dirty="0" smtClean="0"/>
          </a:p>
        </p:txBody>
      </p:sp>
      <p:grpSp>
        <p:nvGrpSpPr>
          <p:cNvPr id="34" name="Group 33"/>
          <p:cNvGrpSpPr/>
          <p:nvPr/>
        </p:nvGrpSpPr>
        <p:grpSpPr>
          <a:xfrm>
            <a:off x="1073963" y="1123950"/>
            <a:ext cx="6996075" cy="2586377"/>
            <a:chOff x="1157325" y="1123950"/>
            <a:chExt cx="6996075" cy="2586377"/>
          </a:xfrm>
        </p:grpSpPr>
        <p:sp>
          <p:nvSpPr>
            <p:cNvPr id="19" name="Content Placeholder 4"/>
            <p:cNvSpPr txBox="1">
              <a:spLocks/>
            </p:cNvSpPr>
            <p:nvPr/>
          </p:nvSpPr>
          <p:spPr>
            <a:xfrm>
              <a:off x="1157325" y="1910327"/>
              <a:ext cx="3240000" cy="1800000"/>
            </a:xfrm>
            <a:prstGeom prst="rect">
              <a:avLst/>
            </a:prstGeom>
          </p:spPr>
          <p:txBody>
            <a:bodyPr vert="horz" lIns="0" tIns="45720" rIns="0" bIns="45720" rtlCol="0">
              <a:normAutofit/>
            </a:bodyPr>
            <a:lstStyle>
              <a:lvl1pPr marL="0" indent="0" algn="l" defTabSz="914400" rtl="0" eaLnBrk="1" latinLnBrk="0" hangingPunct="1">
                <a:spcBef>
                  <a:spcPct val="20000"/>
                </a:spcBef>
                <a:buFont typeface="Arial" pitchFamily="34" charset="0"/>
                <a:buNone/>
                <a:defRPr sz="15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15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Font typeface="Arial" pitchFamily="34" charset="0"/>
                <a:buChar char="•"/>
                <a:defRPr sz="15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spcBef>
                  <a:spcPct val="20000"/>
                </a:spcBef>
                <a:buFont typeface="Arial" pitchFamily="34" charset="0"/>
                <a:buChar char="–"/>
                <a:defRPr sz="15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spcBef>
                  <a:spcPct val="20000"/>
                </a:spcBef>
                <a:buFont typeface="Arial" pitchFamily="34" charset="0"/>
                <a:buChar char="»"/>
                <a:defRPr sz="15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ts val="0"/>
                </a:spcBef>
                <a:spcAft>
                  <a:spcPts val="600"/>
                </a:spcAft>
              </a:pPr>
              <a:r>
                <a:rPr lang="lv-LV" b="1" dirty="0" smtClean="0">
                  <a:solidFill>
                    <a:srgbClr val="3E5E9F"/>
                  </a:solidFill>
                </a:rPr>
                <a:t>E-mail sub-channel</a:t>
              </a:r>
            </a:p>
            <a:p>
              <a:pPr marL="271463" indent="-271463" algn="just">
                <a:spcBef>
                  <a:spcPts val="0"/>
                </a:spcBef>
                <a:spcAft>
                  <a:spcPts val="600"/>
                </a:spcAft>
                <a:buFont typeface="Arial" panose="020B0604020202020204" pitchFamily="34" charset="0"/>
                <a:buChar char="•"/>
              </a:pPr>
              <a:r>
                <a:rPr lang="lv-LV" sz="1300" dirty="0" smtClean="0"/>
                <a:t>Each sub-channel has its own e‑mail address</a:t>
              </a:r>
            </a:p>
          </p:txBody>
        </p:sp>
        <p:pic>
          <p:nvPicPr>
            <p:cNvPr id="1027" name="Picture 3" descr="C:\Users\Linda\Desktop\VRAA_e-pasts.png"/>
            <p:cNvPicPr>
              <a:picLocks noChangeAspect="1" noChangeArrowheads="1"/>
            </p:cNvPicPr>
            <p:nvPr/>
          </p:nvPicPr>
          <p:blipFill>
            <a:blip r:embed="rId3" cstate="print"/>
            <a:srcRect/>
            <a:stretch>
              <a:fillRect/>
            </a:stretch>
          </p:blipFill>
          <p:spPr bwMode="auto">
            <a:xfrm>
              <a:off x="2237325" y="1123950"/>
              <a:ext cx="1080000" cy="900000"/>
            </a:xfrm>
            <a:prstGeom prst="rect">
              <a:avLst/>
            </a:prstGeom>
            <a:noFill/>
          </p:spPr>
        </p:pic>
        <p:sp>
          <p:nvSpPr>
            <p:cNvPr id="20" name="Content Placeholder 4"/>
            <p:cNvSpPr txBox="1">
              <a:spLocks/>
            </p:cNvSpPr>
            <p:nvPr/>
          </p:nvSpPr>
          <p:spPr>
            <a:xfrm>
              <a:off x="4913400" y="1910327"/>
              <a:ext cx="3240000" cy="1800000"/>
            </a:xfrm>
            <a:prstGeom prst="rect">
              <a:avLst/>
            </a:prstGeom>
          </p:spPr>
          <p:txBody>
            <a:bodyPr vert="horz" lIns="0" tIns="45720" rIns="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spcAft>
                  <a:spcPts val="600"/>
                </a:spcAft>
                <a:buFont typeface="Arial" pitchFamily="34" charset="0"/>
                <a:buNone/>
              </a:pPr>
              <a:r>
                <a:rPr lang="lv-LV" sz="1500" b="1" dirty="0" smtClean="0">
                  <a:solidFill>
                    <a:srgbClr val="3E5E9F"/>
                  </a:solidFill>
                  <a:latin typeface="Verdana" panose="020B0604030504040204" pitchFamily="34" charset="0"/>
                </a:rPr>
                <a:t>Transformation sub-channel</a:t>
              </a:r>
            </a:p>
            <a:p>
              <a:pPr marL="271463" indent="-271463" algn="just">
                <a:spcBef>
                  <a:spcPts val="0"/>
                </a:spcBef>
                <a:spcAft>
                  <a:spcPts val="600"/>
                </a:spcAft>
              </a:pPr>
              <a:r>
                <a:rPr lang="lv-LV" sz="1300" dirty="0" smtClean="0">
                  <a:latin typeface="Verdana" panose="020B0604030504040204" pitchFamily="34" charset="0"/>
                </a:rPr>
                <a:t>Allows to filter data by the receiver's conveniently, each sub-channel has its own XSL 3.0 transformation</a:t>
              </a:r>
            </a:p>
            <a:p>
              <a:pPr marL="271463" indent="-271463" algn="just">
                <a:spcBef>
                  <a:spcPts val="0"/>
                </a:spcBef>
                <a:spcAft>
                  <a:spcPts val="600"/>
                </a:spcAft>
              </a:pPr>
              <a:r>
                <a:rPr lang="lv-LV" sz="1300" dirty="0" smtClean="0">
                  <a:latin typeface="Verdana" panose="020B0604030504040204" pitchFamily="34" charset="0"/>
                  <a:ea typeface="Verdana" panose="020B0604030504040204" pitchFamily="34" charset="0"/>
                  <a:cs typeface="Verdana" panose="020B0604030504040204" pitchFamily="34" charset="0"/>
                </a:rPr>
                <a:t>Allows to keep one message and not split it into several smaller ones</a:t>
              </a:r>
              <a:endParaRPr lang="en-GB" sz="1300" dirty="0">
                <a:latin typeface="Verdana" panose="020B0604030504040204" pitchFamily="34" charset="0"/>
                <a:ea typeface="Verdana" panose="020B0604030504040204" pitchFamily="34" charset="0"/>
                <a:cs typeface="Verdana" panose="020B0604030504040204" pitchFamily="34" charset="0"/>
              </a:endParaRPr>
            </a:p>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pic>
          <p:nvPicPr>
            <p:cNvPr id="1028" name="Picture 4" descr="C:\Users\Linda\Desktop\VRAA_transformacija.png"/>
            <p:cNvPicPr>
              <a:picLocks noChangeAspect="1" noChangeArrowheads="1"/>
            </p:cNvPicPr>
            <p:nvPr/>
          </p:nvPicPr>
          <p:blipFill>
            <a:blip r:embed="rId4" cstate="print"/>
            <a:srcRect/>
            <a:stretch>
              <a:fillRect/>
            </a:stretch>
          </p:blipFill>
          <p:spPr bwMode="auto">
            <a:xfrm>
              <a:off x="5993400" y="1123950"/>
              <a:ext cx="1080000" cy="900000"/>
            </a:xfrm>
            <a:prstGeom prst="rect">
              <a:avLst/>
            </a:prstGeom>
            <a:noFill/>
          </p:spPr>
        </p:pic>
      </p:grpSp>
    </p:spTree>
    <p:extLst>
      <p:ext uri="{BB962C8B-B14F-4D97-AF65-F5344CB8AC3E}">
        <p14:creationId xmlns:p14="http://schemas.microsoft.com/office/powerpoint/2010/main" val="2489950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Slide Number Placeholder 4"/>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B92707C-5FFF-46A7-932C-3EE34F0D8F51}" type="slidenum">
              <a:rPr lang="en-US" altLang="en-US" smtClean="0"/>
              <a:pPr/>
              <a:t>23</a:t>
            </a:fld>
            <a:endParaRPr lang="en-GB" altLang="en-US" dirty="0" smtClean="0"/>
          </a:p>
        </p:txBody>
      </p:sp>
      <p:sp>
        <p:nvSpPr>
          <p:cNvPr id="2" name="Rectangle 1"/>
          <p:cNvSpPr/>
          <p:nvPr/>
        </p:nvSpPr>
        <p:spPr>
          <a:xfrm>
            <a:off x="2596054" y="3486150"/>
            <a:ext cx="6090745" cy="830997"/>
          </a:xfrm>
          <a:prstGeom prst="rect">
            <a:avLst/>
          </a:prstGeom>
        </p:spPr>
        <p:txBody>
          <a:bodyPr wrap="square">
            <a:spAutoFit/>
          </a:bodyPr>
          <a:lstStyle/>
          <a:p>
            <a:pPr marL="0" lvl="1" indent="0" algn="just">
              <a:buNone/>
            </a:pPr>
            <a:r>
              <a:rPr lang="lv-LV" sz="1200" dirty="0">
                <a:latin typeface="Verdana" panose="020B0604030504040204" pitchFamily="34" charset="0"/>
              </a:rPr>
              <a:t>Institution_1 IS is connected to DDN WS. Institution IS through DDN WS sends a prepared XML dicumnent in DDN channel and retreives an inserted document in Institution IS2 DDN channel using DDN WS, processes it and inserts the data in Institution_2 IS.  </a:t>
            </a:r>
          </a:p>
        </p:txBody>
      </p:sp>
      <p:sp>
        <p:nvSpPr>
          <p:cNvPr id="11" name="Title 1"/>
          <p:cNvSpPr txBox="1">
            <a:spLocks/>
          </p:cNvSpPr>
          <p:nvPr/>
        </p:nvSpPr>
        <p:spPr>
          <a:xfrm>
            <a:off x="2590800" y="4347077"/>
            <a:ext cx="6095999" cy="58687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lv-LV" sz="1200" b="1" dirty="0">
                <a:latin typeface="Verdana" panose="020B0604030504040204" pitchFamily="34" charset="0"/>
              </a:rPr>
              <a:t>To FTP or using DDN WS only XML files can be added that can be validated against XML scheme which is registered with the channel version registration.</a:t>
            </a:r>
            <a:endParaRPr lang="en-GB" sz="1200" b="1" dirty="0">
              <a:latin typeface="Verdana" panose="020B0604030504040204" pitchFamily="34" charset="0"/>
              <a:ea typeface="Verdana" panose="020B0604030504040204" pitchFamily="34" charset="0"/>
              <a:cs typeface="Verdana" panose="020B0604030504040204" pitchFamily="34" charset="0"/>
            </a:endParaRPr>
          </a:p>
        </p:txBody>
      </p:sp>
      <p:grpSp>
        <p:nvGrpSpPr>
          <p:cNvPr id="25" name="Group 24"/>
          <p:cNvGrpSpPr/>
          <p:nvPr/>
        </p:nvGrpSpPr>
        <p:grpSpPr>
          <a:xfrm>
            <a:off x="2596054" y="1657350"/>
            <a:ext cx="6142457" cy="1781403"/>
            <a:chOff x="2468143" y="1690950"/>
            <a:chExt cx="6142457" cy="1781403"/>
          </a:xfrm>
        </p:grpSpPr>
        <p:sp>
          <p:nvSpPr>
            <p:cNvPr id="10" name="Rounded Rectangle 9"/>
            <p:cNvSpPr/>
            <p:nvPr/>
          </p:nvSpPr>
          <p:spPr>
            <a:xfrm>
              <a:off x="4281075" y="2035794"/>
              <a:ext cx="2520280" cy="1436559"/>
            </a:xfrm>
            <a:prstGeom prst="roundRect">
              <a:avLst>
                <a:gd name="adj" fmla="val 6100"/>
              </a:avLst>
            </a:prstGeom>
            <a:noFill/>
            <a:ln w="19050">
              <a:solidFill>
                <a:srgbClr val="A9B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2" name="TextBox 11"/>
            <p:cNvSpPr txBox="1"/>
            <p:nvPr/>
          </p:nvSpPr>
          <p:spPr>
            <a:xfrm>
              <a:off x="4242537" y="2094521"/>
              <a:ext cx="2258952" cy="292388"/>
            </a:xfrm>
            <a:prstGeom prst="rect">
              <a:avLst/>
            </a:prstGeom>
            <a:noFill/>
          </p:spPr>
          <p:txBody>
            <a:bodyPr wrap="none" rtlCol="0">
              <a:spAutoFit/>
            </a:bodyPr>
            <a:lstStyle/>
            <a:p>
              <a:r>
                <a:rPr lang="lv-LV" sz="1300" b="1" dirty="0" smtClean="0">
                  <a:latin typeface="Verdana" panose="020B0604030504040204" pitchFamily="34" charset="0"/>
                </a:rPr>
                <a:t>Data distribution network</a:t>
              </a:r>
              <a:endParaRPr lang="en-GB" sz="1300" b="1" dirty="0">
                <a:latin typeface="Verdana" panose="020B0604030504040204" pitchFamily="34" charset="0"/>
                <a:ea typeface="Verdana" panose="020B0604030504040204" pitchFamily="34" charset="0"/>
                <a:cs typeface="Verdana" panose="020B0604030504040204" pitchFamily="34" charset="0"/>
              </a:endParaRPr>
            </a:p>
          </p:txBody>
        </p:sp>
        <p:sp>
          <p:nvSpPr>
            <p:cNvPr id="13" name="Rounded Rectangle 12"/>
            <p:cNvSpPr/>
            <p:nvPr/>
          </p:nvSpPr>
          <p:spPr>
            <a:xfrm>
              <a:off x="5001215" y="2920309"/>
              <a:ext cx="1080000" cy="455019"/>
            </a:xfrm>
            <a:prstGeom prst="roundRect">
              <a:avLst>
                <a:gd name="adj" fmla="val 1206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300" dirty="0" smtClean="0">
                  <a:solidFill>
                    <a:schemeClr val="tx1"/>
                  </a:solidFill>
                  <a:latin typeface="Verdana" panose="020B0604030504040204" pitchFamily="34" charset="0"/>
                </a:rPr>
                <a:t>DDN channel</a:t>
              </a:r>
              <a:endParaRPr lang="en-GB" sz="13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14" name="Straight Arrow Connector 13"/>
            <p:cNvCxnSpPr/>
            <p:nvPr/>
          </p:nvCxnSpPr>
          <p:spPr>
            <a:xfrm>
              <a:off x="3464911" y="2754073"/>
              <a:ext cx="360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7263683" y="2753589"/>
              <a:ext cx="360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7530600" y="1690950"/>
              <a:ext cx="1080000" cy="576000"/>
            </a:xfrm>
            <a:prstGeom prst="roundRect">
              <a:avLst>
                <a:gd name="adj" fmla="val 1206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300" b="1" dirty="0" smtClean="0">
                  <a:solidFill>
                    <a:schemeClr val="tx1"/>
                  </a:solidFill>
                  <a:latin typeface="Verdana" panose="020B0604030504040204" pitchFamily="34" charset="0"/>
                </a:rPr>
                <a:t>Institution IS 2</a:t>
              </a:r>
              <a:endParaRPr lang="en-GB" sz="13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Rounded Rectangle 16"/>
            <p:cNvSpPr/>
            <p:nvPr/>
          </p:nvSpPr>
          <p:spPr>
            <a:xfrm>
              <a:off x="2468143" y="1690950"/>
              <a:ext cx="1080000" cy="576000"/>
            </a:xfrm>
            <a:prstGeom prst="roundRect">
              <a:avLst>
                <a:gd name="adj" fmla="val 1206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300" b="1" dirty="0" smtClean="0">
                  <a:solidFill>
                    <a:schemeClr val="tx1"/>
                  </a:solidFill>
                  <a:latin typeface="Verdana" panose="020B0604030504040204" pitchFamily="34" charset="0"/>
                </a:rPr>
                <a:t>Institution IS 1</a:t>
              </a:r>
              <a:endParaRPr lang="en-GB" sz="13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18" name="Straight Connector 17"/>
            <p:cNvCxnSpPr/>
            <p:nvPr/>
          </p:nvCxnSpPr>
          <p:spPr>
            <a:xfrm>
              <a:off x="4641215" y="2920309"/>
              <a:ext cx="0" cy="243526"/>
            </a:xfrm>
            <a:prstGeom prst="line">
              <a:avLst/>
            </a:prstGeom>
            <a:ln w="28575">
              <a:solidFill>
                <a:srgbClr val="3E5E9F"/>
              </a:solidFill>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641215" y="3147818"/>
              <a:ext cx="360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3824911" y="2526564"/>
              <a:ext cx="900000" cy="455019"/>
            </a:xfrm>
            <a:prstGeom prst="roundRect">
              <a:avLst>
                <a:gd name="adj" fmla="val 1206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300" dirty="0" smtClean="0">
                  <a:solidFill>
                    <a:schemeClr val="tx1"/>
                  </a:solidFill>
                  <a:latin typeface="Verdana" panose="020B0604030504040204" pitchFamily="34" charset="0"/>
                </a:rPr>
                <a:t>DDN WS</a:t>
              </a:r>
              <a:endParaRPr lang="en-GB" sz="13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23" name="Rounded Rectangle 22"/>
            <p:cNvSpPr/>
            <p:nvPr/>
          </p:nvSpPr>
          <p:spPr>
            <a:xfrm>
              <a:off x="6357519" y="2526564"/>
              <a:ext cx="900000" cy="455019"/>
            </a:xfrm>
            <a:prstGeom prst="roundRect">
              <a:avLst>
                <a:gd name="adj" fmla="val 1206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300" dirty="0" smtClean="0">
                  <a:solidFill>
                    <a:schemeClr val="tx1"/>
                  </a:solidFill>
                  <a:latin typeface="Verdana" panose="020B0604030504040204" pitchFamily="34" charset="0"/>
                </a:rPr>
                <a:t>DDN WS</a:t>
              </a:r>
              <a:endParaRPr lang="en-GB" sz="13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24" name="Rounded Rectangle 23"/>
            <p:cNvSpPr/>
            <p:nvPr/>
          </p:nvSpPr>
          <p:spPr>
            <a:xfrm>
              <a:off x="7623683" y="2526564"/>
              <a:ext cx="900000" cy="455019"/>
            </a:xfrm>
            <a:prstGeom prst="roundRect">
              <a:avLst>
                <a:gd name="adj" fmla="val 12069"/>
              </a:avLst>
            </a:prstGeom>
            <a:solidFill>
              <a:srgbClr val="A9B1C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300" dirty="0" smtClean="0">
                  <a:solidFill>
                    <a:schemeClr val="tx1"/>
                  </a:solidFill>
                  <a:latin typeface="Verdana" panose="020B0604030504040204" pitchFamily="34" charset="0"/>
                </a:rPr>
                <a:t>XML</a:t>
              </a:r>
              <a:endParaRPr lang="en-GB" sz="13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26" name="Rounded Rectangle 25"/>
            <p:cNvSpPr/>
            <p:nvPr/>
          </p:nvSpPr>
          <p:spPr>
            <a:xfrm>
              <a:off x="2561829" y="2526564"/>
              <a:ext cx="900000" cy="455019"/>
            </a:xfrm>
            <a:prstGeom prst="roundRect">
              <a:avLst>
                <a:gd name="adj" fmla="val 12069"/>
              </a:avLst>
            </a:prstGeom>
            <a:solidFill>
              <a:srgbClr val="A9B1C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300" dirty="0" smtClean="0">
                  <a:solidFill>
                    <a:schemeClr val="tx1"/>
                  </a:solidFill>
                  <a:latin typeface="Verdana" panose="020B0604030504040204" pitchFamily="34" charset="0"/>
                </a:rPr>
                <a:t>XML</a:t>
              </a:r>
              <a:endParaRPr lang="en-GB" sz="13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27" name="Straight Arrow Connector 26"/>
            <p:cNvCxnSpPr/>
            <p:nvPr/>
          </p:nvCxnSpPr>
          <p:spPr>
            <a:xfrm>
              <a:off x="6081215" y="3147818"/>
              <a:ext cx="360000" cy="0"/>
            </a:xfrm>
            <a:prstGeom prst="straightConnector1">
              <a:avLst/>
            </a:prstGeom>
            <a:ln w="28575">
              <a:solidFill>
                <a:srgbClr val="3E5E9F"/>
              </a:solidFill>
              <a:tailEnd type="non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6441215" y="2981583"/>
              <a:ext cx="0" cy="182252"/>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6200000">
              <a:off x="7947683" y="2400564"/>
              <a:ext cx="252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flipV="1">
              <a:off x="2885829" y="2400564"/>
              <a:ext cx="252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grpSp>
      <p:sp>
        <p:nvSpPr>
          <p:cNvPr id="32" name="Content Placeholder 2"/>
          <p:cNvSpPr txBox="1">
            <a:spLocks/>
          </p:cNvSpPr>
          <p:nvPr/>
        </p:nvSpPr>
        <p:spPr>
          <a:xfrm>
            <a:off x="2590800" y="1047750"/>
            <a:ext cx="6096000" cy="62834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lv-LV" sz="1200" dirty="0">
                <a:latin typeface="Verdana" panose="020B0604030504040204" pitchFamily="34" charset="0"/>
              </a:rPr>
              <a:t>DDN web service (DDN WS) is used if the forwarded data size does not exceed 5 MB</a:t>
            </a:r>
            <a:endParaRPr lang="en-GB" sz="1200" dirty="0"/>
          </a:p>
        </p:txBody>
      </p:sp>
      <p:sp>
        <p:nvSpPr>
          <p:cNvPr id="33" name="Title 1"/>
          <p:cNvSpPr txBox="1">
            <a:spLocks/>
          </p:cNvSpPr>
          <p:nvPr/>
        </p:nvSpPr>
        <p:spPr>
          <a:xfrm>
            <a:off x="2590800" y="285750"/>
            <a:ext cx="6324600" cy="777482"/>
          </a:xfrm>
          <a:prstGeom prst="rect">
            <a:avLst/>
          </a:prstGeom>
        </p:spPr>
        <p:txBody>
          <a:bodyPr vert="horz" lIns="91440" tIns="45720" rIns="91440" bIns="45720" rtlCol="0" anchor="t">
            <a:noAutofit/>
          </a:bodyPr>
          <a:lstStyle>
            <a:lvl1pPr algn="l" defTabSz="914400" rtl="0" eaLnBrk="1" latinLnBrk="0" hangingPunct="1">
              <a:spcBef>
                <a:spcPct val="0"/>
              </a:spcBef>
              <a:buNone/>
              <a:defRPr sz="18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lv-LV" sz="2400" dirty="0" smtClean="0"/>
              <a:t>Small-size message forwarding</a:t>
            </a:r>
            <a:endParaRPr lang="en-GB" sz="2400" dirty="0"/>
          </a:p>
        </p:txBody>
      </p:sp>
    </p:spTree>
    <p:extLst>
      <p:ext uri="{BB962C8B-B14F-4D97-AF65-F5344CB8AC3E}">
        <p14:creationId xmlns:p14="http://schemas.microsoft.com/office/powerpoint/2010/main" val="922409713"/>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Slide Number Placeholder 4"/>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B92707C-5FFF-46A7-932C-3EE34F0D8F51}" type="slidenum">
              <a:rPr lang="en-US" altLang="en-US" smtClean="0"/>
              <a:pPr/>
              <a:t>24</a:t>
            </a:fld>
            <a:endParaRPr lang="en-GB" altLang="en-US" dirty="0" smtClean="0"/>
          </a:p>
        </p:txBody>
      </p:sp>
      <p:sp>
        <p:nvSpPr>
          <p:cNvPr id="2" name="Rectangle 1"/>
          <p:cNvSpPr/>
          <p:nvPr/>
        </p:nvSpPr>
        <p:spPr>
          <a:xfrm>
            <a:off x="2596054" y="3765887"/>
            <a:ext cx="6090745" cy="1015663"/>
          </a:xfrm>
          <a:prstGeom prst="rect">
            <a:avLst/>
          </a:prstGeom>
        </p:spPr>
        <p:txBody>
          <a:bodyPr wrap="square">
            <a:spAutoFit/>
          </a:bodyPr>
          <a:lstStyle/>
          <a:p>
            <a:pPr marL="0" lvl="1" indent="0" algn="just">
              <a:buNone/>
            </a:pPr>
            <a:r>
              <a:rPr lang="lv-LV" sz="1200" dirty="0">
                <a:latin typeface="Verdana" panose="020B0604030504040204" pitchFamily="34" charset="0"/>
              </a:rPr>
              <a:t>An employee of an institution manually copies with FTP client through FTPS interface in DDN channel (DDC or DCC) Institution_1 IS prepared XML file and on the other side an XML file is manually read using FTP client through FTPS interface from the according DDN channel. Institution employee processes an XML file and records it to the institution data base.</a:t>
            </a:r>
          </a:p>
        </p:txBody>
      </p:sp>
      <p:grpSp>
        <p:nvGrpSpPr>
          <p:cNvPr id="81" name="Group 80"/>
          <p:cNvGrpSpPr/>
          <p:nvPr/>
        </p:nvGrpSpPr>
        <p:grpSpPr>
          <a:xfrm>
            <a:off x="457200" y="1737150"/>
            <a:ext cx="8229600" cy="1901400"/>
            <a:chOff x="457200" y="1508550"/>
            <a:chExt cx="8229600" cy="1901400"/>
          </a:xfrm>
        </p:grpSpPr>
        <p:grpSp>
          <p:nvGrpSpPr>
            <p:cNvPr id="78" name="Group 77"/>
            <p:cNvGrpSpPr/>
            <p:nvPr/>
          </p:nvGrpSpPr>
          <p:grpSpPr>
            <a:xfrm>
              <a:off x="3545479" y="1809750"/>
              <a:ext cx="2078841" cy="1600200"/>
              <a:chOff x="3580429" y="1809750"/>
              <a:chExt cx="2078841" cy="1600200"/>
            </a:xfrm>
          </p:grpSpPr>
          <p:grpSp>
            <p:nvGrpSpPr>
              <p:cNvPr id="31" name="Group 71"/>
              <p:cNvGrpSpPr/>
              <p:nvPr/>
            </p:nvGrpSpPr>
            <p:grpSpPr>
              <a:xfrm>
                <a:off x="3580429" y="1809750"/>
                <a:ext cx="2078841" cy="1600200"/>
                <a:chOff x="3382960" y="1809750"/>
                <a:chExt cx="2270594" cy="1600200"/>
              </a:xfrm>
            </p:grpSpPr>
            <p:sp>
              <p:nvSpPr>
                <p:cNvPr id="49" name="Rounded Rectangle 48"/>
                <p:cNvSpPr/>
                <p:nvPr/>
              </p:nvSpPr>
              <p:spPr>
                <a:xfrm>
                  <a:off x="3382960" y="1809750"/>
                  <a:ext cx="2270594" cy="1600200"/>
                </a:xfrm>
                <a:prstGeom prst="roundRect">
                  <a:avLst>
                    <a:gd name="adj" fmla="val 6100"/>
                  </a:avLst>
                </a:prstGeom>
                <a:noFill/>
                <a:ln w="19050">
                  <a:solidFill>
                    <a:srgbClr val="A9B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50" name="TextBox 49"/>
                <p:cNvSpPr txBox="1"/>
                <p:nvPr/>
              </p:nvSpPr>
              <p:spPr>
                <a:xfrm>
                  <a:off x="3436283" y="1837551"/>
                  <a:ext cx="2163947" cy="261610"/>
                </a:xfrm>
                <a:prstGeom prst="rect">
                  <a:avLst/>
                </a:prstGeom>
                <a:noFill/>
              </p:spPr>
              <p:txBody>
                <a:bodyPr wrap="square" lIns="0" rIns="0" rtlCol="0">
                  <a:spAutoFit/>
                </a:bodyPr>
                <a:lstStyle/>
                <a:p>
                  <a:pPr algn="ctr"/>
                  <a:r>
                    <a:rPr lang="lv-LV" sz="1100" b="1" dirty="0" smtClean="0">
                      <a:latin typeface="Verdana" panose="020B0604030504040204" pitchFamily="34" charset="0"/>
                    </a:rPr>
                    <a:t>Data distribution network</a:t>
                  </a:r>
                  <a:endParaRPr lang="en-GB" sz="1100" b="1" dirty="0">
                    <a:latin typeface="Verdana" panose="020B0604030504040204" pitchFamily="34" charset="0"/>
                    <a:ea typeface="Verdana" panose="020B0604030504040204" pitchFamily="34" charset="0"/>
                    <a:cs typeface="Verdana" panose="020B0604030504040204" pitchFamily="34" charset="0"/>
                  </a:endParaRPr>
                </a:p>
              </p:txBody>
            </p:sp>
          </p:grpSp>
          <p:sp>
            <p:nvSpPr>
              <p:cNvPr id="32" name="Rounded Rectangle 31"/>
              <p:cNvSpPr/>
              <p:nvPr/>
            </p:nvSpPr>
            <p:spPr>
              <a:xfrm>
                <a:off x="4205849" y="2800350"/>
                <a:ext cx="828000" cy="455019"/>
              </a:xfrm>
              <a:prstGeom prst="roundRect">
                <a:avLst>
                  <a:gd name="adj" fmla="val 1206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dirty="0" smtClean="0">
                    <a:solidFill>
                      <a:schemeClr val="tx1"/>
                    </a:solidFill>
                    <a:latin typeface="Verdana" panose="020B0604030504040204" pitchFamily="34" charset="0"/>
                  </a:rPr>
                  <a:t>DDN channel</a:t>
                </a:r>
                <a:endParaRPr lang="en-GB" sz="1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grpSp>
        <p:sp>
          <p:nvSpPr>
            <p:cNvPr id="44" name="Rounded Rectangle 43"/>
            <p:cNvSpPr/>
            <p:nvPr/>
          </p:nvSpPr>
          <p:spPr>
            <a:xfrm>
              <a:off x="457200" y="1508550"/>
              <a:ext cx="1295400" cy="453600"/>
            </a:xfrm>
            <a:prstGeom prst="roundRect">
              <a:avLst>
                <a:gd name="adj" fmla="val 1206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b="1" dirty="0" smtClean="0">
                  <a:solidFill>
                    <a:schemeClr val="tx1"/>
                  </a:solidFill>
                  <a:latin typeface="Verdana" panose="020B0604030504040204" pitchFamily="34" charset="0"/>
                </a:rPr>
                <a:t>Institution_1 IS</a:t>
              </a:r>
              <a:endParaRPr lang="en-GB"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grpSp>
          <p:nvGrpSpPr>
            <p:cNvPr id="79" name="Group 78"/>
            <p:cNvGrpSpPr/>
            <p:nvPr/>
          </p:nvGrpSpPr>
          <p:grpSpPr>
            <a:xfrm>
              <a:off x="3733799" y="2876550"/>
              <a:ext cx="1702200" cy="244801"/>
              <a:chOff x="3733800" y="2876550"/>
              <a:chExt cx="1702200" cy="244801"/>
            </a:xfrm>
          </p:grpSpPr>
          <p:grpSp>
            <p:nvGrpSpPr>
              <p:cNvPr id="55" name="Group 54"/>
              <p:cNvGrpSpPr/>
              <p:nvPr/>
            </p:nvGrpSpPr>
            <p:grpSpPr>
              <a:xfrm>
                <a:off x="3733800" y="2876550"/>
                <a:ext cx="432000" cy="243526"/>
                <a:chOff x="3854699" y="2678248"/>
                <a:chExt cx="432000" cy="243526"/>
              </a:xfrm>
            </p:grpSpPr>
            <p:cxnSp>
              <p:nvCxnSpPr>
                <p:cNvPr id="33" name="Straight Connector 32"/>
                <p:cNvCxnSpPr/>
                <p:nvPr/>
              </p:nvCxnSpPr>
              <p:spPr>
                <a:xfrm>
                  <a:off x="3854699" y="2678248"/>
                  <a:ext cx="0" cy="243526"/>
                </a:xfrm>
                <a:prstGeom prst="line">
                  <a:avLst/>
                </a:prstGeom>
                <a:ln w="28575">
                  <a:solidFill>
                    <a:srgbClr val="3E5E9F"/>
                  </a:solidFill>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3854699" y="2921774"/>
                  <a:ext cx="432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2" name="Group 51"/>
              <p:cNvGrpSpPr/>
              <p:nvPr/>
            </p:nvGrpSpPr>
            <p:grpSpPr>
              <a:xfrm rot="16200000" flipH="1">
                <a:off x="5097600" y="2782951"/>
                <a:ext cx="244800" cy="432000"/>
                <a:chOff x="5540699" y="2678248"/>
                <a:chExt cx="244800" cy="432000"/>
              </a:xfrm>
            </p:grpSpPr>
            <p:cxnSp>
              <p:nvCxnSpPr>
                <p:cNvPr id="53" name="Straight Arrow Connector 52"/>
                <p:cNvCxnSpPr/>
                <p:nvPr/>
              </p:nvCxnSpPr>
              <p:spPr>
                <a:xfrm flipH="1">
                  <a:off x="5540699" y="3110248"/>
                  <a:ext cx="2448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5785499" y="2678248"/>
                  <a:ext cx="0" cy="432000"/>
                </a:xfrm>
                <a:prstGeom prst="line">
                  <a:avLst/>
                </a:prstGeom>
                <a:ln w="28575">
                  <a:solidFill>
                    <a:srgbClr val="3E5E9F"/>
                  </a:solidFill>
                </a:ln>
              </p:spPr>
              <p:style>
                <a:lnRef idx="1">
                  <a:schemeClr val="accent1"/>
                </a:lnRef>
                <a:fillRef idx="0">
                  <a:schemeClr val="accent1"/>
                </a:fillRef>
                <a:effectRef idx="0">
                  <a:schemeClr val="accent1"/>
                </a:effectRef>
                <a:fontRef idx="minor">
                  <a:schemeClr val="tx1"/>
                </a:fontRef>
              </p:style>
            </p:cxnSp>
          </p:grpSp>
        </p:grpSp>
        <p:grpSp>
          <p:nvGrpSpPr>
            <p:cNvPr id="69" name="Group 68"/>
            <p:cNvGrpSpPr/>
            <p:nvPr/>
          </p:nvGrpSpPr>
          <p:grpSpPr>
            <a:xfrm>
              <a:off x="762000" y="2056950"/>
              <a:ext cx="3116400" cy="972000"/>
              <a:chOff x="880200" y="2056950"/>
              <a:chExt cx="3116400" cy="972000"/>
            </a:xfrm>
          </p:grpSpPr>
          <p:cxnSp>
            <p:nvCxnSpPr>
              <p:cNvPr id="47" name="Straight Arrow Connector 46"/>
              <p:cNvCxnSpPr/>
              <p:nvPr/>
            </p:nvCxnSpPr>
            <p:spPr>
              <a:xfrm>
                <a:off x="3060600" y="2542950"/>
                <a:ext cx="216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sp>
            <p:nvSpPr>
              <p:cNvPr id="57" name="Rounded Rectangle 56"/>
              <p:cNvSpPr/>
              <p:nvPr/>
            </p:nvSpPr>
            <p:spPr>
              <a:xfrm>
                <a:off x="3276600" y="2182950"/>
                <a:ext cx="720000" cy="720000"/>
              </a:xfrm>
              <a:prstGeom prst="roundRect">
                <a:avLst>
                  <a:gd name="adj" fmla="val 1206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dirty="0" smtClean="0">
                    <a:solidFill>
                      <a:schemeClr val="tx1"/>
                    </a:solidFill>
                    <a:latin typeface="Verdana" panose="020B0604030504040204" pitchFamily="34" charset="0"/>
                  </a:rPr>
                  <a:t>FTP interface</a:t>
                </a:r>
              </a:p>
            </p:txBody>
          </p:sp>
          <p:sp>
            <p:nvSpPr>
              <p:cNvPr id="59" name="Rounded Rectangle 58"/>
              <p:cNvSpPr/>
              <p:nvPr/>
            </p:nvSpPr>
            <p:spPr>
              <a:xfrm>
                <a:off x="2362200" y="2182950"/>
                <a:ext cx="720000" cy="720000"/>
              </a:xfrm>
              <a:prstGeom prst="roundRect">
                <a:avLst>
                  <a:gd name="adj" fmla="val 1206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1100" dirty="0" smtClean="0">
                    <a:solidFill>
                      <a:schemeClr val="tx1"/>
                    </a:solidFill>
                    <a:latin typeface="Verdana" panose="020B0604030504040204" pitchFamily="34" charset="0"/>
                  </a:rPr>
                  <a:t>FTP</a:t>
                </a:r>
              </a:p>
              <a:p>
                <a:pPr algn="ctr"/>
                <a:r>
                  <a:rPr lang="lv-LV" sz="1100" dirty="0" smtClean="0">
                    <a:solidFill>
                      <a:schemeClr val="tx1"/>
                    </a:solidFill>
                    <a:latin typeface="Verdana" panose="020B0604030504040204" pitchFamily="34" charset="0"/>
                  </a:rPr>
                  <a:t>client (e.g. FileZilla)</a:t>
                </a:r>
              </a:p>
            </p:txBody>
          </p:sp>
          <p:pic>
            <p:nvPicPr>
              <p:cNvPr id="70657" name="Picture 1" descr="C:\Users\Linda\Desktop\VRAA_cilvek.png"/>
              <p:cNvPicPr>
                <a:picLocks noChangeAspect="1" noChangeArrowheads="1"/>
              </p:cNvPicPr>
              <p:nvPr/>
            </p:nvPicPr>
            <p:blipFill>
              <a:blip r:embed="rId3" cstate="print"/>
              <a:srcRect/>
              <a:stretch>
                <a:fillRect/>
              </a:stretch>
            </p:blipFill>
            <p:spPr bwMode="auto">
              <a:xfrm>
                <a:off x="1752600" y="2056950"/>
                <a:ext cx="486000" cy="972000"/>
              </a:xfrm>
              <a:prstGeom prst="rect">
                <a:avLst/>
              </a:prstGeom>
              <a:noFill/>
            </p:spPr>
          </p:pic>
          <p:sp>
            <p:nvSpPr>
              <p:cNvPr id="61" name="Rounded Rectangle 60"/>
              <p:cNvSpPr/>
              <p:nvPr/>
            </p:nvSpPr>
            <p:spPr>
              <a:xfrm>
                <a:off x="880200" y="2182950"/>
                <a:ext cx="720000" cy="720000"/>
              </a:xfrm>
              <a:prstGeom prst="roundRect">
                <a:avLst>
                  <a:gd name="adj" fmla="val 12069"/>
                </a:avLst>
              </a:prstGeom>
              <a:solidFill>
                <a:srgbClr val="A9B1C1"/>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1100" dirty="0" smtClean="0">
                    <a:solidFill>
                      <a:schemeClr val="tx1"/>
                    </a:solidFill>
                    <a:latin typeface="Verdana" panose="020B0604030504040204" pitchFamily="34" charset="0"/>
                  </a:rPr>
                  <a:t>XML</a:t>
                </a:r>
              </a:p>
            </p:txBody>
          </p:sp>
          <p:cxnSp>
            <p:nvCxnSpPr>
              <p:cNvPr id="64" name="Straight Arrow Connector 63"/>
              <p:cNvCxnSpPr/>
              <p:nvPr/>
            </p:nvCxnSpPr>
            <p:spPr>
              <a:xfrm>
                <a:off x="2146200" y="2542950"/>
                <a:ext cx="216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1600200" y="2542950"/>
                <a:ext cx="216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grpSp>
        <p:cxnSp>
          <p:nvCxnSpPr>
            <p:cNvPr id="66" name="Straight Arrow Connector 65"/>
            <p:cNvCxnSpPr/>
            <p:nvPr/>
          </p:nvCxnSpPr>
          <p:spPr>
            <a:xfrm rot="5400000">
              <a:off x="996900" y="2070150"/>
              <a:ext cx="216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5400000" flipH="1" flipV="1">
              <a:off x="7931100" y="2070150"/>
              <a:ext cx="216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sp>
          <p:nvSpPr>
            <p:cNvPr id="68" name="Rounded Rectangle 67"/>
            <p:cNvSpPr/>
            <p:nvPr/>
          </p:nvSpPr>
          <p:spPr>
            <a:xfrm>
              <a:off x="7391400" y="1508550"/>
              <a:ext cx="1295400" cy="453600"/>
            </a:xfrm>
            <a:prstGeom prst="roundRect">
              <a:avLst>
                <a:gd name="adj" fmla="val 1206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b="1" dirty="0" smtClean="0">
                  <a:solidFill>
                    <a:schemeClr val="tx1"/>
                  </a:solidFill>
                  <a:latin typeface="Verdana" panose="020B0604030504040204" pitchFamily="34" charset="0"/>
                </a:rPr>
                <a:t>Institution_2 IS</a:t>
              </a:r>
              <a:endParaRPr lang="en-GB"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grpSp>
          <p:nvGrpSpPr>
            <p:cNvPr id="80" name="Group 79"/>
            <p:cNvGrpSpPr/>
            <p:nvPr/>
          </p:nvGrpSpPr>
          <p:grpSpPr>
            <a:xfrm>
              <a:off x="5292000" y="2038350"/>
              <a:ext cx="3116400" cy="972000"/>
              <a:chOff x="5292000" y="2038350"/>
              <a:chExt cx="3116400" cy="972000"/>
            </a:xfrm>
          </p:grpSpPr>
          <p:cxnSp>
            <p:nvCxnSpPr>
              <p:cNvPr id="71" name="Straight Arrow Connector 70"/>
              <p:cNvCxnSpPr/>
              <p:nvPr/>
            </p:nvCxnSpPr>
            <p:spPr>
              <a:xfrm rot="10800000" flipH="1">
                <a:off x="6012000" y="2524350"/>
                <a:ext cx="216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sp>
            <p:nvSpPr>
              <p:cNvPr id="72" name="Rounded Rectangle 71"/>
              <p:cNvSpPr/>
              <p:nvPr/>
            </p:nvSpPr>
            <p:spPr>
              <a:xfrm>
                <a:off x="5292000" y="2164350"/>
                <a:ext cx="720000" cy="720000"/>
              </a:xfrm>
              <a:prstGeom prst="roundRect">
                <a:avLst>
                  <a:gd name="adj" fmla="val 1206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dirty="0" smtClean="0">
                    <a:solidFill>
                      <a:schemeClr val="tx1"/>
                    </a:solidFill>
                    <a:latin typeface="Verdana" panose="020B0604030504040204" pitchFamily="34" charset="0"/>
                  </a:rPr>
                  <a:t>FTP interface</a:t>
                </a:r>
              </a:p>
            </p:txBody>
          </p:sp>
          <p:sp>
            <p:nvSpPr>
              <p:cNvPr id="73" name="Rounded Rectangle 72"/>
              <p:cNvSpPr/>
              <p:nvPr/>
            </p:nvSpPr>
            <p:spPr>
              <a:xfrm>
                <a:off x="6206400" y="2164350"/>
                <a:ext cx="720000" cy="720000"/>
              </a:xfrm>
              <a:prstGeom prst="roundRect">
                <a:avLst>
                  <a:gd name="adj" fmla="val 1206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1100" dirty="0" smtClean="0">
                    <a:solidFill>
                      <a:schemeClr val="tx1"/>
                    </a:solidFill>
                    <a:latin typeface="Verdana" panose="020B0604030504040204" pitchFamily="34" charset="0"/>
                  </a:rPr>
                  <a:t>FTP</a:t>
                </a:r>
              </a:p>
              <a:p>
                <a:pPr algn="ctr"/>
                <a:r>
                  <a:rPr lang="lv-LV" sz="1100" dirty="0" smtClean="0">
                    <a:solidFill>
                      <a:schemeClr val="tx1"/>
                    </a:solidFill>
                    <a:latin typeface="Verdana" panose="020B0604030504040204" pitchFamily="34" charset="0"/>
                  </a:rPr>
                  <a:t>client (e.g. FileZilla)</a:t>
                </a:r>
              </a:p>
            </p:txBody>
          </p:sp>
          <p:pic>
            <p:nvPicPr>
              <p:cNvPr id="74" name="Picture 1" descr="C:\Users\Linda\Desktop\VRAA_cilvek.png"/>
              <p:cNvPicPr>
                <a:picLocks noChangeAspect="1" noChangeArrowheads="1"/>
              </p:cNvPicPr>
              <p:nvPr/>
            </p:nvPicPr>
            <p:blipFill>
              <a:blip r:embed="rId3" cstate="print"/>
              <a:srcRect/>
              <a:stretch>
                <a:fillRect/>
              </a:stretch>
            </p:blipFill>
            <p:spPr bwMode="auto">
              <a:xfrm>
                <a:off x="7050000" y="2038350"/>
                <a:ext cx="486000" cy="972000"/>
              </a:xfrm>
              <a:prstGeom prst="rect">
                <a:avLst/>
              </a:prstGeom>
              <a:noFill/>
            </p:spPr>
          </p:pic>
          <p:sp>
            <p:nvSpPr>
              <p:cNvPr id="75" name="Rounded Rectangle 74"/>
              <p:cNvSpPr/>
              <p:nvPr/>
            </p:nvSpPr>
            <p:spPr>
              <a:xfrm>
                <a:off x="7688400" y="2164350"/>
                <a:ext cx="720000" cy="720000"/>
              </a:xfrm>
              <a:prstGeom prst="roundRect">
                <a:avLst>
                  <a:gd name="adj" fmla="val 12069"/>
                </a:avLst>
              </a:prstGeom>
              <a:solidFill>
                <a:srgbClr val="A9B1C1"/>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1100" dirty="0" smtClean="0">
                    <a:solidFill>
                      <a:schemeClr val="tx1"/>
                    </a:solidFill>
                    <a:latin typeface="Verdana" panose="020B0604030504040204" pitchFamily="34" charset="0"/>
                  </a:rPr>
                  <a:t>XML</a:t>
                </a:r>
              </a:p>
            </p:txBody>
          </p:sp>
          <p:cxnSp>
            <p:nvCxnSpPr>
              <p:cNvPr id="76" name="Straight Arrow Connector 75"/>
              <p:cNvCxnSpPr/>
              <p:nvPr/>
            </p:nvCxnSpPr>
            <p:spPr>
              <a:xfrm rot="10800000" flipH="1">
                <a:off x="6926400" y="2524350"/>
                <a:ext cx="216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rot="10800000" flipH="1">
                <a:off x="7472400" y="2524350"/>
                <a:ext cx="216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39" name="Title 1"/>
          <p:cNvSpPr txBox="1">
            <a:spLocks/>
          </p:cNvSpPr>
          <p:nvPr/>
        </p:nvSpPr>
        <p:spPr>
          <a:xfrm>
            <a:off x="2590800" y="285750"/>
            <a:ext cx="6096000" cy="777482"/>
          </a:xfrm>
          <a:prstGeom prst="rect">
            <a:avLst/>
          </a:prstGeom>
        </p:spPr>
        <p:txBody>
          <a:bodyPr vert="horz" lIns="91440" tIns="45720" rIns="91440" bIns="45720" rtlCol="0" anchor="t">
            <a:noAutofit/>
          </a:bodyPr>
          <a:lstStyle>
            <a:lvl1pPr algn="l" defTabSz="914400" rtl="0" eaLnBrk="1" latinLnBrk="0" hangingPunct="1">
              <a:spcBef>
                <a:spcPct val="0"/>
              </a:spcBef>
              <a:buNone/>
              <a:defRPr sz="18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lv-LV" sz="2400" dirty="0" smtClean="0"/>
              <a:t>Bulk message forwarding (manual)</a:t>
            </a:r>
            <a:endParaRPr lang="en-GB" sz="2400" dirty="0"/>
          </a:p>
        </p:txBody>
      </p:sp>
      <p:sp>
        <p:nvSpPr>
          <p:cNvPr id="42" name="Content Placeholder 2"/>
          <p:cNvSpPr txBox="1">
            <a:spLocks/>
          </p:cNvSpPr>
          <p:nvPr/>
        </p:nvSpPr>
        <p:spPr>
          <a:xfrm>
            <a:off x="2590800" y="1200150"/>
            <a:ext cx="6096000" cy="500371"/>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lv-LV" sz="1200" dirty="0" smtClean="0">
                <a:latin typeface="Verdana" panose="020B0604030504040204" pitchFamily="34" charset="0"/>
              </a:rPr>
              <a:t>DDN FTPS is used if the size of the data to be forwarded is larger than 5 MB (up to 500MB)</a:t>
            </a:r>
          </a:p>
        </p:txBody>
      </p:sp>
    </p:spTree>
    <p:extLst>
      <p:ext uri="{BB962C8B-B14F-4D97-AF65-F5344CB8AC3E}">
        <p14:creationId xmlns:p14="http://schemas.microsoft.com/office/powerpoint/2010/main" val="375720965"/>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Slide Number Placeholder 4"/>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B92707C-5FFF-46A7-932C-3EE34F0D8F51}" type="slidenum">
              <a:rPr lang="en-US" altLang="en-US" smtClean="0"/>
              <a:pPr/>
              <a:t>25</a:t>
            </a:fld>
            <a:endParaRPr lang="en-GB" altLang="en-US" dirty="0" smtClean="0"/>
          </a:p>
        </p:txBody>
      </p:sp>
      <p:sp>
        <p:nvSpPr>
          <p:cNvPr id="2" name="Rectangle 1"/>
          <p:cNvSpPr/>
          <p:nvPr/>
        </p:nvSpPr>
        <p:spPr>
          <a:xfrm>
            <a:off x="2596054" y="3906619"/>
            <a:ext cx="6090745" cy="646331"/>
          </a:xfrm>
          <a:prstGeom prst="rect">
            <a:avLst/>
          </a:prstGeom>
        </p:spPr>
        <p:txBody>
          <a:bodyPr wrap="square">
            <a:spAutoFit/>
          </a:bodyPr>
          <a:lstStyle/>
          <a:p>
            <a:pPr marL="0" lvl="1" indent="0" algn="just">
              <a:buNone/>
            </a:pPr>
            <a:r>
              <a:rPr lang="lv-LV" sz="1200" dirty="0">
                <a:latin typeface="Verdana" panose="020B0604030504040204" pitchFamily="34" charset="0"/>
              </a:rPr>
              <a:t>The prepared XML files may be included in DDN FTPS automatically if the institution XML file preparation programme has an integrated FTPS adapter which ensures the possiblitity to put XML files on FTPS. </a:t>
            </a:r>
          </a:p>
        </p:txBody>
      </p:sp>
      <p:grpSp>
        <p:nvGrpSpPr>
          <p:cNvPr id="45" name="Group 44"/>
          <p:cNvGrpSpPr/>
          <p:nvPr/>
        </p:nvGrpSpPr>
        <p:grpSpPr>
          <a:xfrm>
            <a:off x="457200" y="2038350"/>
            <a:ext cx="8229600" cy="1600200"/>
            <a:chOff x="457200" y="2038350"/>
            <a:chExt cx="8229600" cy="1600200"/>
          </a:xfrm>
        </p:grpSpPr>
        <p:grpSp>
          <p:nvGrpSpPr>
            <p:cNvPr id="10" name="Group 77"/>
            <p:cNvGrpSpPr/>
            <p:nvPr/>
          </p:nvGrpSpPr>
          <p:grpSpPr>
            <a:xfrm>
              <a:off x="3545479" y="2038350"/>
              <a:ext cx="2078841" cy="1600200"/>
              <a:chOff x="3580429" y="1809750"/>
              <a:chExt cx="2078841" cy="1600200"/>
            </a:xfrm>
          </p:grpSpPr>
          <p:grpSp>
            <p:nvGrpSpPr>
              <p:cNvPr id="38" name="Group 71"/>
              <p:cNvGrpSpPr/>
              <p:nvPr/>
            </p:nvGrpSpPr>
            <p:grpSpPr>
              <a:xfrm>
                <a:off x="3580429" y="1809750"/>
                <a:ext cx="2078841" cy="1600200"/>
                <a:chOff x="3382960" y="1809750"/>
                <a:chExt cx="2270594" cy="1600200"/>
              </a:xfrm>
            </p:grpSpPr>
            <p:sp>
              <p:nvSpPr>
                <p:cNvPr id="40" name="Rounded Rectangle 39"/>
                <p:cNvSpPr/>
                <p:nvPr/>
              </p:nvSpPr>
              <p:spPr>
                <a:xfrm>
                  <a:off x="3382960" y="1809750"/>
                  <a:ext cx="2270594" cy="1600200"/>
                </a:xfrm>
                <a:prstGeom prst="roundRect">
                  <a:avLst>
                    <a:gd name="adj" fmla="val 6100"/>
                  </a:avLst>
                </a:prstGeom>
                <a:noFill/>
                <a:ln w="19050">
                  <a:solidFill>
                    <a:srgbClr val="A9B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41" name="TextBox 40"/>
                <p:cNvSpPr txBox="1"/>
                <p:nvPr/>
              </p:nvSpPr>
              <p:spPr>
                <a:xfrm>
                  <a:off x="3436283" y="1837551"/>
                  <a:ext cx="2163947" cy="261610"/>
                </a:xfrm>
                <a:prstGeom prst="rect">
                  <a:avLst/>
                </a:prstGeom>
                <a:noFill/>
              </p:spPr>
              <p:txBody>
                <a:bodyPr wrap="square" lIns="0" rIns="0" rtlCol="0">
                  <a:spAutoFit/>
                </a:bodyPr>
                <a:lstStyle/>
                <a:p>
                  <a:pPr algn="ctr"/>
                  <a:r>
                    <a:rPr lang="lv-LV" sz="1100" b="1" dirty="0" smtClean="0">
                      <a:latin typeface="Verdana" panose="020B0604030504040204" pitchFamily="34" charset="0"/>
                    </a:rPr>
                    <a:t>Data distribution network</a:t>
                  </a:r>
                  <a:endParaRPr lang="en-GB" sz="1100" b="1" dirty="0">
                    <a:latin typeface="Verdana" panose="020B0604030504040204" pitchFamily="34" charset="0"/>
                    <a:ea typeface="Verdana" panose="020B0604030504040204" pitchFamily="34" charset="0"/>
                    <a:cs typeface="Verdana" panose="020B0604030504040204" pitchFamily="34" charset="0"/>
                  </a:endParaRPr>
                </a:p>
              </p:txBody>
            </p:sp>
          </p:grpSp>
          <p:sp>
            <p:nvSpPr>
              <p:cNvPr id="39" name="Rounded Rectangle 38"/>
              <p:cNvSpPr/>
              <p:nvPr/>
            </p:nvSpPr>
            <p:spPr>
              <a:xfrm>
                <a:off x="4205849" y="2800350"/>
                <a:ext cx="828000" cy="455019"/>
              </a:xfrm>
              <a:prstGeom prst="roundRect">
                <a:avLst>
                  <a:gd name="adj" fmla="val 1206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dirty="0" smtClean="0">
                    <a:solidFill>
                      <a:schemeClr val="tx1"/>
                    </a:solidFill>
                    <a:latin typeface="Verdana" panose="020B0604030504040204" pitchFamily="34" charset="0"/>
                  </a:rPr>
                  <a:t>DDN channel</a:t>
                </a:r>
                <a:endParaRPr lang="en-GB" sz="1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grpSp>
        <p:grpSp>
          <p:nvGrpSpPr>
            <p:cNvPr id="12" name="Group 78"/>
            <p:cNvGrpSpPr/>
            <p:nvPr/>
          </p:nvGrpSpPr>
          <p:grpSpPr>
            <a:xfrm>
              <a:off x="3733799" y="3105150"/>
              <a:ext cx="1702200" cy="244801"/>
              <a:chOff x="3733800" y="2876550"/>
              <a:chExt cx="1702200" cy="244801"/>
            </a:xfrm>
          </p:grpSpPr>
          <p:grpSp>
            <p:nvGrpSpPr>
              <p:cNvPr id="32" name="Group 54"/>
              <p:cNvGrpSpPr/>
              <p:nvPr/>
            </p:nvGrpSpPr>
            <p:grpSpPr>
              <a:xfrm>
                <a:off x="3733800" y="2876550"/>
                <a:ext cx="432000" cy="243526"/>
                <a:chOff x="3854699" y="2678248"/>
                <a:chExt cx="432000" cy="243526"/>
              </a:xfrm>
            </p:grpSpPr>
            <p:cxnSp>
              <p:nvCxnSpPr>
                <p:cNvPr id="36" name="Straight Connector 35"/>
                <p:cNvCxnSpPr/>
                <p:nvPr/>
              </p:nvCxnSpPr>
              <p:spPr>
                <a:xfrm>
                  <a:off x="3854699" y="2678248"/>
                  <a:ext cx="0" cy="243526"/>
                </a:xfrm>
                <a:prstGeom prst="line">
                  <a:avLst/>
                </a:prstGeom>
                <a:ln w="28575">
                  <a:solidFill>
                    <a:srgbClr val="3E5E9F"/>
                  </a:solidFill>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3854699" y="2921774"/>
                  <a:ext cx="432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3" name="Group 51"/>
              <p:cNvGrpSpPr/>
              <p:nvPr/>
            </p:nvGrpSpPr>
            <p:grpSpPr>
              <a:xfrm rot="16200000" flipH="1">
                <a:off x="5097600" y="2782951"/>
                <a:ext cx="244800" cy="432000"/>
                <a:chOff x="5540699" y="2678248"/>
                <a:chExt cx="244800" cy="432000"/>
              </a:xfrm>
            </p:grpSpPr>
            <p:cxnSp>
              <p:nvCxnSpPr>
                <p:cNvPr id="34" name="Straight Arrow Connector 33"/>
                <p:cNvCxnSpPr/>
                <p:nvPr/>
              </p:nvCxnSpPr>
              <p:spPr>
                <a:xfrm flipH="1">
                  <a:off x="5540699" y="3110248"/>
                  <a:ext cx="2448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785499" y="2678248"/>
                  <a:ext cx="0" cy="432000"/>
                </a:xfrm>
                <a:prstGeom prst="line">
                  <a:avLst/>
                </a:prstGeom>
                <a:ln w="28575">
                  <a:solidFill>
                    <a:srgbClr val="3E5E9F"/>
                  </a:solidFill>
                </a:ln>
              </p:spPr>
              <p:style>
                <a:lnRef idx="1">
                  <a:schemeClr val="accent1"/>
                </a:lnRef>
                <a:fillRef idx="0">
                  <a:schemeClr val="accent1"/>
                </a:fillRef>
                <a:effectRef idx="0">
                  <a:schemeClr val="accent1"/>
                </a:effectRef>
                <a:fontRef idx="minor">
                  <a:schemeClr val="tx1"/>
                </a:fontRef>
              </p:style>
            </p:cxnSp>
          </p:grpSp>
        </p:grpSp>
        <p:cxnSp>
          <p:nvCxnSpPr>
            <p:cNvPr id="25" name="Straight Arrow Connector 24"/>
            <p:cNvCxnSpPr/>
            <p:nvPr/>
          </p:nvCxnSpPr>
          <p:spPr>
            <a:xfrm>
              <a:off x="2942400" y="2771550"/>
              <a:ext cx="216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3158400" y="2411550"/>
              <a:ext cx="720000" cy="720000"/>
            </a:xfrm>
            <a:prstGeom prst="roundRect">
              <a:avLst>
                <a:gd name="adj" fmla="val 1206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dirty="0" smtClean="0">
                  <a:solidFill>
                    <a:schemeClr val="tx1"/>
                  </a:solidFill>
                  <a:latin typeface="Verdana" panose="020B0604030504040204" pitchFamily="34" charset="0"/>
                </a:rPr>
                <a:t>FTP interface</a:t>
              </a:r>
            </a:p>
          </p:txBody>
        </p:sp>
        <p:sp>
          <p:nvSpPr>
            <p:cNvPr id="27" name="Rounded Rectangle 26"/>
            <p:cNvSpPr/>
            <p:nvPr/>
          </p:nvSpPr>
          <p:spPr>
            <a:xfrm>
              <a:off x="2244000" y="2411550"/>
              <a:ext cx="720000" cy="720000"/>
            </a:xfrm>
            <a:prstGeom prst="roundRect">
              <a:avLst>
                <a:gd name="adj" fmla="val 1206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1100" dirty="0" smtClean="0">
                  <a:solidFill>
                    <a:schemeClr val="tx1"/>
                  </a:solidFill>
                  <a:latin typeface="Verdana" panose="020B0604030504040204" pitchFamily="34" charset="0"/>
                </a:rPr>
                <a:t>FTP</a:t>
              </a:r>
            </a:p>
            <a:p>
              <a:pPr algn="ctr"/>
              <a:r>
                <a:rPr lang="lv-LV" sz="1100" dirty="0" smtClean="0">
                  <a:solidFill>
                    <a:schemeClr val="tx1"/>
                  </a:solidFill>
                  <a:latin typeface="Verdana" panose="020B0604030504040204" pitchFamily="34" charset="0"/>
                </a:rPr>
                <a:t>client (e.g. FileZilla)</a:t>
              </a:r>
            </a:p>
          </p:txBody>
        </p:sp>
        <p:cxnSp>
          <p:nvCxnSpPr>
            <p:cNvPr id="30" name="Straight Arrow Connector 29"/>
            <p:cNvCxnSpPr/>
            <p:nvPr/>
          </p:nvCxnSpPr>
          <p:spPr>
            <a:xfrm>
              <a:off x="2028000" y="2771550"/>
              <a:ext cx="216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0800000" flipH="1">
              <a:off x="6012000" y="2752950"/>
              <a:ext cx="216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sp>
          <p:nvSpPr>
            <p:cNvPr id="19" name="Rounded Rectangle 18"/>
            <p:cNvSpPr/>
            <p:nvPr/>
          </p:nvSpPr>
          <p:spPr>
            <a:xfrm>
              <a:off x="5292000" y="2392950"/>
              <a:ext cx="720000" cy="720000"/>
            </a:xfrm>
            <a:prstGeom prst="roundRect">
              <a:avLst>
                <a:gd name="adj" fmla="val 1206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dirty="0" smtClean="0">
                  <a:solidFill>
                    <a:schemeClr val="tx1"/>
                  </a:solidFill>
                  <a:latin typeface="Verdana" panose="020B0604030504040204" pitchFamily="34" charset="0"/>
                </a:rPr>
                <a:t>FTP interface</a:t>
              </a:r>
            </a:p>
          </p:txBody>
        </p:sp>
        <p:sp>
          <p:nvSpPr>
            <p:cNvPr id="20" name="Rounded Rectangle 19"/>
            <p:cNvSpPr/>
            <p:nvPr/>
          </p:nvSpPr>
          <p:spPr>
            <a:xfrm>
              <a:off x="6206400" y="2392950"/>
              <a:ext cx="720000" cy="720000"/>
            </a:xfrm>
            <a:prstGeom prst="roundRect">
              <a:avLst>
                <a:gd name="adj" fmla="val 1206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1100" dirty="0" smtClean="0">
                  <a:solidFill>
                    <a:schemeClr val="tx1"/>
                  </a:solidFill>
                  <a:latin typeface="Verdana" panose="020B0604030504040204" pitchFamily="34" charset="0"/>
                </a:rPr>
                <a:t>FTP</a:t>
              </a:r>
            </a:p>
            <a:p>
              <a:pPr algn="ctr"/>
              <a:r>
                <a:rPr lang="lv-LV" sz="1100" dirty="0" smtClean="0">
                  <a:solidFill>
                    <a:schemeClr val="tx1"/>
                  </a:solidFill>
                  <a:latin typeface="Verdana" panose="020B0604030504040204" pitchFamily="34" charset="0"/>
                </a:rPr>
                <a:t>client (e.g. FileZilla)</a:t>
              </a:r>
            </a:p>
          </p:txBody>
        </p:sp>
        <p:cxnSp>
          <p:nvCxnSpPr>
            <p:cNvPr id="23" name="Straight Arrow Connector 22"/>
            <p:cNvCxnSpPr/>
            <p:nvPr/>
          </p:nvCxnSpPr>
          <p:spPr>
            <a:xfrm rot="10800000" flipH="1">
              <a:off x="6926400" y="2752950"/>
              <a:ext cx="216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sp>
          <p:nvSpPr>
            <p:cNvPr id="42" name="Rounded Rectangle 41"/>
            <p:cNvSpPr/>
            <p:nvPr/>
          </p:nvSpPr>
          <p:spPr>
            <a:xfrm>
              <a:off x="762000" y="2411550"/>
              <a:ext cx="1260000" cy="720000"/>
            </a:xfrm>
            <a:prstGeom prst="roundRect">
              <a:avLst>
                <a:gd name="adj" fmla="val 1206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1100" dirty="0" smtClean="0">
                  <a:solidFill>
                    <a:schemeClr val="tx1"/>
                  </a:solidFill>
                  <a:latin typeface="Verdana" panose="020B0604030504040204" pitchFamily="34" charset="0"/>
                </a:rPr>
                <a:t>Integrated Institution_1 IS FTP client</a:t>
              </a:r>
            </a:p>
          </p:txBody>
        </p:sp>
        <p:sp>
          <p:nvSpPr>
            <p:cNvPr id="44" name="Rounded Rectangle 43"/>
            <p:cNvSpPr/>
            <p:nvPr/>
          </p:nvSpPr>
          <p:spPr>
            <a:xfrm>
              <a:off x="7148400" y="2392950"/>
              <a:ext cx="1260000" cy="720000"/>
            </a:xfrm>
            <a:prstGeom prst="roundRect">
              <a:avLst>
                <a:gd name="adj" fmla="val 1206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1100" dirty="0" smtClean="0">
                  <a:solidFill>
                    <a:schemeClr val="tx1"/>
                  </a:solidFill>
                  <a:latin typeface="Verdana" panose="020B0604030504040204" pitchFamily="34" charset="0"/>
                </a:rPr>
                <a:t>Integrated Institution_2 IS FTP client</a:t>
              </a:r>
            </a:p>
          </p:txBody>
        </p:sp>
        <p:sp>
          <p:nvSpPr>
            <p:cNvPr id="11" name="Rounded Rectangle 10"/>
            <p:cNvSpPr/>
            <p:nvPr/>
          </p:nvSpPr>
          <p:spPr>
            <a:xfrm>
              <a:off x="457200" y="2041950"/>
              <a:ext cx="1295400" cy="453600"/>
            </a:xfrm>
            <a:prstGeom prst="roundRect">
              <a:avLst>
                <a:gd name="adj" fmla="val 1206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b="1" dirty="0" smtClean="0">
                  <a:solidFill>
                    <a:schemeClr val="tx1"/>
                  </a:solidFill>
                  <a:latin typeface="Verdana" panose="020B0604030504040204" pitchFamily="34" charset="0"/>
                </a:rPr>
                <a:t>Institution_1 IS</a:t>
              </a:r>
              <a:endParaRPr lang="en-GB"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Rounded Rectangle 15"/>
            <p:cNvSpPr/>
            <p:nvPr/>
          </p:nvSpPr>
          <p:spPr>
            <a:xfrm>
              <a:off x="7391400" y="2041950"/>
              <a:ext cx="1295400" cy="453600"/>
            </a:xfrm>
            <a:prstGeom prst="roundRect">
              <a:avLst>
                <a:gd name="adj" fmla="val 1206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b="1" dirty="0" smtClean="0">
                  <a:solidFill>
                    <a:schemeClr val="tx1"/>
                  </a:solidFill>
                  <a:latin typeface="Verdana" panose="020B0604030504040204" pitchFamily="34" charset="0"/>
                </a:rPr>
                <a:t>Institution_2 IS</a:t>
              </a:r>
              <a:endParaRPr lang="en-GB"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grpSp>
      <p:sp>
        <p:nvSpPr>
          <p:cNvPr id="31" name="Content Placeholder 2"/>
          <p:cNvSpPr txBox="1">
            <a:spLocks/>
          </p:cNvSpPr>
          <p:nvPr/>
        </p:nvSpPr>
        <p:spPr>
          <a:xfrm>
            <a:off x="2590800" y="1200150"/>
            <a:ext cx="6096000" cy="500371"/>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lv-LV" sz="1200" dirty="0" smtClean="0">
                <a:latin typeface="Verdana" panose="020B0604030504040204" pitchFamily="34" charset="0"/>
              </a:rPr>
              <a:t>DDN FTPS is used if the size of the data to be forwarded is larger than 5 MB (up to 500MB)</a:t>
            </a:r>
          </a:p>
        </p:txBody>
      </p:sp>
      <p:sp>
        <p:nvSpPr>
          <p:cNvPr id="47" name="Title 1"/>
          <p:cNvSpPr txBox="1">
            <a:spLocks/>
          </p:cNvSpPr>
          <p:nvPr/>
        </p:nvSpPr>
        <p:spPr>
          <a:xfrm>
            <a:off x="2590800" y="285750"/>
            <a:ext cx="6096000" cy="777482"/>
          </a:xfrm>
          <a:prstGeom prst="rect">
            <a:avLst/>
          </a:prstGeom>
        </p:spPr>
        <p:txBody>
          <a:bodyPr vert="horz" lIns="91440" tIns="45720" rIns="91440" bIns="45720" rtlCol="0" anchor="t">
            <a:noAutofit/>
          </a:bodyPr>
          <a:lstStyle>
            <a:lvl1pPr algn="l" defTabSz="914400" rtl="0" eaLnBrk="1" latinLnBrk="0" hangingPunct="1">
              <a:spcBef>
                <a:spcPct val="0"/>
              </a:spcBef>
              <a:buNone/>
              <a:defRPr sz="18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lv-LV" sz="2400" dirty="0" smtClean="0"/>
              <a:t>Bulk message forwarding (automatic)</a:t>
            </a:r>
            <a:endParaRPr lang="en-GB" sz="2400" dirty="0"/>
          </a:p>
        </p:txBody>
      </p:sp>
    </p:spTree>
    <p:extLst>
      <p:ext uri="{BB962C8B-B14F-4D97-AF65-F5344CB8AC3E}">
        <p14:creationId xmlns:p14="http://schemas.microsoft.com/office/powerpoint/2010/main" val="3348821393"/>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Slide Number Placeholder 4"/>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B92707C-5FFF-46A7-932C-3EE34F0D8F51}" type="slidenum">
              <a:rPr lang="en-US" altLang="en-US" smtClean="0"/>
              <a:pPr/>
              <a:t>26</a:t>
            </a:fld>
            <a:endParaRPr lang="en-GB" altLang="en-US" dirty="0" smtClean="0"/>
          </a:p>
        </p:txBody>
      </p:sp>
      <p:sp>
        <p:nvSpPr>
          <p:cNvPr id="2" name="Rectangle 1"/>
          <p:cNvSpPr/>
          <p:nvPr/>
        </p:nvSpPr>
        <p:spPr>
          <a:xfrm>
            <a:off x="2596054" y="3938885"/>
            <a:ext cx="6090745" cy="461665"/>
          </a:xfrm>
          <a:prstGeom prst="rect">
            <a:avLst/>
          </a:prstGeom>
        </p:spPr>
        <p:txBody>
          <a:bodyPr wrap="square">
            <a:spAutoFit/>
          </a:bodyPr>
          <a:lstStyle/>
          <a:p>
            <a:pPr marL="0" lvl="1" indent="0" algn="just">
              <a:buNone/>
            </a:pPr>
            <a:r>
              <a:rPr lang="lv-LV" sz="1200" dirty="0">
                <a:latin typeface="Verdana" panose="020B0604030504040204" pitchFamily="34" charset="0"/>
              </a:rPr>
              <a:t>XML file putting on FTPS can be combined, from one side XML could be stored automatically, but from the other side it could be retrieved manually and the other way round.  </a:t>
            </a:r>
          </a:p>
        </p:txBody>
      </p:sp>
      <p:grpSp>
        <p:nvGrpSpPr>
          <p:cNvPr id="42" name="Group 41"/>
          <p:cNvGrpSpPr/>
          <p:nvPr/>
        </p:nvGrpSpPr>
        <p:grpSpPr>
          <a:xfrm>
            <a:off x="457200" y="1733550"/>
            <a:ext cx="8229600" cy="1901400"/>
            <a:chOff x="457200" y="1737150"/>
            <a:chExt cx="8229600" cy="1901400"/>
          </a:xfrm>
        </p:grpSpPr>
        <p:grpSp>
          <p:nvGrpSpPr>
            <p:cNvPr id="10" name="Group 77"/>
            <p:cNvGrpSpPr/>
            <p:nvPr/>
          </p:nvGrpSpPr>
          <p:grpSpPr>
            <a:xfrm>
              <a:off x="3545479" y="2038350"/>
              <a:ext cx="2078841" cy="1600200"/>
              <a:chOff x="3580429" y="1809750"/>
              <a:chExt cx="2078841" cy="1600200"/>
            </a:xfrm>
          </p:grpSpPr>
          <p:grpSp>
            <p:nvGrpSpPr>
              <p:cNvPr id="38" name="Group 71"/>
              <p:cNvGrpSpPr/>
              <p:nvPr/>
            </p:nvGrpSpPr>
            <p:grpSpPr>
              <a:xfrm>
                <a:off x="3580429" y="1809750"/>
                <a:ext cx="2078841" cy="1600200"/>
                <a:chOff x="3382960" y="1809750"/>
                <a:chExt cx="2270594" cy="1600200"/>
              </a:xfrm>
            </p:grpSpPr>
            <p:sp>
              <p:nvSpPr>
                <p:cNvPr id="40" name="Rounded Rectangle 39"/>
                <p:cNvSpPr/>
                <p:nvPr/>
              </p:nvSpPr>
              <p:spPr>
                <a:xfrm>
                  <a:off x="3382960" y="1809750"/>
                  <a:ext cx="2270594" cy="1600200"/>
                </a:xfrm>
                <a:prstGeom prst="roundRect">
                  <a:avLst>
                    <a:gd name="adj" fmla="val 6100"/>
                  </a:avLst>
                </a:prstGeom>
                <a:noFill/>
                <a:ln w="19050">
                  <a:solidFill>
                    <a:srgbClr val="A9B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41" name="TextBox 40"/>
                <p:cNvSpPr txBox="1"/>
                <p:nvPr/>
              </p:nvSpPr>
              <p:spPr>
                <a:xfrm>
                  <a:off x="3436283" y="1837551"/>
                  <a:ext cx="2163947" cy="261610"/>
                </a:xfrm>
                <a:prstGeom prst="rect">
                  <a:avLst/>
                </a:prstGeom>
                <a:noFill/>
              </p:spPr>
              <p:txBody>
                <a:bodyPr wrap="square" lIns="0" rIns="0" rtlCol="0">
                  <a:spAutoFit/>
                </a:bodyPr>
                <a:lstStyle/>
                <a:p>
                  <a:pPr algn="ctr"/>
                  <a:r>
                    <a:rPr lang="lv-LV" sz="1100" b="1" dirty="0" smtClean="0">
                      <a:latin typeface="Verdana" panose="020B0604030504040204" pitchFamily="34" charset="0"/>
                    </a:rPr>
                    <a:t>Data distribution network</a:t>
                  </a:r>
                  <a:endParaRPr lang="en-GB" sz="1100" b="1" dirty="0">
                    <a:latin typeface="Verdana" panose="020B0604030504040204" pitchFamily="34" charset="0"/>
                    <a:ea typeface="Verdana" panose="020B0604030504040204" pitchFamily="34" charset="0"/>
                    <a:cs typeface="Verdana" panose="020B0604030504040204" pitchFamily="34" charset="0"/>
                  </a:endParaRPr>
                </a:p>
              </p:txBody>
            </p:sp>
          </p:grpSp>
          <p:sp>
            <p:nvSpPr>
              <p:cNvPr id="39" name="Rounded Rectangle 38"/>
              <p:cNvSpPr/>
              <p:nvPr/>
            </p:nvSpPr>
            <p:spPr>
              <a:xfrm>
                <a:off x="4205849" y="2800350"/>
                <a:ext cx="828000" cy="455019"/>
              </a:xfrm>
              <a:prstGeom prst="roundRect">
                <a:avLst>
                  <a:gd name="adj" fmla="val 1206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dirty="0" smtClean="0">
                    <a:solidFill>
                      <a:schemeClr val="tx1"/>
                    </a:solidFill>
                    <a:latin typeface="Verdana" panose="020B0604030504040204" pitchFamily="34" charset="0"/>
                  </a:rPr>
                  <a:t>DDN channel</a:t>
                </a:r>
                <a:endParaRPr lang="en-GB" sz="1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grpSp>
        <p:grpSp>
          <p:nvGrpSpPr>
            <p:cNvPr id="12" name="Group 78"/>
            <p:cNvGrpSpPr/>
            <p:nvPr/>
          </p:nvGrpSpPr>
          <p:grpSpPr>
            <a:xfrm>
              <a:off x="3733799" y="3105150"/>
              <a:ext cx="1702200" cy="244801"/>
              <a:chOff x="3733800" y="2876550"/>
              <a:chExt cx="1702200" cy="244801"/>
            </a:xfrm>
          </p:grpSpPr>
          <p:grpSp>
            <p:nvGrpSpPr>
              <p:cNvPr id="32" name="Group 54"/>
              <p:cNvGrpSpPr/>
              <p:nvPr/>
            </p:nvGrpSpPr>
            <p:grpSpPr>
              <a:xfrm>
                <a:off x="3733800" y="2876550"/>
                <a:ext cx="432000" cy="243526"/>
                <a:chOff x="3854699" y="2678248"/>
                <a:chExt cx="432000" cy="243526"/>
              </a:xfrm>
            </p:grpSpPr>
            <p:cxnSp>
              <p:nvCxnSpPr>
                <p:cNvPr id="36" name="Straight Connector 35"/>
                <p:cNvCxnSpPr/>
                <p:nvPr/>
              </p:nvCxnSpPr>
              <p:spPr>
                <a:xfrm>
                  <a:off x="3854699" y="2678248"/>
                  <a:ext cx="0" cy="243526"/>
                </a:xfrm>
                <a:prstGeom prst="line">
                  <a:avLst/>
                </a:prstGeom>
                <a:ln w="28575">
                  <a:solidFill>
                    <a:srgbClr val="3E5E9F"/>
                  </a:solidFill>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3854699" y="2921774"/>
                  <a:ext cx="432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3" name="Group 51"/>
              <p:cNvGrpSpPr/>
              <p:nvPr/>
            </p:nvGrpSpPr>
            <p:grpSpPr>
              <a:xfrm rot="16200000" flipH="1">
                <a:off x="5097600" y="2782951"/>
                <a:ext cx="244800" cy="432000"/>
                <a:chOff x="5540699" y="2678248"/>
                <a:chExt cx="244800" cy="432000"/>
              </a:xfrm>
            </p:grpSpPr>
            <p:cxnSp>
              <p:nvCxnSpPr>
                <p:cNvPr id="34" name="Straight Arrow Connector 33"/>
                <p:cNvCxnSpPr/>
                <p:nvPr/>
              </p:nvCxnSpPr>
              <p:spPr>
                <a:xfrm flipH="1">
                  <a:off x="5540699" y="3110248"/>
                  <a:ext cx="2448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785499" y="2678248"/>
                  <a:ext cx="0" cy="432000"/>
                </a:xfrm>
                <a:prstGeom prst="line">
                  <a:avLst/>
                </a:prstGeom>
                <a:ln w="28575">
                  <a:solidFill>
                    <a:srgbClr val="3E5E9F"/>
                  </a:solidFill>
                </a:ln>
              </p:spPr>
              <p:style>
                <a:lnRef idx="1">
                  <a:schemeClr val="accent1"/>
                </a:lnRef>
                <a:fillRef idx="0">
                  <a:schemeClr val="accent1"/>
                </a:fillRef>
                <a:effectRef idx="0">
                  <a:schemeClr val="accent1"/>
                </a:effectRef>
                <a:fontRef idx="minor">
                  <a:schemeClr val="tx1"/>
                </a:fontRef>
              </p:style>
            </p:cxnSp>
          </p:grpSp>
        </p:grpSp>
        <p:cxnSp>
          <p:nvCxnSpPr>
            <p:cNvPr id="25" name="Straight Arrow Connector 24"/>
            <p:cNvCxnSpPr/>
            <p:nvPr/>
          </p:nvCxnSpPr>
          <p:spPr>
            <a:xfrm>
              <a:off x="2942400" y="2771550"/>
              <a:ext cx="216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3158400" y="2411550"/>
              <a:ext cx="720000" cy="720000"/>
            </a:xfrm>
            <a:prstGeom prst="roundRect">
              <a:avLst>
                <a:gd name="adj" fmla="val 1206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dirty="0" smtClean="0">
                  <a:solidFill>
                    <a:schemeClr val="tx1"/>
                  </a:solidFill>
                  <a:latin typeface="Verdana" panose="020B0604030504040204" pitchFamily="34" charset="0"/>
                </a:rPr>
                <a:t>FTP interface</a:t>
              </a:r>
            </a:p>
          </p:txBody>
        </p:sp>
        <p:sp>
          <p:nvSpPr>
            <p:cNvPr id="27" name="Rounded Rectangle 26"/>
            <p:cNvSpPr/>
            <p:nvPr/>
          </p:nvSpPr>
          <p:spPr>
            <a:xfrm>
              <a:off x="2244000" y="2411550"/>
              <a:ext cx="720000" cy="720000"/>
            </a:xfrm>
            <a:prstGeom prst="roundRect">
              <a:avLst>
                <a:gd name="adj" fmla="val 12069"/>
              </a:avLst>
            </a:prstGeom>
            <a:solidFill>
              <a:srgbClr val="A9B1C1"/>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1100" dirty="0" smtClean="0">
                  <a:solidFill>
                    <a:schemeClr val="tx1"/>
                  </a:solidFill>
                  <a:latin typeface="Verdana" panose="020B0604030504040204" pitchFamily="34" charset="0"/>
                </a:rPr>
                <a:t>XML</a:t>
              </a:r>
            </a:p>
          </p:txBody>
        </p:sp>
        <p:pic>
          <p:nvPicPr>
            <p:cNvPr id="28" name="Picture 1" descr="C:\Users\Linda\Desktop\VRAA_cilvek.png"/>
            <p:cNvPicPr>
              <a:picLocks noChangeAspect="1" noChangeArrowheads="1"/>
            </p:cNvPicPr>
            <p:nvPr/>
          </p:nvPicPr>
          <p:blipFill>
            <a:blip r:embed="rId3" cstate="print"/>
            <a:srcRect/>
            <a:stretch>
              <a:fillRect/>
            </a:stretch>
          </p:blipFill>
          <p:spPr bwMode="auto">
            <a:xfrm>
              <a:off x="1634400" y="2285550"/>
              <a:ext cx="486000" cy="972000"/>
            </a:xfrm>
            <a:prstGeom prst="rect">
              <a:avLst/>
            </a:prstGeom>
            <a:noFill/>
          </p:spPr>
        </p:pic>
        <p:sp>
          <p:nvSpPr>
            <p:cNvPr id="29" name="Rounded Rectangle 28"/>
            <p:cNvSpPr/>
            <p:nvPr/>
          </p:nvSpPr>
          <p:spPr>
            <a:xfrm>
              <a:off x="762000" y="2411550"/>
              <a:ext cx="1260000" cy="720000"/>
            </a:xfrm>
            <a:prstGeom prst="roundRect">
              <a:avLst>
                <a:gd name="adj" fmla="val 1206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1100" dirty="0" smtClean="0">
                  <a:solidFill>
                    <a:schemeClr val="tx1"/>
                  </a:solidFill>
                  <a:latin typeface="Verdana" panose="020B0604030504040204" pitchFamily="34" charset="0"/>
                </a:rPr>
                <a:t>Integrated Institution_1 IS FTP client</a:t>
              </a:r>
            </a:p>
          </p:txBody>
        </p:sp>
        <p:cxnSp>
          <p:nvCxnSpPr>
            <p:cNvPr id="30" name="Straight Arrow Connector 29"/>
            <p:cNvCxnSpPr/>
            <p:nvPr/>
          </p:nvCxnSpPr>
          <p:spPr>
            <a:xfrm>
              <a:off x="2028000" y="2771550"/>
              <a:ext cx="216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flipH="1" flipV="1">
              <a:off x="7931100" y="2298750"/>
              <a:ext cx="216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7391400" y="1737150"/>
              <a:ext cx="1295400" cy="453600"/>
            </a:xfrm>
            <a:prstGeom prst="roundRect">
              <a:avLst>
                <a:gd name="adj" fmla="val 1206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b="1" dirty="0" smtClean="0">
                  <a:solidFill>
                    <a:schemeClr val="tx1"/>
                  </a:solidFill>
                  <a:latin typeface="Verdana" panose="020B0604030504040204" pitchFamily="34" charset="0"/>
                </a:rPr>
                <a:t>Institution_2 IS</a:t>
              </a:r>
              <a:endParaRPr lang="en-GB"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grpSp>
          <p:nvGrpSpPr>
            <p:cNvPr id="17" name="Group 79"/>
            <p:cNvGrpSpPr/>
            <p:nvPr/>
          </p:nvGrpSpPr>
          <p:grpSpPr>
            <a:xfrm>
              <a:off x="5292000" y="2266950"/>
              <a:ext cx="3116400" cy="972000"/>
              <a:chOff x="5292000" y="2038350"/>
              <a:chExt cx="3116400" cy="972000"/>
            </a:xfrm>
          </p:grpSpPr>
          <p:cxnSp>
            <p:nvCxnSpPr>
              <p:cNvPr id="18" name="Straight Arrow Connector 17"/>
              <p:cNvCxnSpPr/>
              <p:nvPr/>
            </p:nvCxnSpPr>
            <p:spPr>
              <a:xfrm rot="10800000" flipH="1">
                <a:off x="6012000" y="2524350"/>
                <a:ext cx="216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sp>
            <p:nvSpPr>
              <p:cNvPr id="19" name="Rounded Rectangle 18"/>
              <p:cNvSpPr/>
              <p:nvPr/>
            </p:nvSpPr>
            <p:spPr>
              <a:xfrm>
                <a:off x="5292000" y="2164350"/>
                <a:ext cx="720000" cy="720000"/>
              </a:xfrm>
              <a:prstGeom prst="roundRect">
                <a:avLst>
                  <a:gd name="adj" fmla="val 1206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dirty="0" smtClean="0">
                    <a:solidFill>
                      <a:schemeClr val="tx1"/>
                    </a:solidFill>
                    <a:latin typeface="Verdana" panose="020B0604030504040204" pitchFamily="34" charset="0"/>
                  </a:rPr>
                  <a:t>FTP interface</a:t>
                </a:r>
              </a:p>
            </p:txBody>
          </p:sp>
          <p:sp>
            <p:nvSpPr>
              <p:cNvPr id="20" name="Rounded Rectangle 19"/>
              <p:cNvSpPr/>
              <p:nvPr/>
            </p:nvSpPr>
            <p:spPr>
              <a:xfrm>
                <a:off x="6206400" y="2164350"/>
                <a:ext cx="720000" cy="720000"/>
              </a:xfrm>
              <a:prstGeom prst="roundRect">
                <a:avLst>
                  <a:gd name="adj" fmla="val 1206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1100" dirty="0" smtClean="0">
                    <a:solidFill>
                      <a:schemeClr val="tx1"/>
                    </a:solidFill>
                    <a:latin typeface="Verdana" panose="020B0604030504040204" pitchFamily="34" charset="0"/>
                  </a:rPr>
                  <a:t>FTP</a:t>
                </a:r>
              </a:p>
              <a:p>
                <a:pPr algn="ctr"/>
                <a:r>
                  <a:rPr lang="lv-LV" sz="1100" dirty="0" smtClean="0">
                    <a:solidFill>
                      <a:schemeClr val="tx1"/>
                    </a:solidFill>
                    <a:latin typeface="Verdana" panose="020B0604030504040204" pitchFamily="34" charset="0"/>
                  </a:rPr>
                  <a:t>client (e.g. FileZilla)</a:t>
                </a:r>
              </a:p>
            </p:txBody>
          </p:sp>
          <p:pic>
            <p:nvPicPr>
              <p:cNvPr id="21" name="Picture 1" descr="C:\Users\Linda\Desktop\VRAA_cilvek.png"/>
              <p:cNvPicPr>
                <a:picLocks noChangeAspect="1" noChangeArrowheads="1"/>
              </p:cNvPicPr>
              <p:nvPr/>
            </p:nvPicPr>
            <p:blipFill>
              <a:blip r:embed="rId3" cstate="print"/>
              <a:srcRect/>
              <a:stretch>
                <a:fillRect/>
              </a:stretch>
            </p:blipFill>
            <p:spPr bwMode="auto">
              <a:xfrm>
                <a:off x="7050000" y="2038350"/>
                <a:ext cx="486000" cy="972000"/>
              </a:xfrm>
              <a:prstGeom prst="rect">
                <a:avLst/>
              </a:prstGeom>
              <a:noFill/>
            </p:spPr>
          </p:pic>
          <p:sp>
            <p:nvSpPr>
              <p:cNvPr id="22" name="Rounded Rectangle 21"/>
              <p:cNvSpPr/>
              <p:nvPr/>
            </p:nvSpPr>
            <p:spPr>
              <a:xfrm>
                <a:off x="7688400" y="2164350"/>
                <a:ext cx="720000" cy="720000"/>
              </a:xfrm>
              <a:prstGeom prst="roundRect">
                <a:avLst>
                  <a:gd name="adj" fmla="val 12069"/>
                </a:avLst>
              </a:prstGeom>
              <a:solidFill>
                <a:srgbClr val="A9B1C1"/>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lv-LV" sz="1100" dirty="0" smtClean="0">
                    <a:solidFill>
                      <a:schemeClr val="tx1"/>
                    </a:solidFill>
                    <a:latin typeface="Verdana" panose="020B0604030504040204" pitchFamily="34" charset="0"/>
                  </a:rPr>
                  <a:t>XML</a:t>
                </a:r>
              </a:p>
            </p:txBody>
          </p:sp>
          <p:cxnSp>
            <p:nvCxnSpPr>
              <p:cNvPr id="23" name="Straight Arrow Connector 22"/>
              <p:cNvCxnSpPr/>
              <p:nvPr/>
            </p:nvCxnSpPr>
            <p:spPr>
              <a:xfrm rot="10800000" flipH="1">
                <a:off x="6926400" y="2524350"/>
                <a:ext cx="216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0800000" flipH="1">
                <a:off x="7472400" y="2524350"/>
                <a:ext cx="216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grpSp>
        <p:sp>
          <p:nvSpPr>
            <p:cNvPr id="11" name="Rounded Rectangle 10"/>
            <p:cNvSpPr/>
            <p:nvPr/>
          </p:nvSpPr>
          <p:spPr>
            <a:xfrm>
              <a:off x="457200" y="2041950"/>
              <a:ext cx="1295400" cy="453600"/>
            </a:xfrm>
            <a:prstGeom prst="roundRect">
              <a:avLst>
                <a:gd name="adj" fmla="val 1206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b="1" dirty="0" smtClean="0">
                  <a:solidFill>
                    <a:schemeClr val="tx1"/>
                  </a:solidFill>
                  <a:latin typeface="Verdana" panose="020B0604030504040204" pitchFamily="34" charset="0"/>
                </a:rPr>
                <a:t>Institution_1 IS</a:t>
              </a:r>
              <a:endParaRPr lang="en-GB"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grpSp>
      <p:sp>
        <p:nvSpPr>
          <p:cNvPr id="45" name="Content Placeholder 2"/>
          <p:cNvSpPr txBox="1">
            <a:spLocks/>
          </p:cNvSpPr>
          <p:nvPr/>
        </p:nvSpPr>
        <p:spPr>
          <a:xfrm>
            <a:off x="2590800" y="1200150"/>
            <a:ext cx="6096000" cy="500371"/>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lv-LV" sz="1200" dirty="0">
                <a:latin typeface="Verdana" panose="020B0604030504040204" pitchFamily="34" charset="0"/>
              </a:rPr>
              <a:t>DDN FTPS is used if the size of the data to be forwarded is larger than 5 MB (up to 500MB)</a:t>
            </a:r>
          </a:p>
          <a:p>
            <a:endParaRPr lang="en-GB" sz="2000" dirty="0"/>
          </a:p>
        </p:txBody>
      </p:sp>
      <p:sp>
        <p:nvSpPr>
          <p:cNvPr id="46" name="Title 1"/>
          <p:cNvSpPr txBox="1">
            <a:spLocks/>
          </p:cNvSpPr>
          <p:nvPr/>
        </p:nvSpPr>
        <p:spPr>
          <a:xfrm>
            <a:off x="2590800" y="285750"/>
            <a:ext cx="6096000" cy="777482"/>
          </a:xfrm>
          <a:prstGeom prst="rect">
            <a:avLst/>
          </a:prstGeom>
        </p:spPr>
        <p:txBody>
          <a:bodyPr vert="horz" lIns="91440" tIns="45720" rIns="91440" bIns="45720" rtlCol="0" anchor="t">
            <a:noAutofit/>
          </a:bodyPr>
          <a:lstStyle>
            <a:lvl1pPr algn="l" defTabSz="914400" rtl="0" eaLnBrk="1" latinLnBrk="0" hangingPunct="1">
              <a:spcBef>
                <a:spcPct val="0"/>
              </a:spcBef>
              <a:buNone/>
              <a:defRPr sz="18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lv-LV" sz="2400" dirty="0" smtClean="0"/>
              <a:t>Bulk message forwarding (combined)</a:t>
            </a:r>
            <a:endParaRPr lang="en-GB" sz="2400" dirty="0"/>
          </a:p>
        </p:txBody>
      </p:sp>
    </p:spTree>
    <p:extLst>
      <p:ext uri="{BB962C8B-B14F-4D97-AF65-F5344CB8AC3E}">
        <p14:creationId xmlns:p14="http://schemas.microsoft.com/office/powerpoint/2010/main" val="2472934743"/>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Slide Number Placeholder 4"/>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B92707C-5FFF-46A7-932C-3EE34F0D8F51}" type="slidenum">
              <a:rPr lang="en-US" altLang="en-US" smtClean="0"/>
              <a:pPr/>
              <a:t>27</a:t>
            </a:fld>
            <a:endParaRPr lang="en-GB" altLang="en-US" dirty="0" smtClean="0"/>
          </a:p>
        </p:txBody>
      </p:sp>
      <p:sp>
        <p:nvSpPr>
          <p:cNvPr id="6" name="Title 1"/>
          <p:cNvSpPr txBox="1">
            <a:spLocks/>
          </p:cNvSpPr>
          <p:nvPr/>
        </p:nvSpPr>
        <p:spPr>
          <a:xfrm>
            <a:off x="2590800" y="285750"/>
            <a:ext cx="6096000" cy="777482"/>
          </a:xfrm>
          <a:prstGeom prst="rect">
            <a:avLst/>
          </a:prstGeom>
        </p:spPr>
        <p:txBody>
          <a:bodyPr vert="horz" lIns="91440" tIns="45720" rIns="91440" bIns="45720" rtlCol="0" anchor="t">
            <a:normAutofit/>
          </a:bodyPr>
          <a:lstStyle>
            <a:lvl1pPr algn="l" defTabSz="914400" rtl="0" eaLnBrk="1" latinLnBrk="0" hangingPunct="1">
              <a:spcBef>
                <a:spcPct val="0"/>
              </a:spcBef>
              <a:buNone/>
              <a:defRPr sz="18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lv-LV" sz="2400" dirty="0" smtClean="0"/>
              <a:t>FTPS safety</a:t>
            </a:r>
            <a:endParaRPr lang="en-GB" sz="2400" dirty="0"/>
          </a:p>
        </p:txBody>
      </p:sp>
      <p:sp>
        <p:nvSpPr>
          <p:cNvPr id="11" name="Content Placeholder 2"/>
          <p:cNvSpPr txBox="1">
            <a:spLocks/>
          </p:cNvSpPr>
          <p:nvPr/>
        </p:nvSpPr>
        <p:spPr>
          <a:xfrm>
            <a:off x="1371600" y="2114550"/>
            <a:ext cx="2520000" cy="619108"/>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lv-LV" sz="1400" dirty="0" smtClean="0">
                <a:latin typeface="Verdana" panose="020B0604030504040204" pitchFamily="34" charset="0"/>
              </a:rPr>
              <a:t>System ensures the encoding of the broadcasted information</a:t>
            </a:r>
            <a:endParaRPr lang="en-GB" sz="2000" dirty="0"/>
          </a:p>
        </p:txBody>
      </p:sp>
      <p:sp>
        <p:nvSpPr>
          <p:cNvPr id="12" name="Content Placeholder 2"/>
          <p:cNvSpPr txBox="1">
            <a:spLocks/>
          </p:cNvSpPr>
          <p:nvPr/>
        </p:nvSpPr>
        <p:spPr>
          <a:xfrm>
            <a:off x="3324584" y="3319096"/>
            <a:ext cx="2520000" cy="56359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lv-LV" sz="1400" dirty="0" smtClean="0">
                <a:latin typeface="Verdana" panose="020B0604030504040204" pitchFamily="34" charset="0"/>
              </a:rPr>
              <a:t>Encoding is ensured on the network level</a:t>
            </a:r>
            <a:endParaRPr lang="en-GB" sz="2000" dirty="0"/>
          </a:p>
        </p:txBody>
      </p:sp>
      <p:sp>
        <p:nvSpPr>
          <p:cNvPr id="13" name="Content Placeholder 2"/>
          <p:cNvSpPr txBox="1">
            <a:spLocks/>
          </p:cNvSpPr>
          <p:nvPr/>
        </p:nvSpPr>
        <p:spPr>
          <a:xfrm>
            <a:off x="5252400" y="2114550"/>
            <a:ext cx="2520000" cy="5591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lv-LV" sz="1400" dirty="0" smtClean="0">
                <a:latin typeface="Verdana" panose="020B0604030504040204" pitchFamily="34" charset="0"/>
              </a:rPr>
              <a:t>TLS encoding is used in DDN FTP</a:t>
            </a:r>
            <a:endParaRPr lang="en-GB" sz="2000" dirty="0"/>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84584" y="1809750"/>
            <a:ext cx="1800000" cy="1500750"/>
          </a:xfrm>
          <a:prstGeom prst="rect">
            <a:avLst/>
          </a:prstGeom>
        </p:spPr>
      </p:pic>
    </p:spTree>
    <p:extLst>
      <p:ext uri="{BB962C8B-B14F-4D97-AF65-F5344CB8AC3E}">
        <p14:creationId xmlns:p14="http://schemas.microsoft.com/office/powerpoint/2010/main" val="103159289"/>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2"/>
          <p:cNvSpPr>
            <a:spLocks noGrp="1"/>
          </p:cNvSpPr>
          <p:nvPr>
            <p:ph type="title"/>
          </p:nvPr>
        </p:nvSpPr>
        <p:spPr>
          <a:xfrm>
            <a:off x="2590800" y="285750"/>
            <a:ext cx="6096000" cy="800099"/>
          </a:xfrm>
        </p:spPr>
        <p:txBody>
          <a:bodyPr>
            <a:noAutofit/>
          </a:bodyPr>
          <a:lstStyle/>
          <a:p>
            <a:r>
              <a:rPr lang="lv-LV" sz="2400" dirty="0" smtClean="0"/>
              <a:t>Datu izplatīšanas un savākšanas tīkla ieguvumi</a:t>
            </a:r>
            <a:endParaRPr lang="lv-LV" sz="2400" dirty="0">
              <a:solidFill>
                <a:srgbClr val="FF0000"/>
              </a:solidFill>
            </a:endParaRPr>
          </a:p>
        </p:txBody>
      </p:sp>
      <p:sp>
        <p:nvSpPr>
          <p:cNvPr id="18" name="Content Placeholder 2"/>
          <p:cNvSpPr txBox="1">
            <a:spLocks/>
          </p:cNvSpPr>
          <p:nvPr/>
        </p:nvSpPr>
        <p:spPr>
          <a:xfrm>
            <a:off x="2286000" y="2835552"/>
            <a:ext cx="1536539" cy="619108"/>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lv-LV" sz="1400" dirty="0" smtClean="0">
                <a:latin typeface="Verdana" panose="020B0604030504040204" pitchFamily="34" charset="0"/>
                <a:ea typeface="Verdana" panose="020B0604030504040204" pitchFamily="34" charset="0"/>
                <a:cs typeface="Verdana" panose="020B0604030504040204" pitchFamily="34" charset="0"/>
              </a:rPr>
              <a:t>Bulk data sending an receiving</a:t>
            </a:r>
            <a:endParaRPr lang="lv-LV" sz="1400" dirty="0">
              <a:latin typeface="Verdana" panose="020B0604030504040204" pitchFamily="34" charset="0"/>
              <a:ea typeface="Verdana" panose="020B0604030504040204" pitchFamily="34" charset="0"/>
              <a:cs typeface="Verdana" panose="020B0604030504040204" pitchFamily="34" charset="0"/>
            </a:endParaRPr>
          </a:p>
        </p:txBody>
      </p:sp>
      <p:pic>
        <p:nvPicPr>
          <p:cNvPr id="1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3994" y="2102503"/>
            <a:ext cx="520552" cy="4711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0" name="Group 19"/>
          <p:cNvGrpSpPr/>
          <p:nvPr/>
        </p:nvGrpSpPr>
        <p:grpSpPr>
          <a:xfrm>
            <a:off x="7171768" y="1915756"/>
            <a:ext cx="767396" cy="767396"/>
            <a:chOff x="5247148" y="2647950"/>
            <a:chExt cx="767396" cy="767396"/>
          </a:xfrm>
        </p:grpSpPr>
        <p:pic>
          <p:nvPicPr>
            <p:cNvPr id="21" name="Picture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88846" y="2746648"/>
              <a:ext cx="684000" cy="570000"/>
            </a:xfrm>
            <a:prstGeom prst="rect">
              <a:avLst/>
            </a:prstGeom>
          </p:spPr>
        </p:pic>
        <p:sp>
          <p:nvSpPr>
            <p:cNvPr id="22" name="Oval 21"/>
            <p:cNvSpPr/>
            <p:nvPr/>
          </p:nvSpPr>
          <p:spPr>
            <a:xfrm>
              <a:off x="5247148" y="2647950"/>
              <a:ext cx="767396" cy="767396"/>
            </a:xfrm>
            <a:prstGeom prst="ellipse">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sp>
        <p:nvSpPr>
          <p:cNvPr id="24" name="Oval 23"/>
          <p:cNvSpPr/>
          <p:nvPr/>
        </p:nvSpPr>
        <p:spPr>
          <a:xfrm>
            <a:off x="2670572" y="1915756"/>
            <a:ext cx="767396" cy="767396"/>
          </a:xfrm>
          <a:prstGeom prst="ellipse">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26" name="Oval 25"/>
          <p:cNvSpPr/>
          <p:nvPr/>
        </p:nvSpPr>
        <p:spPr>
          <a:xfrm>
            <a:off x="4857096" y="1912631"/>
            <a:ext cx="767396" cy="767396"/>
          </a:xfrm>
          <a:prstGeom prst="ellipse">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27" name="Content Placeholder 2"/>
          <p:cNvSpPr txBox="1">
            <a:spLocks/>
          </p:cNvSpPr>
          <p:nvPr/>
        </p:nvSpPr>
        <p:spPr>
          <a:xfrm>
            <a:off x="4437536" y="2867042"/>
            <a:ext cx="1743632" cy="619108"/>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lv-LV" sz="1400" dirty="0" smtClean="0">
                <a:latin typeface="Verdana" panose="020B0604030504040204" pitchFamily="34" charset="0"/>
                <a:ea typeface="Verdana" panose="020B0604030504040204" pitchFamily="34" charset="0"/>
                <a:cs typeface="Verdana" panose="020B0604030504040204" pitchFamily="34" charset="0"/>
              </a:rPr>
              <a:t>Institution can even administrate data receivers or distributors</a:t>
            </a: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28" name="Content Placeholder 2"/>
          <p:cNvSpPr txBox="1">
            <a:spLocks/>
          </p:cNvSpPr>
          <p:nvPr/>
        </p:nvSpPr>
        <p:spPr>
          <a:xfrm>
            <a:off x="6562168" y="2867042"/>
            <a:ext cx="2057400" cy="619108"/>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lv-LV" sz="1400" dirty="0" smtClean="0">
                <a:latin typeface="Verdana" panose="020B0604030504040204" pitchFamily="34" charset="0"/>
                <a:ea typeface="Verdana" panose="020B0604030504040204" pitchFamily="34" charset="0"/>
                <a:cs typeface="Verdana" panose="020B0604030504040204" pitchFamily="34" charset="0"/>
              </a:rPr>
              <a:t>With DDN </a:t>
            </a:r>
            <a:r>
              <a:rPr lang="lv-LV" sz="1400" dirty="0">
                <a:latin typeface="Verdana" panose="020B0604030504040204" pitchFamily="34" charset="0"/>
                <a:ea typeface="Verdana" panose="020B0604030504040204" pitchFamily="34" charset="0"/>
                <a:cs typeface="Verdana" panose="020B0604030504040204" pitchFamily="34" charset="0"/>
              </a:rPr>
              <a:t>XSL </a:t>
            </a:r>
            <a:r>
              <a:rPr lang="lv-LV" sz="1400" dirty="0" smtClean="0">
                <a:latin typeface="Verdana" panose="020B0604030504040204" pitchFamily="34" charset="0"/>
                <a:ea typeface="Verdana" panose="020B0604030504040204" pitchFamily="34" charset="0"/>
                <a:cs typeface="Verdana" panose="020B0604030504040204" pitchFamily="34" charset="0"/>
              </a:rPr>
              <a:t>transformations it is possible to divide the data to be sent according to the receivers</a:t>
            </a:r>
            <a:endParaRPr lang="lv-LV" sz="1400" dirty="0">
              <a:latin typeface="Verdana" panose="020B0604030504040204" pitchFamily="34" charset="0"/>
              <a:ea typeface="Verdana" panose="020B0604030504040204" pitchFamily="34" charset="0"/>
              <a:cs typeface="Verdana" panose="020B0604030504040204" pitchFamily="34" charset="0"/>
            </a:endParaRPr>
          </a:p>
        </p:txBody>
      </p:sp>
      <p:pic>
        <p:nvPicPr>
          <p:cNvPr id="30" name="Picture 4" descr="C:\Users\Linda\Desktop\VRAA_transformacija.png"/>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a:off x="4809568" y="1964443"/>
            <a:ext cx="862451" cy="718709"/>
          </a:xfrm>
          <a:prstGeom prst="rect">
            <a:avLst/>
          </a:prstGeom>
          <a:noFill/>
        </p:spPr>
      </p:pic>
      <p:sp>
        <p:nvSpPr>
          <p:cNvPr id="13" name="Slide Number Placeholder 5"/>
          <p:cNvSpPr>
            <a:spLocks noGrp="1"/>
          </p:cNvSpPr>
          <p:nvPr>
            <p:ph type="sldNum" sz="quarter" idx="13"/>
          </p:nvPr>
        </p:nvSpPr>
        <p:spPr bwMode="auto">
          <a:xfrm>
            <a:off x="8534400" y="4743450"/>
            <a:ext cx="3048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A35EBBE-1F32-4234-95E9-4D264E1965CC}" type="slidenum">
              <a:rPr lang="en-US" altLang="en-US" smtClean="0"/>
              <a:pPr/>
              <a:t>28</a:t>
            </a:fld>
            <a:endParaRPr lang="en-GB" altLang="en-US" dirty="0" smtClean="0"/>
          </a:p>
        </p:txBody>
      </p:sp>
    </p:spTree>
    <p:extLst>
      <p:ext uri="{BB962C8B-B14F-4D97-AF65-F5344CB8AC3E}">
        <p14:creationId xmlns:p14="http://schemas.microsoft.com/office/powerpoint/2010/main" val="3791658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590800" y="2981325"/>
            <a:ext cx="5943600" cy="1266825"/>
          </a:xfrm>
        </p:spPr>
        <p:txBody>
          <a:bodyPr>
            <a:normAutofit/>
          </a:bodyPr>
          <a:lstStyle/>
          <a:p>
            <a:r>
              <a:rPr lang="lv-LV" sz="2400" dirty="0" smtClean="0"/>
              <a:t>How to introduce DDN step by step?</a:t>
            </a:r>
            <a:endParaRPr lang="en-GB" sz="2400" dirty="0"/>
          </a:p>
        </p:txBody>
      </p:sp>
      <p:sp>
        <p:nvSpPr>
          <p:cNvPr id="14342"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B66B3D4-3C80-4773-AD8A-D43C7F12A1EA}" type="slidenum">
              <a:rPr lang="en-US" altLang="en-US" smtClean="0"/>
              <a:pPr/>
              <a:t>29</a:t>
            </a:fld>
            <a:endParaRPr lang="en-GB" altLang="en-US" dirty="0" smtClean="0"/>
          </a:p>
        </p:txBody>
      </p:sp>
      <p:sp>
        <p:nvSpPr>
          <p:cNvPr id="5" name="Title 1"/>
          <p:cNvSpPr txBox="1">
            <a:spLocks/>
          </p:cNvSpPr>
          <p:nvPr/>
        </p:nvSpPr>
        <p:spPr>
          <a:xfrm>
            <a:off x="2590800" y="228604"/>
            <a:ext cx="6096000" cy="800099"/>
          </a:xfrm>
          <a:prstGeom prst="rect">
            <a:avLst/>
          </a:prstGeom>
        </p:spPr>
        <p:txBody>
          <a:bodyPr vert="horz" lIns="91440" tIns="45720" rIns="91440" bIns="45720" rtlCol="0" anchor="t">
            <a:noAutofit/>
          </a:bodyPr>
          <a:lstStyle>
            <a:lvl1pPr algn="l" defTabSz="914400" rtl="0" eaLnBrk="1" latinLnBrk="0" hangingPunct="1">
              <a:spcBef>
                <a:spcPct val="0"/>
              </a:spcBef>
              <a:buNone/>
              <a:defRPr sz="1800" b="1" kern="1200" cap="none">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endParaRPr lang="lv-LV" sz="1400" dirty="0">
              <a:solidFill>
                <a:srgbClr val="FF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7000" y="1644150"/>
            <a:ext cx="1296000" cy="1080000"/>
          </a:xfrm>
          <a:prstGeom prst="rect">
            <a:avLst/>
          </a:prstGeom>
        </p:spPr>
      </p:pic>
    </p:spTree>
    <p:extLst>
      <p:ext uri="{BB962C8B-B14F-4D97-AF65-F5344CB8AC3E}">
        <p14:creationId xmlns:p14="http://schemas.microsoft.com/office/powerpoint/2010/main" val="402770569"/>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590800" y="2981325"/>
            <a:ext cx="5943600" cy="1038225"/>
          </a:xfrm>
        </p:spPr>
        <p:txBody>
          <a:bodyPr>
            <a:normAutofit/>
          </a:bodyPr>
          <a:lstStyle/>
          <a:p>
            <a:r>
              <a:rPr lang="lv-LV" altLang="en-US" sz="2400" dirty="0" smtClean="0"/>
              <a:t>What is data exchange solution?</a:t>
            </a:r>
          </a:p>
        </p:txBody>
      </p:sp>
      <p:sp>
        <p:nvSpPr>
          <p:cNvPr id="14342"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B66B3D4-3C80-4773-AD8A-D43C7F12A1EA}" type="slidenum">
              <a:rPr lang="en-US" altLang="en-US" smtClean="0"/>
              <a:pPr/>
              <a:t>3</a:t>
            </a:fld>
            <a:endParaRPr lang="en-GB" altLang="en-US" dirty="0" smtClean="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0800" y="1784050"/>
            <a:ext cx="1326240" cy="1105200"/>
          </a:xfrm>
          <a:prstGeom prst="rect">
            <a:avLst/>
          </a:prstGeom>
        </p:spPr>
      </p:pic>
    </p:spTree>
    <p:extLst>
      <p:ext uri="{BB962C8B-B14F-4D97-AF65-F5344CB8AC3E}">
        <p14:creationId xmlns:p14="http://schemas.microsoft.com/office/powerpoint/2010/main" val="1514211405"/>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A35EBBE-1F32-4234-95E9-4D264E1965CC}" type="slidenum">
              <a:rPr lang="en-US" altLang="en-US" smtClean="0"/>
              <a:pPr/>
              <a:t>30</a:t>
            </a:fld>
            <a:endParaRPr lang="en-GB" altLang="en-US" dirty="0" smtClean="0"/>
          </a:p>
        </p:txBody>
      </p:sp>
      <p:sp>
        <p:nvSpPr>
          <p:cNvPr id="2" name="Title 1"/>
          <p:cNvSpPr>
            <a:spLocks noGrp="1"/>
          </p:cNvSpPr>
          <p:nvPr>
            <p:ph type="title"/>
          </p:nvPr>
        </p:nvSpPr>
        <p:spPr>
          <a:xfrm>
            <a:off x="2590800" y="285750"/>
            <a:ext cx="6096000" cy="777482"/>
          </a:xfrm>
        </p:spPr>
        <p:txBody>
          <a:bodyPr>
            <a:normAutofit/>
          </a:bodyPr>
          <a:lstStyle/>
          <a:p>
            <a:r>
              <a:rPr lang="lv-LV" sz="2400" dirty="0" smtClean="0"/>
              <a:t>DDN user types</a:t>
            </a:r>
            <a:endParaRPr lang="en-GB" sz="2400" dirty="0"/>
          </a:p>
        </p:txBody>
      </p:sp>
      <p:grpSp>
        <p:nvGrpSpPr>
          <p:cNvPr id="50" name="Group 49"/>
          <p:cNvGrpSpPr/>
          <p:nvPr/>
        </p:nvGrpSpPr>
        <p:grpSpPr>
          <a:xfrm>
            <a:off x="1091700" y="1352550"/>
            <a:ext cx="6960600" cy="2362200"/>
            <a:chOff x="1981200" y="1123950"/>
            <a:chExt cx="6960600" cy="2362200"/>
          </a:xfrm>
        </p:grpSpPr>
        <p:grpSp>
          <p:nvGrpSpPr>
            <p:cNvPr id="32" name="Group 31"/>
            <p:cNvGrpSpPr/>
            <p:nvPr/>
          </p:nvGrpSpPr>
          <p:grpSpPr>
            <a:xfrm>
              <a:off x="1981200" y="2766150"/>
              <a:ext cx="2160000" cy="720000"/>
              <a:chOff x="4152162" y="1314452"/>
              <a:chExt cx="2160000" cy="720000"/>
            </a:xfrm>
          </p:grpSpPr>
          <p:sp>
            <p:nvSpPr>
              <p:cNvPr id="33" name="Rounded Rectangle 32"/>
              <p:cNvSpPr/>
              <p:nvPr/>
            </p:nvSpPr>
            <p:spPr>
              <a:xfrm>
                <a:off x="4152162" y="1314452"/>
                <a:ext cx="2160000" cy="720000"/>
              </a:xfrm>
              <a:prstGeom prst="roundRect">
                <a:avLst>
                  <a:gd name="adj" fmla="val 13370"/>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34" name="TextBox 33"/>
              <p:cNvSpPr txBox="1"/>
              <p:nvPr/>
            </p:nvSpPr>
            <p:spPr>
              <a:xfrm>
                <a:off x="4375870" y="1528258"/>
                <a:ext cx="1712585" cy="292388"/>
              </a:xfrm>
              <a:prstGeom prst="rect">
                <a:avLst/>
              </a:prstGeom>
              <a:noFill/>
            </p:spPr>
            <p:txBody>
              <a:bodyPr wrap="none" rtlCol="0">
                <a:spAutoFit/>
              </a:bodyPr>
              <a:lstStyle/>
              <a:p>
                <a:r>
                  <a:rPr lang="lv-LV" sz="1300" dirty="0" smtClean="0">
                    <a:latin typeface="Verdana" panose="020B0604030504040204" pitchFamily="34" charset="0"/>
                  </a:rPr>
                  <a:t>DDN administrators</a:t>
                </a:r>
              </a:p>
            </p:txBody>
          </p:sp>
        </p:grpSp>
        <p:grpSp>
          <p:nvGrpSpPr>
            <p:cNvPr id="35" name="Group 34"/>
            <p:cNvGrpSpPr/>
            <p:nvPr/>
          </p:nvGrpSpPr>
          <p:grpSpPr>
            <a:xfrm>
              <a:off x="4381500" y="2766150"/>
              <a:ext cx="2160000" cy="720000"/>
              <a:chOff x="4152162" y="1314452"/>
              <a:chExt cx="2160000" cy="720000"/>
            </a:xfrm>
          </p:grpSpPr>
          <p:sp>
            <p:nvSpPr>
              <p:cNvPr id="36" name="Rounded Rectangle 35"/>
              <p:cNvSpPr/>
              <p:nvPr/>
            </p:nvSpPr>
            <p:spPr>
              <a:xfrm>
                <a:off x="4152162" y="1314452"/>
                <a:ext cx="2160000" cy="720000"/>
              </a:xfrm>
              <a:prstGeom prst="roundRect">
                <a:avLst>
                  <a:gd name="adj" fmla="val 13370"/>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37" name="TextBox 36"/>
              <p:cNvSpPr txBox="1"/>
              <p:nvPr/>
            </p:nvSpPr>
            <p:spPr>
              <a:xfrm>
                <a:off x="4270259" y="1328204"/>
                <a:ext cx="1923807" cy="692497"/>
              </a:xfrm>
              <a:prstGeom prst="rect">
                <a:avLst/>
              </a:prstGeom>
              <a:noFill/>
            </p:spPr>
            <p:txBody>
              <a:bodyPr wrap="square" rtlCol="0">
                <a:spAutoFit/>
              </a:bodyPr>
              <a:lstStyle/>
              <a:p>
                <a:pPr algn="ctr"/>
                <a:r>
                  <a:rPr lang="lv-LV" sz="1300" dirty="0" smtClean="0">
                    <a:latin typeface="Verdana" panose="020B0604030504040204" pitchFamily="34" charset="0"/>
                  </a:rPr>
                  <a:t>DDN institution administrator </a:t>
                </a:r>
              </a:p>
              <a:p>
                <a:pPr algn="ctr"/>
                <a:r>
                  <a:rPr lang="lv-LV" sz="1300" dirty="0" smtClean="0">
                    <a:latin typeface="Verdana" panose="020B0604030504040204" pitchFamily="34" charset="0"/>
                  </a:rPr>
                  <a:t>(channel owner)</a:t>
                </a:r>
              </a:p>
            </p:txBody>
          </p:sp>
        </p:grpSp>
        <p:grpSp>
          <p:nvGrpSpPr>
            <p:cNvPr id="38" name="Group 37"/>
            <p:cNvGrpSpPr/>
            <p:nvPr/>
          </p:nvGrpSpPr>
          <p:grpSpPr>
            <a:xfrm>
              <a:off x="6781800" y="2766150"/>
              <a:ext cx="2160000" cy="720000"/>
              <a:chOff x="4152162" y="1314452"/>
              <a:chExt cx="2160000" cy="720000"/>
            </a:xfrm>
          </p:grpSpPr>
          <p:sp>
            <p:nvSpPr>
              <p:cNvPr id="39" name="Rounded Rectangle 38"/>
              <p:cNvSpPr/>
              <p:nvPr/>
            </p:nvSpPr>
            <p:spPr>
              <a:xfrm>
                <a:off x="4152162" y="1314452"/>
                <a:ext cx="2160000" cy="720000"/>
              </a:xfrm>
              <a:prstGeom prst="roundRect">
                <a:avLst>
                  <a:gd name="adj" fmla="val 13370"/>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40" name="TextBox 39"/>
              <p:cNvSpPr txBox="1"/>
              <p:nvPr/>
            </p:nvSpPr>
            <p:spPr>
              <a:xfrm>
                <a:off x="4270259" y="1428231"/>
                <a:ext cx="1923807" cy="492443"/>
              </a:xfrm>
              <a:prstGeom prst="rect">
                <a:avLst/>
              </a:prstGeom>
              <a:noFill/>
            </p:spPr>
            <p:txBody>
              <a:bodyPr wrap="square" rtlCol="0">
                <a:spAutoFit/>
              </a:bodyPr>
              <a:lstStyle/>
              <a:p>
                <a:pPr algn="ctr"/>
                <a:r>
                  <a:rPr lang="lv-LV" sz="1300" dirty="0" smtClean="0">
                    <a:latin typeface="Verdana" panose="020B0604030504040204" pitchFamily="34" charset="0"/>
                  </a:rPr>
                  <a:t>DDN user</a:t>
                </a:r>
              </a:p>
              <a:p>
                <a:pPr algn="ctr"/>
                <a:r>
                  <a:rPr lang="lv-LV" sz="1300" dirty="0" smtClean="0">
                    <a:latin typeface="Verdana" panose="020B0604030504040204" pitchFamily="34" charset="0"/>
                  </a:rPr>
                  <a:t>(channel member)</a:t>
                </a:r>
              </a:p>
            </p:txBody>
          </p:sp>
        </p:grpSp>
        <p:grpSp>
          <p:nvGrpSpPr>
            <p:cNvPr id="49" name="Group 48"/>
            <p:cNvGrpSpPr/>
            <p:nvPr/>
          </p:nvGrpSpPr>
          <p:grpSpPr>
            <a:xfrm>
              <a:off x="3061200" y="2271151"/>
              <a:ext cx="4800600" cy="486000"/>
              <a:chOff x="3061200" y="1890151"/>
              <a:chExt cx="4800600" cy="486000"/>
            </a:xfrm>
          </p:grpSpPr>
          <p:cxnSp>
            <p:nvCxnSpPr>
              <p:cNvPr id="23" name="Straight Arrow Connector 22"/>
              <p:cNvCxnSpPr/>
              <p:nvPr/>
            </p:nvCxnSpPr>
            <p:spPr>
              <a:xfrm rot="16200000" flipH="1">
                <a:off x="2818200" y="2133151"/>
                <a:ext cx="486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16200000" flipH="1">
                <a:off x="7618800" y="2133151"/>
                <a:ext cx="486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grpSp>
        <p:cxnSp>
          <p:nvCxnSpPr>
            <p:cNvPr id="45" name="Straight Arrow Connector 44"/>
            <p:cNvCxnSpPr/>
            <p:nvPr/>
          </p:nvCxnSpPr>
          <p:spPr>
            <a:xfrm rot="16200000" flipH="1">
              <a:off x="4942200" y="2289151"/>
              <a:ext cx="936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3047700" y="2271151"/>
              <a:ext cx="4827600" cy="0"/>
            </a:xfrm>
            <a:prstGeom prst="line">
              <a:avLst/>
            </a:prstGeom>
            <a:ln w="28575">
              <a:solidFill>
                <a:srgbClr val="3E5E9F"/>
              </a:solidFill>
            </a:ln>
          </p:spPr>
          <p:style>
            <a:lnRef idx="1">
              <a:schemeClr val="accent1"/>
            </a:lnRef>
            <a:fillRef idx="0">
              <a:schemeClr val="accent1"/>
            </a:fillRef>
            <a:effectRef idx="0">
              <a:schemeClr val="accent1"/>
            </a:effectRef>
            <a:fontRef idx="minor">
              <a:schemeClr val="tx1"/>
            </a:fontRef>
          </p:style>
        </p:cxnSp>
        <p:grpSp>
          <p:nvGrpSpPr>
            <p:cNvPr id="41" name="Group 40"/>
            <p:cNvGrpSpPr/>
            <p:nvPr/>
          </p:nvGrpSpPr>
          <p:grpSpPr>
            <a:xfrm>
              <a:off x="4381500" y="1123950"/>
              <a:ext cx="2160000" cy="720000"/>
              <a:chOff x="4152162" y="1314452"/>
              <a:chExt cx="2160000" cy="720000"/>
            </a:xfrm>
            <a:solidFill>
              <a:schemeClr val="bg1"/>
            </a:solidFill>
          </p:grpSpPr>
          <p:sp>
            <p:nvSpPr>
              <p:cNvPr id="42" name="Rounded Rectangle 41"/>
              <p:cNvSpPr/>
              <p:nvPr/>
            </p:nvSpPr>
            <p:spPr>
              <a:xfrm>
                <a:off x="4152162" y="1314452"/>
                <a:ext cx="2160000" cy="720000"/>
              </a:xfrm>
              <a:prstGeom prst="roundRect">
                <a:avLst>
                  <a:gd name="adj" fmla="val 13370"/>
                </a:avLst>
              </a:prstGeom>
              <a:grp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43" name="TextBox 42"/>
              <p:cNvSpPr txBox="1"/>
              <p:nvPr/>
            </p:nvSpPr>
            <p:spPr>
              <a:xfrm>
                <a:off x="4645303" y="1528258"/>
                <a:ext cx="1173719" cy="292388"/>
              </a:xfrm>
              <a:prstGeom prst="rect">
                <a:avLst/>
              </a:prstGeom>
              <a:grpFill/>
            </p:spPr>
            <p:txBody>
              <a:bodyPr wrap="none" rtlCol="0">
                <a:spAutoFit/>
              </a:bodyPr>
              <a:lstStyle/>
              <a:p>
                <a:r>
                  <a:rPr lang="lv-LV" sz="1300" dirty="0" smtClean="0">
                    <a:latin typeface="Verdana" panose="020B0604030504040204" pitchFamily="34" charset="0"/>
                  </a:rPr>
                  <a:t>DDN users</a:t>
                </a:r>
              </a:p>
            </p:txBody>
          </p:sp>
        </p:grpSp>
      </p:grpSp>
    </p:spTree>
    <p:extLst>
      <p:ext uri="{BB962C8B-B14F-4D97-AF65-F5344CB8AC3E}">
        <p14:creationId xmlns:p14="http://schemas.microsoft.com/office/powerpoint/2010/main" val="2540558172"/>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Slide Number Placeholder 4"/>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B92707C-5FFF-46A7-932C-3EE34F0D8F51}" type="slidenum">
              <a:rPr lang="en-US" altLang="en-US" smtClean="0"/>
              <a:pPr/>
              <a:t>31</a:t>
            </a:fld>
            <a:endParaRPr lang="en-GB" altLang="en-US" dirty="0" smtClean="0"/>
          </a:p>
        </p:txBody>
      </p:sp>
      <p:grpSp>
        <p:nvGrpSpPr>
          <p:cNvPr id="38" name="Group 37"/>
          <p:cNvGrpSpPr/>
          <p:nvPr/>
        </p:nvGrpSpPr>
        <p:grpSpPr>
          <a:xfrm>
            <a:off x="2667000" y="3986325"/>
            <a:ext cx="1743028" cy="566625"/>
            <a:chOff x="6912155" y="4230098"/>
            <a:chExt cx="1743028" cy="566625"/>
          </a:xfrm>
        </p:grpSpPr>
        <p:grpSp>
          <p:nvGrpSpPr>
            <p:cNvPr id="40" name="Group 62"/>
            <p:cNvGrpSpPr/>
            <p:nvPr/>
          </p:nvGrpSpPr>
          <p:grpSpPr>
            <a:xfrm>
              <a:off x="6912155" y="4519724"/>
              <a:ext cx="1743028" cy="276999"/>
              <a:chOff x="6912155" y="4520636"/>
              <a:chExt cx="1743028" cy="276999"/>
            </a:xfrm>
          </p:grpSpPr>
          <p:sp>
            <p:nvSpPr>
              <p:cNvPr id="45" name="TextBox 44"/>
              <p:cNvSpPr txBox="1"/>
              <p:nvPr/>
            </p:nvSpPr>
            <p:spPr>
              <a:xfrm>
                <a:off x="7098347" y="4520636"/>
                <a:ext cx="1556836" cy="276999"/>
              </a:xfrm>
              <a:prstGeom prst="rect">
                <a:avLst/>
              </a:prstGeom>
              <a:noFill/>
            </p:spPr>
            <p:txBody>
              <a:bodyPr wrap="none" rtlCol="0">
                <a:spAutoFit/>
              </a:bodyPr>
              <a:lstStyle/>
              <a:p>
                <a:r>
                  <a:rPr lang="lv-LV" sz="1200" dirty="0" smtClean="0">
                    <a:latin typeface="Verdana" panose="020B0604030504040204" pitchFamily="34" charset="0"/>
                  </a:rPr>
                  <a:t>Institution liability</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46" name="Rectangle 45"/>
              <p:cNvSpPr/>
              <p:nvPr/>
            </p:nvSpPr>
            <p:spPr>
              <a:xfrm>
                <a:off x="6912155" y="4587135"/>
                <a:ext cx="144000" cy="144000"/>
              </a:xfrm>
              <a:prstGeom prst="rect">
                <a:avLst/>
              </a:prstGeom>
              <a:solidFill>
                <a:srgbClr val="3E5E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grpSp>
          <p:nvGrpSpPr>
            <p:cNvPr id="41" name="Group 63"/>
            <p:cNvGrpSpPr/>
            <p:nvPr/>
          </p:nvGrpSpPr>
          <p:grpSpPr>
            <a:xfrm>
              <a:off x="6912155" y="4230098"/>
              <a:ext cx="1510594" cy="276999"/>
              <a:chOff x="6912155" y="4230098"/>
              <a:chExt cx="1510594" cy="276999"/>
            </a:xfrm>
          </p:grpSpPr>
          <p:sp>
            <p:nvSpPr>
              <p:cNvPr id="43" name="TextBox 42"/>
              <p:cNvSpPr txBox="1"/>
              <p:nvPr/>
            </p:nvSpPr>
            <p:spPr>
              <a:xfrm>
                <a:off x="7098347" y="4230098"/>
                <a:ext cx="1324402" cy="276999"/>
              </a:xfrm>
              <a:prstGeom prst="rect">
                <a:avLst/>
              </a:prstGeom>
              <a:noFill/>
            </p:spPr>
            <p:txBody>
              <a:bodyPr wrap="none" rtlCol="0">
                <a:spAutoFit/>
              </a:bodyPr>
              <a:lstStyle/>
              <a:p>
                <a:r>
                  <a:rPr lang="lv-LV" sz="1200" dirty="0" smtClean="0">
                    <a:latin typeface="Verdana" panose="020B0604030504040204" pitchFamily="34" charset="0"/>
                  </a:rPr>
                  <a:t>SRDA liability</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44" name="Rectangle 43"/>
              <p:cNvSpPr/>
              <p:nvPr/>
            </p:nvSpPr>
            <p:spPr>
              <a:xfrm>
                <a:off x="6912155" y="4296597"/>
                <a:ext cx="144000" cy="144000"/>
              </a:xfrm>
              <a:prstGeom prst="rect">
                <a:avLst/>
              </a:prstGeom>
              <a:solidFill>
                <a:srgbClr val="A6D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grpSp>
      <p:grpSp>
        <p:nvGrpSpPr>
          <p:cNvPr id="100" name="Group 99"/>
          <p:cNvGrpSpPr/>
          <p:nvPr/>
        </p:nvGrpSpPr>
        <p:grpSpPr>
          <a:xfrm>
            <a:off x="2661363" y="1657350"/>
            <a:ext cx="5447282" cy="1958359"/>
            <a:chOff x="801118" y="2800350"/>
            <a:chExt cx="5447282" cy="1958359"/>
          </a:xfrm>
        </p:grpSpPr>
        <p:cxnSp>
          <p:nvCxnSpPr>
            <p:cNvPr id="47" name="Straight Arrow Connector 46"/>
            <p:cNvCxnSpPr/>
            <p:nvPr/>
          </p:nvCxnSpPr>
          <p:spPr>
            <a:xfrm flipV="1">
              <a:off x="922204" y="2800350"/>
              <a:ext cx="3364280" cy="1958359"/>
            </a:xfrm>
            <a:prstGeom prst="straightConnector1">
              <a:avLst/>
            </a:prstGeom>
            <a:ln w="19050">
              <a:solidFill>
                <a:srgbClr val="A9B1C1"/>
              </a:solidFill>
              <a:prstDash val="solid"/>
              <a:tailEnd type="triangle"/>
            </a:ln>
          </p:spPr>
          <p:style>
            <a:lnRef idx="1">
              <a:schemeClr val="accent1"/>
            </a:lnRef>
            <a:fillRef idx="0">
              <a:schemeClr val="accent1"/>
            </a:fillRef>
            <a:effectRef idx="0">
              <a:schemeClr val="accent1"/>
            </a:effectRef>
            <a:fontRef idx="minor">
              <a:schemeClr val="tx1"/>
            </a:fontRef>
          </p:style>
        </p:cxnSp>
        <p:grpSp>
          <p:nvGrpSpPr>
            <p:cNvPr id="96" name="Group 95"/>
            <p:cNvGrpSpPr/>
            <p:nvPr/>
          </p:nvGrpSpPr>
          <p:grpSpPr>
            <a:xfrm>
              <a:off x="3397648" y="2969670"/>
              <a:ext cx="792000" cy="360000"/>
              <a:chOff x="4707926" y="2008900"/>
              <a:chExt cx="792000" cy="360000"/>
            </a:xfrm>
          </p:grpSpPr>
          <p:sp>
            <p:nvSpPr>
              <p:cNvPr id="97" name="Rectangle 96"/>
              <p:cNvSpPr/>
              <p:nvPr/>
            </p:nvSpPr>
            <p:spPr>
              <a:xfrm>
                <a:off x="4707926" y="2008900"/>
                <a:ext cx="396000" cy="360000"/>
              </a:xfrm>
              <a:prstGeom prst="rect">
                <a:avLst/>
              </a:prstGeom>
              <a:solidFill>
                <a:srgbClr val="A6D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98" name="Rectangle 97"/>
              <p:cNvSpPr/>
              <p:nvPr/>
            </p:nvSpPr>
            <p:spPr>
              <a:xfrm>
                <a:off x="5103926" y="2008900"/>
                <a:ext cx="396000" cy="360000"/>
              </a:xfrm>
              <a:prstGeom prst="rect">
                <a:avLst/>
              </a:prstGeom>
              <a:solidFill>
                <a:srgbClr val="3E5E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grpSp>
          <p:nvGrpSpPr>
            <p:cNvPr id="90" name="Group 89"/>
            <p:cNvGrpSpPr/>
            <p:nvPr/>
          </p:nvGrpSpPr>
          <p:grpSpPr>
            <a:xfrm>
              <a:off x="2607274" y="3428231"/>
              <a:ext cx="792000" cy="360000"/>
              <a:chOff x="4707926" y="2008900"/>
              <a:chExt cx="792000" cy="360000"/>
            </a:xfrm>
          </p:grpSpPr>
          <p:sp>
            <p:nvSpPr>
              <p:cNvPr id="91" name="Rectangle 90"/>
              <p:cNvSpPr/>
              <p:nvPr/>
            </p:nvSpPr>
            <p:spPr>
              <a:xfrm>
                <a:off x="4707926" y="2008900"/>
                <a:ext cx="396000" cy="360000"/>
              </a:xfrm>
              <a:prstGeom prst="rect">
                <a:avLst/>
              </a:prstGeom>
              <a:solidFill>
                <a:srgbClr val="A6D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92" name="Rectangle 91"/>
              <p:cNvSpPr/>
              <p:nvPr/>
            </p:nvSpPr>
            <p:spPr>
              <a:xfrm>
                <a:off x="5103926" y="2008900"/>
                <a:ext cx="396000" cy="360000"/>
              </a:xfrm>
              <a:prstGeom prst="rect">
                <a:avLst/>
              </a:prstGeom>
              <a:solidFill>
                <a:srgbClr val="3E5E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grpSp>
          <p:nvGrpSpPr>
            <p:cNvPr id="84" name="Group 83"/>
            <p:cNvGrpSpPr/>
            <p:nvPr/>
          </p:nvGrpSpPr>
          <p:grpSpPr>
            <a:xfrm>
              <a:off x="1031366" y="4345350"/>
              <a:ext cx="792000" cy="360000"/>
              <a:chOff x="4707926" y="2008900"/>
              <a:chExt cx="792000" cy="360000"/>
            </a:xfrm>
          </p:grpSpPr>
          <p:sp>
            <p:nvSpPr>
              <p:cNvPr id="85" name="Rectangle 84"/>
              <p:cNvSpPr/>
              <p:nvPr/>
            </p:nvSpPr>
            <p:spPr>
              <a:xfrm>
                <a:off x="4707926" y="2008900"/>
                <a:ext cx="396000" cy="360000"/>
              </a:xfrm>
              <a:prstGeom prst="rect">
                <a:avLst/>
              </a:prstGeom>
              <a:solidFill>
                <a:srgbClr val="A6D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86" name="Rectangle 85"/>
              <p:cNvSpPr/>
              <p:nvPr/>
            </p:nvSpPr>
            <p:spPr>
              <a:xfrm>
                <a:off x="5103926" y="2008900"/>
                <a:ext cx="396000" cy="360000"/>
              </a:xfrm>
              <a:prstGeom prst="rect">
                <a:avLst/>
              </a:prstGeom>
              <a:solidFill>
                <a:srgbClr val="3E5E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sp>
          <p:nvSpPr>
            <p:cNvPr id="50" name="TextBox 49"/>
            <p:cNvSpPr txBox="1"/>
            <p:nvPr/>
          </p:nvSpPr>
          <p:spPr>
            <a:xfrm>
              <a:off x="3403082" y="3454343"/>
              <a:ext cx="1009486" cy="307777"/>
            </a:xfrm>
            <a:prstGeom prst="rect">
              <a:avLst/>
            </a:prstGeom>
            <a:noFill/>
          </p:spPr>
          <p:txBody>
            <a:bodyPr wrap="square" lIns="36000" rIns="36000" rtlCol="0" anchor="ctr">
              <a:spAutoFit/>
            </a:bodyPr>
            <a:lstStyle/>
            <a:p>
              <a:pPr fontAlgn="b"/>
              <a:r>
                <a:rPr lang="lv-LV" sz="1400" dirty="0" smtClean="0">
                  <a:latin typeface="Verdana" panose="020B0604030504040204" pitchFamily="34" charset="0"/>
                </a:rPr>
                <a:t>Testing</a:t>
              </a:r>
            </a:p>
          </p:txBody>
        </p:sp>
        <p:sp>
          <p:nvSpPr>
            <p:cNvPr id="51" name="TextBox 50"/>
            <p:cNvSpPr txBox="1"/>
            <p:nvPr/>
          </p:nvSpPr>
          <p:spPr>
            <a:xfrm>
              <a:off x="2615938" y="3912904"/>
              <a:ext cx="2515277" cy="307777"/>
            </a:xfrm>
            <a:prstGeom prst="rect">
              <a:avLst/>
            </a:prstGeom>
            <a:noFill/>
          </p:spPr>
          <p:txBody>
            <a:bodyPr wrap="square" lIns="36000" rIns="36000" rtlCol="0" anchor="ctr">
              <a:spAutoFit/>
            </a:bodyPr>
            <a:lstStyle/>
            <a:p>
              <a:pPr fontAlgn="b"/>
              <a:r>
                <a:rPr lang="lv-LV" sz="1400" dirty="0" smtClean="0">
                  <a:latin typeface="Verdana" panose="020B0604030504040204" pitchFamily="34" charset="0"/>
                </a:rPr>
                <a:t>Development and install</a:t>
              </a:r>
            </a:p>
          </p:txBody>
        </p:sp>
        <p:sp>
          <p:nvSpPr>
            <p:cNvPr id="52" name="TextBox 51"/>
            <p:cNvSpPr txBox="1"/>
            <p:nvPr/>
          </p:nvSpPr>
          <p:spPr>
            <a:xfrm>
              <a:off x="1828800" y="4371462"/>
              <a:ext cx="2209800" cy="307777"/>
            </a:xfrm>
            <a:prstGeom prst="rect">
              <a:avLst/>
            </a:prstGeom>
            <a:noFill/>
          </p:spPr>
          <p:txBody>
            <a:bodyPr wrap="square" lIns="36000" rIns="36000" rtlCol="0" anchor="ctr">
              <a:spAutoFit/>
            </a:bodyPr>
            <a:lstStyle/>
            <a:p>
              <a:pPr fontAlgn="b"/>
              <a:r>
                <a:rPr lang="lv-LV" sz="1400" dirty="0" err="1" smtClean="0">
                  <a:latin typeface="Verdana" panose="020B0604030504040204" pitchFamily="34" charset="0"/>
                </a:rPr>
                <a:t>Application</a:t>
              </a:r>
              <a:endParaRPr lang="lv-LV" sz="1400" dirty="0" smtClean="0">
                <a:latin typeface="Verdana" panose="020B0604030504040204" pitchFamily="34" charset="0"/>
              </a:endParaRPr>
            </a:p>
          </p:txBody>
        </p:sp>
        <p:sp>
          <p:nvSpPr>
            <p:cNvPr id="53" name="TextBox 52"/>
            <p:cNvSpPr txBox="1"/>
            <p:nvPr/>
          </p:nvSpPr>
          <p:spPr>
            <a:xfrm>
              <a:off x="4193568" y="2995782"/>
              <a:ext cx="2054832" cy="307777"/>
            </a:xfrm>
            <a:prstGeom prst="rect">
              <a:avLst/>
            </a:prstGeom>
            <a:noFill/>
          </p:spPr>
          <p:txBody>
            <a:bodyPr wrap="square" lIns="36000" rIns="36000" rtlCol="0" anchor="ctr">
              <a:spAutoFit/>
            </a:bodyPr>
            <a:lstStyle/>
            <a:p>
              <a:pPr fontAlgn="b"/>
              <a:r>
                <a:rPr lang="lv-LV" sz="1400" dirty="0" smtClean="0">
                  <a:latin typeface="Verdana" panose="020B0604030504040204" pitchFamily="34" charset="0"/>
                </a:rPr>
                <a:t>Introduction into products</a:t>
              </a:r>
            </a:p>
          </p:txBody>
        </p:sp>
        <p:sp>
          <p:nvSpPr>
            <p:cNvPr id="62" name="TextBox 2"/>
            <p:cNvSpPr txBox="1"/>
            <p:nvPr/>
          </p:nvSpPr>
          <p:spPr>
            <a:xfrm>
              <a:off x="1031366" y="4381350"/>
              <a:ext cx="360000" cy="288000"/>
            </a:xfrm>
            <a:prstGeom prst="rect">
              <a:avLst/>
            </a:prstGeom>
            <a:noFill/>
          </p:spPr>
          <p:txBody>
            <a:bodyPr wrap="none" rtlCol="0" anchor="ctr">
              <a:spAutoFit/>
            </a:bodyPr>
            <a:lstStyle/>
            <a:p>
              <a:r>
                <a:rPr lang="lv-LV" sz="1600" b="1" dirty="0" smtClean="0">
                  <a:solidFill>
                    <a:schemeClr val="bg1"/>
                  </a:solidFill>
                  <a:latin typeface="Verdana" panose="020B0604030504040204" pitchFamily="34" charset="0"/>
                </a:rPr>
                <a:t>1.</a:t>
              </a:r>
              <a:endParaRPr lang="en-GB"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63" name="TextBox 62"/>
            <p:cNvSpPr txBox="1"/>
            <p:nvPr/>
          </p:nvSpPr>
          <p:spPr>
            <a:xfrm>
              <a:off x="2607274" y="3464231"/>
              <a:ext cx="360000" cy="288000"/>
            </a:xfrm>
            <a:prstGeom prst="rect">
              <a:avLst/>
            </a:prstGeom>
            <a:noFill/>
          </p:spPr>
          <p:txBody>
            <a:bodyPr wrap="none" rtlCol="0" anchor="ctr">
              <a:spAutoFit/>
            </a:bodyPr>
            <a:lstStyle/>
            <a:p>
              <a:r>
                <a:rPr lang="lv-LV" sz="1600" b="1" dirty="0">
                  <a:solidFill>
                    <a:schemeClr val="bg1"/>
                  </a:solidFill>
                  <a:latin typeface="Verdana" panose="020B0604030504040204" pitchFamily="34" charset="0"/>
                </a:rPr>
                <a:t>3.</a:t>
              </a:r>
              <a:endParaRPr lang="en-GB"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64" name="TextBox 63"/>
            <p:cNvSpPr txBox="1"/>
            <p:nvPr/>
          </p:nvSpPr>
          <p:spPr>
            <a:xfrm>
              <a:off x="3397648" y="3005670"/>
              <a:ext cx="360000" cy="288000"/>
            </a:xfrm>
            <a:prstGeom prst="rect">
              <a:avLst/>
            </a:prstGeom>
            <a:noFill/>
          </p:spPr>
          <p:txBody>
            <a:bodyPr wrap="none" rtlCol="0" anchor="ctr">
              <a:spAutoFit/>
            </a:bodyPr>
            <a:lstStyle/>
            <a:p>
              <a:r>
                <a:rPr lang="lv-LV" sz="1600" b="1" dirty="0">
                  <a:solidFill>
                    <a:schemeClr val="bg1"/>
                  </a:solidFill>
                  <a:latin typeface="Verdana" panose="020B0604030504040204" pitchFamily="34" charset="0"/>
                </a:rPr>
                <a:t>4.</a:t>
              </a:r>
              <a:endParaRPr lang="en-GB"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68" name="Straight Connector 67"/>
            <p:cNvCxnSpPr/>
            <p:nvPr/>
          </p:nvCxnSpPr>
          <p:spPr>
            <a:xfrm>
              <a:off x="838200" y="3333750"/>
              <a:ext cx="2412000" cy="0"/>
            </a:xfrm>
            <a:prstGeom prst="line">
              <a:avLst/>
            </a:prstGeom>
            <a:ln w="19050">
              <a:solidFill>
                <a:srgbClr val="A9B1C1"/>
              </a:solidFill>
              <a:prstDash val="dash"/>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a:off x="125721" y="4046229"/>
              <a:ext cx="1424959" cy="0"/>
            </a:xfrm>
            <a:prstGeom prst="line">
              <a:avLst/>
            </a:prstGeom>
            <a:ln w="19050">
              <a:solidFill>
                <a:srgbClr val="A9B1C1"/>
              </a:solidFill>
              <a:prstDash val="dash"/>
            </a:ln>
          </p:spPr>
          <p:style>
            <a:lnRef idx="1">
              <a:schemeClr val="accent1"/>
            </a:lnRef>
            <a:fillRef idx="0">
              <a:schemeClr val="accent1"/>
            </a:fillRef>
            <a:effectRef idx="0">
              <a:schemeClr val="accent1"/>
            </a:effectRef>
            <a:fontRef idx="minor">
              <a:schemeClr val="tx1"/>
            </a:fontRef>
          </p:style>
        </p:cxnSp>
        <p:grpSp>
          <p:nvGrpSpPr>
            <p:cNvPr id="74" name="Group 73"/>
            <p:cNvGrpSpPr/>
            <p:nvPr/>
          </p:nvGrpSpPr>
          <p:grpSpPr>
            <a:xfrm>
              <a:off x="1826083" y="3867150"/>
              <a:ext cx="792000" cy="360000"/>
              <a:chOff x="4707926" y="2008900"/>
              <a:chExt cx="792000" cy="360000"/>
            </a:xfrm>
          </p:grpSpPr>
          <p:sp>
            <p:nvSpPr>
              <p:cNvPr id="75" name="Rectangle 74"/>
              <p:cNvSpPr/>
              <p:nvPr/>
            </p:nvSpPr>
            <p:spPr>
              <a:xfrm>
                <a:off x="4707926" y="2008900"/>
                <a:ext cx="396000" cy="360000"/>
              </a:xfrm>
              <a:prstGeom prst="rect">
                <a:avLst/>
              </a:prstGeom>
              <a:solidFill>
                <a:srgbClr val="A6D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76" name="Rectangle 75"/>
              <p:cNvSpPr/>
              <p:nvPr/>
            </p:nvSpPr>
            <p:spPr>
              <a:xfrm>
                <a:off x="5103926" y="2008900"/>
                <a:ext cx="396000" cy="360000"/>
              </a:xfrm>
              <a:prstGeom prst="rect">
                <a:avLst/>
              </a:prstGeom>
              <a:solidFill>
                <a:srgbClr val="3E5E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sp>
          <p:nvSpPr>
            <p:cNvPr id="77" name="TextBox 76"/>
            <p:cNvSpPr txBox="1"/>
            <p:nvPr/>
          </p:nvSpPr>
          <p:spPr>
            <a:xfrm>
              <a:off x="1831796" y="3909735"/>
              <a:ext cx="360000" cy="288000"/>
            </a:xfrm>
            <a:prstGeom prst="rect">
              <a:avLst/>
            </a:prstGeom>
            <a:noFill/>
          </p:spPr>
          <p:txBody>
            <a:bodyPr wrap="none" rtlCol="0" anchor="ctr">
              <a:spAutoFit/>
            </a:bodyPr>
            <a:lstStyle/>
            <a:p>
              <a:r>
                <a:rPr lang="lv-LV" sz="1600" b="1" dirty="0" smtClean="0">
                  <a:solidFill>
                    <a:schemeClr val="bg1"/>
                  </a:solidFill>
                  <a:latin typeface="Verdana" panose="020B0604030504040204" pitchFamily="34" charset="0"/>
                </a:rPr>
                <a:t>2.</a:t>
              </a:r>
              <a:endParaRPr lang="en-GB"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80" name="TextBox 79"/>
            <p:cNvSpPr txBox="1"/>
            <p:nvPr/>
          </p:nvSpPr>
          <p:spPr>
            <a:xfrm rot="19740000">
              <a:off x="801118" y="3548989"/>
              <a:ext cx="1420117" cy="523220"/>
            </a:xfrm>
            <a:prstGeom prst="rect">
              <a:avLst/>
            </a:prstGeom>
            <a:noFill/>
          </p:spPr>
          <p:txBody>
            <a:bodyPr wrap="square" lIns="36000" rIns="36000" rtlCol="0" anchor="ctr">
              <a:spAutoFit/>
            </a:bodyPr>
            <a:lstStyle/>
            <a:p>
              <a:pPr algn="ctr" fontAlgn="b"/>
              <a:r>
                <a:rPr lang="lv-LV" sz="1400" dirty="0" smtClean="0">
                  <a:solidFill>
                    <a:srgbClr val="A9B1C1"/>
                  </a:solidFill>
                  <a:latin typeface="Verdana" panose="020B0604030504040204" pitchFamily="34" charset="0"/>
                </a:rPr>
                <a:t>Agreement</a:t>
              </a:r>
            </a:p>
            <a:p>
              <a:pPr algn="ctr" fontAlgn="b"/>
              <a:r>
                <a:rPr lang="lv-LV" sz="1400" dirty="0" smtClean="0">
                  <a:solidFill>
                    <a:srgbClr val="A9B1C1"/>
                  </a:solidFill>
                  <a:latin typeface="Verdana" panose="020B0604030504040204" pitchFamily="34" charset="0"/>
                </a:rPr>
                <a:t>harmonization</a:t>
              </a:r>
            </a:p>
          </p:txBody>
        </p:sp>
      </p:grpSp>
      <p:sp>
        <p:nvSpPr>
          <p:cNvPr id="101" name="Title 1"/>
          <p:cNvSpPr txBox="1">
            <a:spLocks/>
          </p:cNvSpPr>
          <p:nvPr/>
        </p:nvSpPr>
        <p:spPr>
          <a:xfrm>
            <a:off x="2590800" y="285750"/>
            <a:ext cx="6096000" cy="777482"/>
          </a:xfrm>
          <a:prstGeom prst="rect">
            <a:avLst/>
          </a:prstGeom>
        </p:spPr>
        <p:txBody>
          <a:bodyPr vert="horz" lIns="91440" tIns="45720" rIns="91440" bIns="45720" rtlCol="0" anchor="t">
            <a:noAutofit/>
          </a:bodyPr>
          <a:lstStyle>
            <a:lvl1pPr algn="l" defTabSz="914400" rtl="0" eaLnBrk="1" latinLnBrk="0" hangingPunct="1">
              <a:spcBef>
                <a:spcPct val="0"/>
              </a:spcBef>
              <a:buNone/>
              <a:defRPr sz="18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lv-LV" sz="2400" dirty="0" smtClean="0"/>
              <a:t>Logging in DDN: </a:t>
            </a:r>
          </a:p>
          <a:p>
            <a:r>
              <a:rPr lang="lv-LV" sz="2400" dirty="0" smtClean="0"/>
              <a:t>for channel owners</a:t>
            </a:r>
            <a:endParaRPr lang="en-GB" sz="2400" dirty="0"/>
          </a:p>
        </p:txBody>
      </p:sp>
    </p:spTree>
    <p:extLst>
      <p:ext uri="{BB962C8B-B14F-4D97-AF65-F5344CB8AC3E}">
        <p14:creationId xmlns:p14="http://schemas.microsoft.com/office/powerpoint/2010/main" val="103159289"/>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Slide Number Placeholder 4"/>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B92707C-5FFF-46A7-932C-3EE34F0D8F51}" type="slidenum">
              <a:rPr lang="en-US" altLang="en-US" smtClean="0"/>
              <a:pPr/>
              <a:t>32</a:t>
            </a:fld>
            <a:endParaRPr lang="en-GB" altLang="en-US" dirty="0" smtClean="0"/>
          </a:p>
        </p:txBody>
      </p:sp>
      <p:grpSp>
        <p:nvGrpSpPr>
          <p:cNvPr id="81" name="Group 80"/>
          <p:cNvGrpSpPr/>
          <p:nvPr/>
        </p:nvGrpSpPr>
        <p:grpSpPr>
          <a:xfrm>
            <a:off x="308189" y="1123950"/>
            <a:ext cx="8527622" cy="3894456"/>
            <a:chOff x="228600" y="1123950"/>
            <a:chExt cx="8527622" cy="3894456"/>
          </a:xfrm>
        </p:grpSpPr>
        <p:cxnSp>
          <p:nvCxnSpPr>
            <p:cNvPr id="65" name="Straight Connector 64"/>
            <p:cNvCxnSpPr/>
            <p:nvPr/>
          </p:nvCxnSpPr>
          <p:spPr>
            <a:xfrm>
              <a:off x="1245815" y="1691192"/>
              <a:ext cx="0" cy="756000"/>
            </a:xfrm>
            <a:prstGeom prst="line">
              <a:avLst/>
            </a:prstGeom>
            <a:ln w="28575">
              <a:solidFill>
                <a:srgbClr val="A9B1C1"/>
              </a:solidFill>
            </a:ln>
          </p:spPr>
          <p:style>
            <a:lnRef idx="1">
              <a:schemeClr val="accent1"/>
            </a:lnRef>
            <a:fillRef idx="0">
              <a:schemeClr val="accent1"/>
            </a:fillRef>
            <a:effectRef idx="0">
              <a:schemeClr val="accent1"/>
            </a:effectRef>
            <a:fontRef idx="minor">
              <a:schemeClr val="tx1"/>
            </a:fontRef>
          </p:style>
        </p:cxnSp>
        <p:sp>
          <p:nvSpPr>
            <p:cNvPr id="50" name="Rounded Rectangle 49"/>
            <p:cNvSpPr/>
            <p:nvPr/>
          </p:nvSpPr>
          <p:spPr>
            <a:xfrm>
              <a:off x="705815" y="2429426"/>
              <a:ext cx="1080000" cy="1080000"/>
            </a:xfrm>
            <a:prstGeom prst="roundRect">
              <a:avLst>
                <a:gd name="adj" fmla="val 7029"/>
              </a:avLst>
            </a:prstGeom>
            <a:solidFill>
              <a:schemeClr val="bg1"/>
            </a:solidFill>
            <a:ln w="19050">
              <a:solidFill>
                <a:srgbClr val="A9B1C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b="1" dirty="0" smtClean="0">
                  <a:solidFill>
                    <a:schemeClr val="bg1">
                      <a:lumMod val="50000"/>
                    </a:schemeClr>
                  </a:solidFill>
                  <a:latin typeface="Verdana" panose="020B0604030504040204" pitchFamily="34" charset="0"/>
                </a:rPr>
                <a:t>1. </a:t>
              </a:r>
              <a:r>
                <a:rPr lang="lv-LV" sz="1100" dirty="0" smtClean="0">
                  <a:solidFill>
                    <a:schemeClr val="bg1">
                      <a:lumMod val="50000"/>
                    </a:schemeClr>
                  </a:solidFill>
                  <a:latin typeface="Verdana" panose="020B0604030504040204" pitchFamily="34" charset="0"/>
                </a:rPr>
                <a:t>Is a cooperation event registered? </a:t>
              </a:r>
              <a:endParaRPr lang="en-GB" sz="11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cxnSp>
          <p:nvCxnSpPr>
            <p:cNvPr id="51" name="Straight Arrow Connector 50"/>
            <p:cNvCxnSpPr>
              <a:endCxn id="55" idx="1"/>
            </p:cNvCxnSpPr>
            <p:nvPr/>
          </p:nvCxnSpPr>
          <p:spPr>
            <a:xfrm>
              <a:off x="1800360" y="2969426"/>
              <a:ext cx="469051" cy="0"/>
            </a:xfrm>
            <a:prstGeom prst="straightConnector1">
              <a:avLst/>
            </a:prstGeom>
            <a:ln w="28575">
              <a:solidFill>
                <a:srgbClr val="A9B1C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7451842" y="2965433"/>
              <a:ext cx="216000" cy="0"/>
            </a:xfrm>
            <a:prstGeom prst="straightConnector1">
              <a:avLst/>
            </a:prstGeom>
            <a:ln w="28575">
              <a:solidFill>
                <a:srgbClr val="A9B1C1"/>
              </a:solidFill>
              <a:tailEnd type="triangle"/>
            </a:ln>
          </p:spPr>
          <p:style>
            <a:lnRef idx="1">
              <a:schemeClr val="accent1"/>
            </a:lnRef>
            <a:fillRef idx="0">
              <a:schemeClr val="accent1"/>
            </a:fillRef>
            <a:effectRef idx="0">
              <a:schemeClr val="accent1"/>
            </a:effectRef>
            <a:fontRef idx="minor">
              <a:schemeClr val="tx1"/>
            </a:fontRef>
          </p:style>
        </p:cxnSp>
        <p:sp>
          <p:nvSpPr>
            <p:cNvPr id="55" name="Rounded Rectangle 54"/>
            <p:cNvSpPr/>
            <p:nvPr/>
          </p:nvSpPr>
          <p:spPr>
            <a:xfrm>
              <a:off x="2269411" y="2429426"/>
              <a:ext cx="1080000" cy="1080000"/>
            </a:xfrm>
            <a:prstGeom prst="roundRect">
              <a:avLst>
                <a:gd name="adj" fmla="val 7029"/>
              </a:avLst>
            </a:prstGeom>
            <a:solidFill>
              <a:schemeClr val="bg1"/>
            </a:solidFill>
            <a:ln w="19050">
              <a:solidFill>
                <a:srgbClr val="A9B1C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b="1" dirty="0" smtClean="0">
                  <a:solidFill>
                    <a:schemeClr val="bg1">
                      <a:lumMod val="50000"/>
                    </a:schemeClr>
                  </a:solidFill>
                  <a:latin typeface="Verdana" panose="020B0604030504040204" pitchFamily="34" charset="0"/>
                </a:rPr>
                <a:t>3. </a:t>
              </a:r>
              <a:r>
                <a:rPr lang="lv-LV" sz="1100" dirty="0" smtClean="0">
                  <a:solidFill>
                    <a:schemeClr val="bg1">
                      <a:lumMod val="50000"/>
                    </a:schemeClr>
                  </a:solidFill>
                  <a:latin typeface="Verdana" panose="020B0604030504040204" pitchFamily="34" charset="0"/>
                </a:rPr>
                <a:t>Get to know the usage instruction of DDN</a:t>
              </a:r>
              <a:endParaRPr lang="en-GB" sz="11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57" name="Rounded Rectangle 56"/>
            <p:cNvSpPr/>
            <p:nvPr/>
          </p:nvSpPr>
          <p:spPr>
            <a:xfrm>
              <a:off x="5067462" y="2425433"/>
              <a:ext cx="2384380" cy="1080000"/>
            </a:xfrm>
            <a:prstGeom prst="roundRect">
              <a:avLst>
                <a:gd name="adj" fmla="val 702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b="1" dirty="0" smtClean="0">
                  <a:solidFill>
                    <a:schemeClr val="tx1"/>
                  </a:solidFill>
                  <a:latin typeface="Verdana" panose="020B0604030504040204" pitchFamily="34" charset="0"/>
                </a:rPr>
                <a:t>6. </a:t>
              </a:r>
              <a:r>
                <a:rPr lang="lv-LV" sz="1100" dirty="0" smtClean="0">
                  <a:solidFill>
                    <a:schemeClr val="tx1"/>
                  </a:solidFill>
                  <a:latin typeface="Verdana" panose="020B0604030504040204" pitchFamily="34" charset="0"/>
                </a:rPr>
                <a:t>Submit DDN </a:t>
              </a:r>
              <a:r>
                <a:rPr lang="lv-LV" sz="1100" dirty="0" smtClean="0">
                  <a:solidFill>
                    <a:schemeClr val="tx1"/>
                  </a:solidFill>
                  <a:latin typeface="Verdana" panose="020B0604030504040204" pitchFamily="34" charset="0"/>
                  <a:hlinkClick r:id="rId3"/>
                </a:rPr>
                <a:t>test environment user access assigning request </a:t>
              </a:r>
              <a:r>
                <a:rPr lang="lv-LV" sz="1100" dirty="0" smtClean="0">
                  <a:solidFill>
                    <a:schemeClr val="tx1"/>
                  </a:solidFill>
                  <a:latin typeface="Verdana" panose="020B0604030504040204" pitchFamily="34" charset="0"/>
                </a:rPr>
                <a:t>and inform about the access type in DDN test environment</a:t>
              </a:r>
              <a:endParaRPr lang="en-GB" sz="11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59" name="Rounded Rectangle 58"/>
            <p:cNvSpPr/>
            <p:nvPr/>
          </p:nvSpPr>
          <p:spPr>
            <a:xfrm>
              <a:off x="7676222" y="2573666"/>
              <a:ext cx="1080000" cy="756000"/>
            </a:xfrm>
            <a:prstGeom prst="roundRect">
              <a:avLst>
                <a:gd name="adj" fmla="val 7029"/>
              </a:avLst>
            </a:prstGeom>
            <a:solidFill>
              <a:schemeClr val="bg1"/>
            </a:solidFill>
            <a:ln w="19050">
              <a:solidFill>
                <a:srgbClr val="A9B1C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dirty="0" smtClean="0">
                  <a:solidFill>
                    <a:schemeClr val="bg1">
                      <a:lumMod val="50000"/>
                    </a:schemeClr>
                  </a:solidFill>
                  <a:latin typeface="Verdana" panose="020B0604030504040204" pitchFamily="34" charset="0"/>
                </a:rPr>
                <a:t>Development and install</a:t>
              </a:r>
              <a:endParaRPr lang="en-GB" sz="11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2" name="TextBox 61"/>
            <p:cNvSpPr txBox="1"/>
            <p:nvPr/>
          </p:nvSpPr>
          <p:spPr>
            <a:xfrm>
              <a:off x="1825411" y="2724150"/>
              <a:ext cx="373820" cy="261610"/>
            </a:xfrm>
            <a:prstGeom prst="rect">
              <a:avLst/>
            </a:prstGeom>
            <a:noFill/>
          </p:spPr>
          <p:txBody>
            <a:bodyPr wrap="none" rtlCol="0">
              <a:spAutoFit/>
            </a:bodyPr>
            <a:lstStyle/>
            <a:p>
              <a:r>
                <a:rPr lang="lv-LV" sz="1100" dirty="0" smtClean="0">
                  <a:latin typeface="Verdana" pitchFamily="34" charset="0"/>
                </a:rPr>
                <a:t>No</a:t>
              </a:r>
              <a:endParaRPr lang="en-GB" sz="1100" dirty="0">
                <a:latin typeface="Verdana" pitchFamily="34" charset="0"/>
                <a:ea typeface="Verdana" pitchFamily="34" charset="0"/>
                <a:cs typeface="Verdana" pitchFamily="34" charset="0"/>
              </a:endParaRPr>
            </a:p>
          </p:txBody>
        </p:sp>
        <p:cxnSp>
          <p:nvCxnSpPr>
            <p:cNvPr id="63" name="Straight Arrow Connector 62"/>
            <p:cNvCxnSpPr/>
            <p:nvPr/>
          </p:nvCxnSpPr>
          <p:spPr>
            <a:xfrm>
              <a:off x="1245815" y="1692780"/>
              <a:ext cx="990020" cy="0"/>
            </a:xfrm>
            <a:prstGeom prst="straightConnector1">
              <a:avLst/>
            </a:prstGeom>
            <a:ln w="28575">
              <a:solidFill>
                <a:srgbClr val="A9B1C1"/>
              </a:solidFill>
              <a:tailEnd type="triangle"/>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1456942" y="1431170"/>
              <a:ext cx="333746" cy="261610"/>
            </a:xfrm>
            <a:prstGeom prst="rect">
              <a:avLst/>
            </a:prstGeom>
            <a:noFill/>
          </p:spPr>
          <p:txBody>
            <a:bodyPr wrap="none" rtlCol="0">
              <a:spAutoFit/>
            </a:bodyPr>
            <a:lstStyle/>
            <a:p>
              <a:r>
                <a:rPr lang="lv-LV" sz="1100" dirty="0" smtClean="0">
                  <a:latin typeface="Verdana" pitchFamily="34" charset="0"/>
                </a:rPr>
                <a:t>Yes</a:t>
              </a:r>
              <a:endParaRPr lang="en-GB" sz="1100" dirty="0">
                <a:latin typeface="Verdana" pitchFamily="34" charset="0"/>
                <a:ea typeface="Verdana" pitchFamily="34" charset="0"/>
                <a:cs typeface="Verdana" pitchFamily="34" charset="0"/>
              </a:endParaRPr>
            </a:p>
          </p:txBody>
        </p:sp>
        <p:cxnSp>
          <p:nvCxnSpPr>
            <p:cNvPr id="66" name="Straight Arrow Connector 65"/>
            <p:cNvCxnSpPr/>
            <p:nvPr/>
          </p:nvCxnSpPr>
          <p:spPr>
            <a:xfrm rot="5400000">
              <a:off x="7766222" y="2116625"/>
              <a:ext cx="900000" cy="1588"/>
            </a:xfrm>
            <a:prstGeom prst="straightConnector1">
              <a:avLst/>
            </a:prstGeom>
            <a:ln w="28575">
              <a:solidFill>
                <a:srgbClr val="A9B1C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a:off x="3056908" y="1663950"/>
              <a:ext cx="5160108" cy="0"/>
            </a:xfrm>
            <a:prstGeom prst="line">
              <a:avLst/>
            </a:prstGeom>
            <a:ln w="28575">
              <a:solidFill>
                <a:srgbClr val="A9B1C1"/>
              </a:solidFill>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3899520" y="3721612"/>
              <a:ext cx="432000" cy="1588"/>
            </a:xfrm>
            <a:prstGeom prst="straightConnector1">
              <a:avLst/>
            </a:prstGeom>
            <a:ln w="28575">
              <a:solidFill>
                <a:srgbClr val="A9B1C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V="1">
              <a:off x="5607462" y="3507380"/>
              <a:ext cx="0" cy="971026"/>
            </a:xfrm>
            <a:prstGeom prst="straightConnector1">
              <a:avLst/>
            </a:prstGeom>
            <a:ln w="28575">
              <a:solidFill>
                <a:srgbClr val="A9B1C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4495800" y="4478406"/>
              <a:ext cx="1111662" cy="0"/>
            </a:xfrm>
            <a:prstGeom prst="line">
              <a:avLst/>
            </a:prstGeom>
            <a:ln w="28575">
              <a:solidFill>
                <a:srgbClr val="A9B1C1"/>
              </a:solidFill>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rot="16200000">
              <a:off x="-55452" y="2932002"/>
              <a:ext cx="845103" cy="276999"/>
            </a:xfrm>
            <a:prstGeom prst="rect">
              <a:avLst/>
            </a:prstGeom>
            <a:noFill/>
          </p:spPr>
          <p:txBody>
            <a:bodyPr wrap="none" rtlCol="0">
              <a:spAutoFit/>
            </a:bodyPr>
            <a:lstStyle/>
            <a:p>
              <a:r>
                <a:rPr lang="lv-LV" sz="1200" b="1" dirty="0" smtClean="0">
                  <a:latin typeface="Verdana" pitchFamily="34" charset="0"/>
                </a:rPr>
                <a:t>Institution</a:t>
              </a:r>
              <a:endParaRPr lang="en-GB" sz="1200" b="1" dirty="0">
                <a:latin typeface="Verdana" pitchFamily="34" charset="0"/>
                <a:ea typeface="Verdana" pitchFamily="34" charset="0"/>
                <a:cs typeface="Verdana" pitchFamily="34" charset="0"/>
              </a:endParaRPr>
            </a:p>
          </p:txBody>
        </p:sp>
        <p:sp>
          <p:nvSpPr>
            <p:cNvPr id="72" name="TextBox 71"/>
            <p:cNvSpPr txBox="1"/>
            <p:nvPr/>
          </p:nvSpPr>
          <p:spPr>
            <a:xfrm rot="16200000">
              <a:off x="35919" y="4303970"/>
              <a:ext cx="662361" cy="276999"/>
            </a:xfrm>
            <a:prstGeom prst="rect">
              <a:avLst/>
            </a:prstGeom>
            <a:noFill/>
          </p:spPr>
          <p:txBody>
            <a:bodyPr wrap="none" rtlCol="0">
              <a:spAutoFit/>
            </a:bodyPr>
            <a:lstStyle/>
            <a:p>
              <a:r>
                <a:rPr lang="lv-LV" sz="1200" b="1" dirty="0" smtClean="0">
                  <a:latin typeface="Verdana" pitchFamily="34" charset="0"/>
                </a:rPr>
                <a:t>SRDA</a:t>
              </a:r>
              <a:endParaRPr lang="en-GB" sz="1200" b="1" dirty="0">
                <a:latin typeface="Verdana" pitchFamily="34" charset="0"/>
                <a:ea typeface="Verdana" pitchFamily="34" charset="0"/>
                <a:cs typeface="Verdana" pitchFamily="34" charset="0"/>
              </a:endParaRPr>
            </a:p>
          </p:txBody>
        </p:sp>
        <p:cxnSp>
          <p:nvCxnSpPr>
            <p:cNvPr id="73" name="Straight Connector 72"/>
            <p:cNvCxnSpPr/>
            <p:nvPr/>
          </p:nvCxnSpPr>
          <p:spPr>
            <a:xfrm flipH="1">
              <a:off x="228600" y="3722406"/>
              <a:ext cx="8527622"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4636256" y="2936558"/>
              <a:ext cx="432000" cy="0"/>
            </a:xfrm>
            <a:prstGeom prst="straightConnector1">
              <a:avLst/>
            </a:prstGeom>
            <a:ln w="28575">
              <a:solidFill>
                <a:srgbClr val="A9B1C1"/>
              </a:solidFill>
              <a:tailEnd type="triangle"/>
            </a:ln>
          </p:spPr>
          <p:style>
            <a:lnRef idx="1">
              <a:schemeClr val="accent1"/>
            </a:lnRef>
            <a:fillRef idx="0">
              <a:schemeClr val="accent1"/>
            </a:fillRef>
            <a:effectRef idx="0">
              <a:schemeClr val="accent1"/>
            </a:effectRef>
            <a:fontRef idx="minor">
              <a:schemeClr val="tx1"/>
            </a:fontRef>
          </p:style>
        </p:cxnSp>
        <p:sp>
          <p:nvSpPr>
            <p:cNvPr id="60" name="Rounded Rectangle 59"/>
            <p:cNvSpPr/>
            <p:nvPr/>
          </p:nvSpPr>
          <p:spPr>
            <a:xfrm>
              <a:off x="2269411" y="1123950"/>
              <a:ext cx="1080000" cy="1080000"/>
            </a:xfrm>
            <a:prstGeom prst="roundRect">
              <a:avLst>
                <a:gd name="adj" fmla="val 7029"/>
              </a:avLst>
            </a:prstGeom>
            <a:solidFill>
              <a:schemeClr val="bg1"/>
            </a:solidFill>
            <a:ln w="19050">
              <a:solidFill>
                <a:srgbClr val="A9B1C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b="1" dirty="0" smtClean="0">
                  <a:solidFill>
                    <a:schemeClr val="bg1">
                      <a:lumMod val="50000"/>
                    </a:schemeClr>
                  </a:solidFill>
                  <a:latin typeface="Verdana" panose="020B0604030504040204" pitchFamily="34" charset="0"/>
                </a:rPr>
                <a:t>2. </a:t>
              </a:r>
              <a:r>
                <a:rPr lang="lv-LV" sz="1100" dirty="0" smtClean="0">
                  <a:solidFill>
                    <a:schemeClr val="bg1">
                      <a:lumMod val="50000"/>
                    </a:schemeClr>
                  </a:solidFill>
                  <a:latin typeface="Verdana" panose="020B0604030504040204" pitchFamily="34" charset="0"/>
                </a:rPr>
                <a:t>Actualize a cooperation event</a:t>
              </a:r>
              <a:endParaRPr lang="en-GB" sz="11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56" name="Rounded Rectangle 55"/>
            <p:cNvSpPr/>
            <p:nvPr/>
          </p:nvSpPr>
          <p:spPr>
            <a:xfrm>
              <a:off x="3556256" y="2429426"/>
              <a:ext cx="1080000" cy="1080000"/>
            </a:xfrm>
            <a:prstGeom prst="roundRect">
              <a:avLst>
                <a:gd name="adj" fmla="val 702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b="1" dirty="0" smtClean="0">
                  <a:solidFill>
                    <a:schemeClr val="tx1"/>
                  </a:solidFill>
                  <a:latin typeface="Verdana" panose="020B0604030504040204" pitchFamily="34" charset="0"/>
                </a:rPr>
                <a:t>4. </a:t>
              </a:r>
              <a:r>
                <a:rPr lang="lv-LV" sz="1100" dirty="0" smtClean="0">
                  <a:solidFill>
                    <a:schemeClr val="tx1"/>
                  </a:solidFill>
                  <a:latin typeface="Verdana" panose="020B0604030504040204" pitchFamily="34" charset="0"/>
                </a:rPr>
                <a:t>Submit cooperation event request</a:t>
              </a:r>
              <a:endParaRPr lang="en-GB" sz="11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61" name="Rounded Rectangle 60"/>
            <p:cNvSpPr/>
            <p:nvPr/>
          </p:nvSpPr>
          <p:spPr>
            <a:xfrm>
              <a:off x="3556256" y="3938406"/>
              <a:ext cx="1080000" cy="1080000"/>
            </a:xfrm>
            <a:prstGeom prst="roundRect">
              <a:avLst>
                <a:gd name="adj" fmla="val 7029"/>
              </a:avLst>
            </a:prstGeom>
            <a:solidFill>
              <a:schemeClr val="bg1"/>
            </a:solidFill>
            <a:ln w="19050">
              <a:solidFill>
                <a:srgbClr val="ADDE6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b="1" dirty="0" smtClean="0">
                  <a:solidFill>
                    <a:schemeClr val="tx1"/>
                  </a:solidFill>
                  <a:latin typeface="Verdana" panose="020B0604030504040204" pitchFamily="34" charset="0"/>
                </a:rPr>
                <a:t>5. </a:t>
              </a:r>
              <a:r>
                <a:rPr lang="lv-LV" sz="1100" dirty="0" smtClean="0">
                  <a:solidFill>
                    <a:schemeClr val="tx1"/>
                  </a:solidFill>
                  <a:latin typeface="Verdana" panose="020B0604030504040204" pitchFamily="34" charset="0"/>
                </a:rPr>
                <a:t>Register a cooperation event</a:t>
              </a:r>
              <a:endParaRPr lang="en-GB" sz="11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grpSp>
      <p:cxnSp>
        <p:nvCxnSpPr>
          <p:cNvPr id="31" name="Straight Arrow Connector 30"/>
          <p:cNvCxnSpPr/>
          <p:nvPr/>
        </p:nvCxnSpPr>
        <p:spPr>
          <a:xfrm>
            <a:off x="3419845" y="2969426"/>
            <a:ext cx="216000" cy="0"/>
          </a:xfrm>
          <a:prstGeom prst="straightConnector1">
            <a:avLst/>
          </a:prstGeom>
          <a:ln w="28575">
            <a:solidFill>
              <a:srgbClr val="A9B1C1"/>
            </a:solidFill>
            <a:tailEnd type="triangle"/>
          </a:ln>
        </p:spPr>
        <p:style>
          <a:lnRef idx="1">
            <a:schemeClr val="accent1"/>
          </a:lnRef>
          <a:fillRef idx="0">
            <a:schemeClr val="accent1"/>
          </a:fillRef>
          <a:effectRef idx="0">
            <a:schemeClr val="accent1"/>
          </a:effectRef>
          <a:fontRef idx="minor">
            <a:schemeClr val="tx1"/>
          </a:fontRef>
        </p:style>
      </p:cxnSp>
      <p:sp>
        <p:nvSpPr>
          <p:cNvPr id="28" name="Title 1"/>
          <p:cNvSpPr txBox="1">
            <a:spLocks/>
          </p:cNvSpPr>
          <p:nvPr/>
        </p:nvSpPr>
        <p:spPr>
          <a:xfrm>
            <a:off x="2590800" y="285750"/>
            <a:ext cx="6096000" cy="777482"/>
          </a:xfrm>
          <a:prstGeom prst="rect">
            <a:avLst/>
          </a:prstGeom>
        </p:spPr>
        <p:txBody>
          <a:bodyPr vert="horz" lIns="91440" tIns="45720" rIns="91440" bIns="45720" rtlCol="0" anchor="t">
            <a:noAutofit/>
          </a:bodyPr>
          <a:lstStyle>
            <a:lvl1pPr algn="l" defTabSz="914400" rtl="0" eaLnBrk="1" latinLnBrk="0" hangingPunct="1">
              <a:spcBef>
                <a:spcPct val="0"/>
              </a:spcBef>
              <a:buNone/>
              <a:defRPr sz="18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lv-LV" sz="2400" dirty="0" smtClean="0"/>
              <a:t>1. Login</a:t>
            </a:r>
            <a:endParaRPr lang="en-GB" sz="2400" dirty="0"/>
          </a:p>
        </p:txBody>
      </p:sp>
    </p:spTree>
    <p:extLst>
      <p:ext uri="{BB962C8B-B14F-4D97-AF65-F5344CB8AC3E}">
        <p14:creationId xmlns:p14="http://schemas.microsoft.com/office/powerpoint/2010/main" val="1001429597"/>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Slide Number Placeholder 4"/>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B92707C-5FFF-46A7-932C-3EE34F0D8F51}" type="slidenum">
              <a:rPr lang="en-US" altLang="en-US" smtClean="0"/>
              <a:pPr/>
              <a:t>33</a:t>
            </a:fld>
            <a:endParaRPr lang="en-GB" altLang="en-US" dirty="0" smtClean="0"/>
          </a:p>
        </p:txBody>
      </p:sp>
      <p:grpSp>
        <p:nvGrpSpPr>
          <p:cNvPr id="30" name="Group 29"/>
          <p:cNvGrpSpPr/>
          <p:nvPr/>
        </p:nvGrpSpPr>
        <p:grpSpPr>
          <a:xfrm>
            <a:off x="400068" y="1581150"/>
            <a:ext cx="8343865" cy="3033851"/>
            <a:chOff x="152400" y="1885950"/>
            <a:chExt cx="8343865" cy="3033851"/>
          </a:xfrm>
        </p:grpSpPr>
        <p:sp>
          <p:nvSpPr>
            <p:cNvPr id="31" name="TextBox 30"/>
            <p:cNvSpPr txBox="1"/>
            <p:nvPr/>
          </p:nvSpPr>
          <p:spPr>
            <a:xfrm>
              <a:off x="1762286" y="2164340"/>
              <a:ext cx="333746" cy="261610"/>
            </a:xfrm>
            <a:prstGeom prst="rect">
              <a:avLst/>
            </a:prstGeom>
            <a:noFill/>
          </p:spPr>
          <p:txBody>
            <a:bodyPr wrap="none" rtlCol="0">
              <a:spAutoFit/>
            </a:bodyPr>
            <a:lstStyle/>
            <a:p>
              <a:r>
                <a:rPr lang="lv-LV" sz="1100" dirty="0" smtClean="0">
                  <a:latin typeface="Verdana" pitchFamily="34" charset="0"/>
                </a:rPr>
                <a:t>Yes</a:t>
              </a:r>
              <a:endParaRPr lang="en-GB" sz="1100" dirty="0">
                <a:latin typeface="Verdana" pitchFamily="34" charset="0"/>
                <a:ea typeface="Verdana" pitchFamily="34" charset="0"/>
                <a:cs typeface="Verdana" pitchFamily="34" charset="0"/>
              </a:endParaRPr>
            </a:p>
          </p:txBody>
        </p:sp>
        <p:cxnSp>
          <p:nvCxnSpPr>
            <p:cNvPr id="32" name="Straight Arrow Connector 31"/>
            <p:cNvCxnSpPr/>
            <p:nvPr/>
          </p:nvCxnSpPr>
          <p:spPr>
            <a:xfrm>
              <a:off x="1713159" y="2425950"/>
              <a:ext cx="432000" cy="0"/>
            </a:xfrm>
            <a:prstGeom prst="straightConnector1">
              <a:avLst/>
            </a:prstGeom>
            <a:ln w="28575">
              <a:solidFill>
                <a:srgbClr val="A9B1C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5889159" y="2425950"/>
              <a:ext cx="216000" cy="0"/>
            </a:xfrm>
            <a:prstGeom prst="straightConnector1">
              <a:avLst/>
            </a:prstGeom>
            <a:ln w="28575">
              <a:solidFill>
                <a:srgbClr val="A9B1C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7200264" y="2425950"/>
              <a:ext cx="216000" cy="0"/>
            </a:xfrm>
            <a:prstGeom prst="straightConnector1">
              <a:avLst/>
            </a:prstGeom>
            <a:ln w="28575">
              <a:solidFill>
                <a:srgbClr val="A9B1C1"/>
              </a:solidFill>
              <a:tailEnd type="triangle"/>
            </a:ln>
          </p:spPr>
          <p:style>
            <a:lnRef idx="1">
              <a:schemeClr val="accent1"/>
            </a:lnRef>
            <a:fillRef idx="0">
              <a:schemeClr val="accent1"/>
            </a:fillRef>
            <a:effectRef idx="0">
              <a:schemeClr val="accent1"/>
            </a:effectRef>
            <a:fontRef idx="minor">
              <a:schemeClr val="tx1"/>
            </a:fontRef>
          </p:style>
        </p:cxnSp>
        <p:sp>
          <p:nvSpPr>
            <p:cNvPr id="35" name="Rounded Rectangle 34"/>
            <p:cNvSpPr/>
            <p:nvPr/>
          </p:nvSpPr>
          <p:spPr>
            <a:xfrm>
              <a:off x="4809159" y="1885950"/>
              <a:ext cx="1080000" cy="1080000"/>
            </a:xfrm>
            <a:prstGeom prst="roundRect">
              <a:avLst>
                <a:gd name="adj" fmla="val 702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b="1" dirty="0" smtClean="0">
                  <a:solidFill>
                    <a:schemeClr val="tx1"/>
                  </a:solidFill>
                  <a:latin typeface="Verdana" panose="020B0604030504040204" pitchFamily="34" charset="0"/>
                </a:rPr>
                <a:t>4. </a:t>
              </a:r>
              <a:r>
                <a:rPr lang="lv-LV" sz="1100" dirty="0" smtClean="0">
                  <a:solidFill>
                    <a:schemeClr val="tx1"/>
                  </a:solidFill>
                  <a:latin typeface="Verdana" panose="020B0604030504040204" pitchFamily="34" charset="0"/>
                </a:rPr>
                <a:t>Create channels or channel versions in the test environment</a:t>
              </a:r>
              <a:endParaRPr lang="en-GB" sz="11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36" name="Rounded Rectangle 35"/>
            <p:cNvSpPr/>
            <p:nvPr/>
          </p:nvSpPr>
          <p:spPr>
            <a:xfrm>
              <a:off x="6120264" y="1885950"/>
              <a:ext cx="1080000" cy="1080000"/>
            </a:xfrm>
            <a:prstGeom prst="roundRect">
              <a:avLst>
                <a:gd name="adj" fmla="val 702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b="1" dirty="0" smtClean="0">
                  <a:solidFill>
                    <a:schemeClr val="tx1"/>
                  </a:solidFill>
                  <a:latin typeface="Verdana" panose="020B0604030504040204" pitchFamily="34" charset="0"/>
                </a:rPr>
                <a:t>5. </a:t>
              </a:r>
              <a:r>
                <a:rPr lang="lv-LV" sz="1100" dirty="0" smtClean="0">
                  <a:solidFill>
                    <a:schemeClr val="tx1"/>
                  </a:solidFill>
                  <a:latin typeface="Verdana" panose="020B0604030504040204" pitchFamily="34" charset="0"/>
                </a:rPr>
                <a:t>Create channels and channel versions in the test environment</a:t>
              </a:r>
              <a:endParaRPr lang="en-GB" sz="11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37" name="Rounded Rectangle 36"/>
            <p:cNvSpPr/>
            <p:nvPr/>
          </p:nvSpPr>
          <p:spPr>
            <a:xfrm>
              <a:off x="7416264" y="2047950"/>
              <a:ext cx="1080000" cy="756000"/>
            </a:xfrm>
            <a:prstGeom prst="roundRect">
              <a:avLst>
                <a:gd name="adj" fmla="val 7029"/>
              </a:avLst>
            </a:prstGeom>
            <a:solidFill>
              <a:schemeClr val="bg1"/>
            </a:solidFill>
            <a:ln w="19050">
              <a:solidFill>
                <a:srgbClr val="A9B1C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dirty="0" smtClean="0">
                  <a:solidFill>
                    <a:schemeClr val="tx1"/>
                  </a:solidFill>
                  <a:latin typeface="Verdana" panose="020B0604030504040204" pitchFamily="34" charset="0"/>
                </a:rPr>
                <a:t>Testing</a:t>
              </a:r>
              <a:endParaRPr lang="en-GB" sz="11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38" name="Straight Arrow Connector 37"/>
            <p:cNvCxnSpPr/>
            <p:nvPr/>
          </p:nvCxnSpPr>
          <p:spPr>
            <a:xfrm>
              <a:off x="4016365" y="2425949"/>
              <a:ext cx="0" cy="1404000"/>
            </a:xfrm>
            <a:prstGeom prst="straightConnector1">
              <a:avLst/>
            </a:prstGeom>
            <a:ln w="28575">
              <a:solidFill>
                <a:srgbClr val="A9B1C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4419600" y="4379801"/>
              <a:ext cx="928765" cy="0"/>
            </a:xfrm>
            <a:prstGeom prst="line">
              <a:avLst/>
            </a:prstGeom>
            <a:ln w="28575">
              <a:solidFill>
                <a:srgbClr val="A9B1C1"/>
              </a:solidFill>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5348365" y="2965950"/>
              <a:ext cx="0" cy="1413851"/>
            </a:xfrm>
            <a:prstGeom prst="straightConnector1">
              <a:avLst/>
            </a:prstGeom>
            <a:ln w="28575">
              <a:solidFill>
                <a:srgbClr val="A9B1C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1143000" y="4379801"/>
              <a:ext cx="2304560" cy="0"/>
            </a:xfrm>
            <a:prstGeom prst="straightConnector1">
              <a:avLst/>
            </a:prstGeom>
            <a:ln w="28575">
              <a:solidFill>
                <a:srgbClr val="A9B1C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1143002" y="2925404"/>
              <a:ext cx="0" cy="1454397"/>
            </a:xfrm>
            <a:prstGeom prst="line">
              <a:avLst/>
            </a:prstGeom>
            <a:ln w="28575">
              <a:solidFill>
                <a:srgbClr val="A9B1C1"/>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956090" y="3158964"/>
              <a:ext cx="373820" cy="261610"/>
            </a:xfrm>
            <a:prstGeom prst="rect">
              <a:avLst/>
            </a:prstGeom>
            <a:solidFill>
              <a:schemeClr val="bg1"/>
            </a:solidFill>
          </p:spPr>
          <p:txBody>
            <a:bodyPr wrap="none" rtlCol="0">
              <a:spAutoFit/>
            </a:bodyPr>
            <a:lstStyle/>
            <a:p>
              <a:r>
                <a:rPr lang="lv-LV" sz="1100" dirty="0" smtClean="0">
                  <a:latin typeface="Verdana" pitchFamily="34" charset="0"/>
                </a:rPr>
                <a:t>No</a:t>
              </a:r>
              <a:endParaRPr lang="en-GB" sz="1100" dirty="0">
                <a:latin typeface="Verdana" pitchFamily="34" charset="0"/>
                <a:ea typeface="Verdana" pitchFamily="34" charset="0"/>
                <a:cs typeface="Verdana" pitchFamily="34" charset="0"/>
              </a:endParaRPr>
            </a:p>
          </p:txBody>
        </p:sp>
        <p:cxnSp>
          <p:nvCxnSpPr>
            <p:cNvPr id="44" name="Straight Connector 43"/>
            <p:cNvCxnSpPr/>
            <p:nvPr/>
          </p:nvCxnSpPr>
          <p:spPr>
            <a:xfrm rot="10800000">
              <a:off x="3179755" y="2425949"/>
              <a:ext cx="838199" cy="0"/>
            </a:xfrm>
            <a:prstGeom prst="line">
              <a:avLst/>
            </a:prstGeom>
            <a:ln w="28575">
              <a:solidFill>
                <a:srgbClr val="A9B1C1"/>
              </a:solidFill>
            </a:ln>
          </p:spPr>
          <p:style>
            <a:lnRef idx="1">
              <a:schemeClr val="accent1"/>
            </a:lnRef>
            <a:fillRef idx="0">
              <a:schemeClr val="accent1"/>
            </a:fillRef>
            <a:effectRef idx="0">
              <a:schemeClr val="accent1"/>
            </a:effectRef>
            <a:fontRef idx="minor">
              <a:schemeClr val="tx1"/>
            </a:fontRef>
          </p:style>
        </p:cxnSp>
        <p:sp>
          <p:nvSpPr>
            <p:cNvPr id="45" name="Rounded Rectangle 44"/>
            <p:cNvSpPr/>
            <p:nvPr/>
          </p:nvSpPr>
          <p:spPr>
            <a:xfrm>
              <a:off x="2145159" y="1885950"/>
              <a:ext cx="1080000" cy="1080000"/>
            </a:xfrm>
            <a:prstGeom prst="roundRect">
              <a:avLst>
                <a:gd name="adj" fmla="val 702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b="1" dirty="0" smtClean="0">
                  <a:solidFill>
                    <a:schemeClr val="tx1"/>
                  </a:solidFill>
                  <a:latin typeface="Verdana" panose="020B0604030504040204" pitchFamily="34" charset="0"/>
                </a:rPr>
                <a:t>2. </a:t>
              </a:r>
              <a:r>
                <a:rPr lang="lv-LV" sz="1100" dirty="0" smtClean="0">
                  <a:solidFill>
                    <a:schemeClr val="tx1"/>
                  </a:solidFill>
                  <a:latin typeface="Verdana" panose="020B0604030504040204" pitchFamily="34" charset="0"/>
                </a:rPr>
                <a:t>Develop and register new XML schemes</a:t>
              </a:r>
              <a:endParaRPr lang="en-GB" sz="11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6" name="Rounded Rectangle 45"/>
            <p:cNvSpPr/>
            <p:nvPr/>
          </p:nvSpPr>
          <p:spPr>
            <a:xfrm>
              <a:off x="3441159" y="3839801"/>
              <a:ext cx="1152000" cy="1080000"/>
            </a:xfrm>
            <a:prstGeom prst="roundRect">
              <a:avLst>
                <a:gd name="adj" fmla="val 7029"/>
              </a:avLst>
            </a:prstGeom>
            <a:solidFill>
              <a:schemeClr val="bg1"/>
            </a:solidFill>
            <a:ln w="19050">
              <a:solidFill>
                <a:srgbClr val="ADDE6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b="1" dirty="0" smtClean="0">
                  <a:solidFill>
                    <a:schemeClr val="tx1"/>
                  </a:solidFill>
                  <a:latin typeface="Verdana" panose="020B0604030504040204" pitchFamily="34" charset="0"/>
                </a:rPr>
                <a:t>3. </a:t>
              </a:r>
              <a:r>
                <a:rPr lang="lv-LV" sz="1100" dirty="0" smtClean="0">
                  <a:solidFill>
                    <a:schemeClr val="tx1"/>
                  </a:solidFill>
                  <a:latin typeface="Verdana" panose="020B0604030504040204" pitchFamily="34" charset="0"/>
                </a:rPr>
                <a:t>Create DDN e-mailbox administrator, input array</a:t>
              </a:r>
              <a:endParaRPr lang="en-GB" sz="11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7" name="Rounded Rectangle 46"/>
            <p:cNvSpPr/>
            <p:nvPr/>
          </p:nvSpPr>
          <p:spPr>
            <a:xfrm>
              <a:off x="633159" y="1885950"/>
              <a:ext cx="1080000" cy="1080000"/>
            </a:xfrm>
            <a:prstGeom prst="roundRect">
              <a:avLst>
                <a:gd name="adj" fmla="val 702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b="1" dirty="0" smtClean="0">
                  <a:solidFill>
                    <a:schemeClr val="tx1"/>
                  </a:solidFill>
                  <a:latin typeface="Verdana" panose="020B0604030504040204" pitchFamily="34" charset="0"/>
                </a:rPr>
                <a:t>1. </a:t>
              </a:r>
              <a:r>
                <a:rPr lang="lv-LV" sz="1100" dirty="0" smtClean="0">
                  <a:solidFill>
                    <a:schemeClr val="tx1"/>
                  </a:solidFill>
                  <a:latin typeface="Verdana" panose="020B0604030504040204" pitchFamily="34" charset="0"/>
                </a:rPr>
                <a:t>Will XML schemes be developed? </a:t>
              </a:r>
              <a:endParaRPr lang="en-GB" sz="11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8" name="TextBox 47"/>
            <p:cNvSpPr txBox="1"/>
            <p:nvPr/>
          </p:nvSpPr>
          <p:spPr>
            <a:xfrm rot="16200000">
              <a:off x="-131652" y="2855802"/>
              <a:ext cx="845103" cy="276999"/>
            </a:xfrm>
            <a:prstGeom prst="rect">
              <a:avLst/>
            </a:prstGeom>
            <a:noFill/>
          </p:spPr>
          <p:txBody>
            <a:bodyPr wrap="none" rtlCol="0">
              <a:spAutoFit/>
            </a:bodyPr>
            <a:lstStyle/>
            <a:p>
              <a:r>
                <a:rPr lang="lv-LV" sz="1200" b="1" dirty="0" smtClean="0">
                  <a:latin typeface="Verdana" pitchFamily="34" charset="0"/>
                </a:rPr>
                <a:t>Institution</a:t>
              </a:r>
              <a:endParaRPr lang="en-GB" sz="1200" b="1" dirty="0">
                <a:latin typeface="Verdana" pitchFamily="34" charset="0"/>
                <a:ea typeface="Verdana" pitchFamily="34" charset="0"/>
                <a:cs typeface="Verdana" pitchFamily="34" charset="0"/>
              </a:endParaRPr>
            </a:p>
          </p:txBody>
        </p:sp>
        <p:sp>
          <p:nvSpPr>
            <p:cNvPr id="49" name="TextBox 48"/>
            <p:cNvSpPr txBox="1"/>
            <p:nvPr/>
          </p:nvSpPr>
          <p:spPr>
            <a:xfrm rot="16200000">
              <a:off x="-40281" y="4227770"/>
              <a:ext cx="662361" cy="276999"/>
            </a:xfrm>
            <a:prstGeom prst="rect">
              <a:avLst/>
            </a:prstGeom>
            <a:noFill/>
          </p:spPr>
          <p:txBody>
            <a:bodyPr wrap="none" rtlCol="0">
              <a:spAutoFit/>
            </a:bodyPr>
            <a:lstStyle/>
            <a:p>
              <a:r>
                <a:rPr lang="lv-LV" sz="1200" b="1" dirty="0" smtClean="0">
                  <a:latin typeface="Verdana" pitchFamily="34" charset="0"/>
                </a:rPr>
                <a:t>SRDA</a:t>
              </a:r>
              <a:endParaRPr lang="en-GB" sz="1200" b="1" dirty="0">
                <a:latin typeface="Verdana" pitchFamily="34" charset="0"/>
                <a:ea typeface="Verdana" pitchFamily="34" charset="0"/>
                <a:cs typeface="Verdana" pitchFamily="34" charset="0"/>
              </a:endParaRPr>
            </a:p>
          </p:txBody>
        </p:sp>
        <p:cxnSp>
          <p:nvCxnSpPr>
            <p:cNvPr id="75" name="Straight Connector 74"/>
            <p:cNvCxnSpPr/>
            <p:nvPr/>
          </p:nvCxnSpPr>
          <p:spPr>
            <a:xfrm flipH="1">
              <a:off x="228600" y="3638550"/>
              <a:ext cx="8267665"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25" name="Title 1"/>
          <p:cNvSpPr txBox="1">
            <a:spLocks/>
          </p:cNvSpPr>
          <p:nvPr/>
        </p:nvSpPr>
        <p:spPr>
          <a:xfrm>
            <a:off x="2590800" y="285750"/>
            <a:ext cx="6096000" cy="777482"/>
          </a:xfrm>
          <a:prstGeom prst="rect">
            <a:avLst/>
          </a:prstGeom>
        </p:spPr>
        <p:txBody>
          <a:bodyPr vert="horz" lIns="91440" tIns="45720" rIns="91440" bIns="45720" rtlCol="0" anchor="t">
            <a:noAutofit/>
          </a:bodyPr>
          <a:lstStyle>
            <a:lvl1pPr algn="l" defTabSz="914400" rtl="0" eaLnBrk="1" latinLnBrk="0" hangingPunct="1">
              <a:spcBef>
                <a:spcPct val="0"/>
              </a:spcBef>
              <a:buNone/>
              <a:defRPr sz="18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lv-LV" sz="2400" dirty="0" smtClean="0"/>
              <a:t>2. Development and installation</a:t>
            </a:r>
            <a:endParaRPr lang="en-GB" sz="2400" dirty="0"/>
          </a:p>
        </p:txBody>
      </p:sp>
    </p:spTree>
    <p:extLst>
      <p:ext uri="{BB962C8B-B14F-4D97-AF65-F5344CB8AC3E}">
        <p14:creationId xmlns:p14="http://schemas.microsoft.com/office/powerpoint/2010/main" val="4197422766"/>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Slide Number Placeholder 4"/>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B92707C-5FFF-46A7-932C-3EE34F0D8F51}" type="slidenum">
              <a:rPr lang="en-US" altLang="en-US" smtClean="0"/>
              <a:pPr/>
              <a:t>34</a:t>
            </a:fld>
            <a:endParaRPr lang="en-GB" altLang="en-US" dirty="0" smtClean="0"/>
          </a:p>
        </p:txBody>
      </p:sp>
      <p:grpSp>
        <p:nvGrpSpPr>
          <p:cNvPr id="9" name="Group 8"/>
          <p:cNvGrpSpPr/>
          <p:nvPr/>
        </p:nvGrpSpPr>
        <p:grpSpPr>
          <a:xfrm>
            <a:off x="1608360" y="1504950"/>
            <a:ext cx="5927280" cy="3033851"/>
            <a:chOff x="400068" y="1581150"/>
            <a:chExt cx="5927280" cy="3033851"/>
          </a:xfrm>
        </p:grpSpPr>
        <p:sp>
          <p:nvSpPr>
            <p:cNvPr id="31" name="TextBox 30"/>
            <p:cNvSpPr txBox="1"/>
            <p:nvPr/>
          </p:nvSpPr>
          <p:spPr>
            <a:xfrm>
              <a:off x="4074967" y="1852940"/>
              <a:ext cx="373820" cy="261610"/>
            </a:xfrm>
            <a:prstGeom prst="rect">
              <a:avLst/>
            </a:prstGeom>
            <a:noFill/>
          </p:spPr>
          <p:txBody>
            <a:bodyPr wrap="none" rtlCol="0">
              <a:spAutoFit/>
            </a:bodyPr>
            <a:lstStyle/>
            <a:p>
              <a:r>
                <a:rPr lang="lv-LV" sz="1100" dirty="0" smtClean="0">
                  <a:latin typeface="Verdana" pitchFamily="34" charset="0"/>
                </a:rPr>
                <a:t>No</a:t>
              </a:r>
              <a:endParaRPr lang="en-GB" sz="1100" dirty="0">
                <a:latin typeface="Verdana" pitchFamily="34" charset="0"/>
                <a:ea typeface="Verdana" pitchFamily="34" charset="0"/>
                <a:cs typeface="Verdana" pitchFamily="34" charset="0"/>
              </a:endParaRPr>
            </a:p>
          </p:txBody>
        </p:sp>
        <p:cxnSp>
          <p:nvCxnSpPr>
            <p:cNvPr id="32" name="Straight Arrow Connector 31"/>
            <p:cNvCxnSpPr/>
            <p:nvPr/>
          </p:nvCxnSpPr>
          <p:spPr>
            <a:xfrm>
              <a:off x="3276406" y="2114550"/>
              <a:ext cx="1970942" cy="0"/>
            </a:xfrm>
            <a:prstGeom prst="straightConnector1">
              <a:avLst/>
            </a:prstGeom>
            <a:ln w="28575">
              <a:solidFill>
                <a:srgbClr val="A9B1C1"/>
              </a:solidFill>
              <a:tailEnd type="triangle"/>
            </a:ln>
          </p:spPr>
          <p:style>
            <a:lnRef idx="1">
              <a:schemeClr val="accent1"/>
            </a:lnRef>
            <a:fillRef idx="0">
              <a:schemeClr val="accent1"/>
            </a:fillRef>
            <a:effectRef idx="0">
              <a:schemeClr val="accent1"/>
            </a:effectRef>
            <a:fontRef idx="minor">
              <a:schemeClr val="tx1"/>
            </a:fontRef>
          </p:style>
        </p:cxnSp>
        <p:sp>
          <p:nvSpPr>
            <p:cNvPr id="37" name="Rounded Rectangle 36"/>
            <p:cNvSpPr/>
            <p:nvPr/>
          </p:nvSpPr>
          <p:spPr>
            <a:xfrm>
              <a:off x="5247348" y="1736550"/>
              <a:ext cx="1080000" cy="756000"/>
            </a:xfrm>
            <a:prstGeom prst="roundRect">
              <a:avLst>
                <a:gd name="adj" fmla="val 7029"/>
              </a:avLst>
            </a:prstGeom>
            <a:solidFill>
              <a:schemeClr val="bg1"/>
            </a:solidFill>
            <a:ln w="19050">
              <a:solidFill>
                <a:srgbClr val="A9B1C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dirty="0" smtClean="0">
                  <a:solidFill>
                    <a:schemeClr val="tx1"/>
                  </a:solidFill>
                  <a:latin typeface="Verdana" panose="020B0604030504040204" pitchFamily="34" charset="0"/>
                </a:rPr>
                <a:t>Introduction into products</a:t>
              </a:r>
              <a:endParaRPr lang="en-GB" sz="11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39" name="Straight Connector 38"/>
            <p:cNvCxnSpPr/>
            <p:nvPr/>
          </p:nvCxnSpPr>
          <p:spPr>
            <a:xfrm flipH="1">
              <a:off x="4667269" y="4075001"/>
              <a:ext cx="1120079" cy="0"/>
            </a:xfrm>
            <a:prstGeom prst="line">
              <a:avLst/>
            </a:prstGeom>
            <a:ln w="28575">
              <a:solidFill>
                <a:srgbClr val="A9B1C1"/>
              </a:solidFill>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5787348" y="2502915"/>
              <a:ext cx="0" cy="1582452"/>
            </a:xfrm>
            <a:prstGeom prst="straightConnector1">
              <a:avLst/>
            </a:prstGeom>
            <a:ln w="28575">
              <a:solidFill>
                <a:srgbClr val="A9B1C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2774426" y="4075001"/>
              <a:ext cx="920802" cy="0"/>
            </a:xfrm>
            <a:prstGeom prst="straightConnector1">
              <a:avLst/>
            </a:prstGeom>
            <a:ln w="28575">
              <a:solidFill>
                <a:srgbClr val="A9B1C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2774426" y="2630970"/>
              <a:ext cx="0" cy="1454397"/>
            </a:xfrm>
            <a:prstGeom prst="line">
              <a:avLst/>
            </a:prstGeom>
            <a:ln w="28575">
              <a:solidFill>
                <a:srgbClr val="A9B1C1"/>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587514" y="2864530"/>
              <a:ext cx="333746" cy="261610"/>
            </a:xfrm>
            <a:prstGeom prst="rect">
              <a:avLst/>
            </a:prstGeom>
            <a:solidFill>
              <a:schemeClr val="bg1"/>
            </a:solidFill>
          </p:spPr>
          <p:txBody>
            <a:bodyPr wrap="none" rtlCol="0">
              <a:spAutoFit/>
            </a:bodyPr>
            <a:lstStyle/>
            <a:p>
              <a:r>
                <a:rPr lang="lv-LV" sz="1100" dirty="0" smtClean="0">
                  <a:latin typeface="Verdana" pitchFamily="34" charset="0"/>
                </a:rPr>
                <a:t>Yes</a:t>
              </a:r>
              <a:endParaRPr lang="en-GB" sz="1100" dirty="0">
                <a:latin typeface="Verdana" pitchFamily="34" charset="0"/>
                <a:ea typeface="Verdana" pitchFamily="34" charset="0"/>
                <a:cs typeface="Verdana" pitchFamily="34" charset="0"/>
              </a:endParaRPr>
            </a:p>
          </p:txBody>
        </p:sp>
        <p:sp>
          <p:nvSpPr>
            <p:cNvPr id="45" name="Rounded Rectangle 44"/>
            <p:cNvSpPr/>
            <p:nvPr/>
          </p:nvSpPr>
          <p:spPr>
            <a:xfrm>
              <a:off x="2196406" y="1581150"/>
              <a:ext cx="1080000" cy="1080000"/>
            </a:xfrm>
            <a:prstGeom prst="roundRect">
              <a:avLst>
                <a:gd name="adj" fmla="val 702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b="1" dirty="0" smtClean="0">
                  <a:solidFill>
                    <a:schemeClr val="tx1"/>
                  </a:solidFill>
                  <a:latin typeface="Verdana" panose="020B0604030504040204" pitchFamily="34" charset="0"/>
                </a:rPr>
                <a:t>2. </a:t>
              </a:r>
              <a:r>
                <a:rPr lang="lv-LV" sz="1100" dirty="0" smtClean="0">
                  <a:solidFill>
                    <a:schemeClr val="tx1"/>
                  </a:solidFill>
                  <a:latin typeface="Verdana" panose="020B0604030504040204" pitchFamily="34" charset="0"/>
                </a:rPr>
                <a:t>Is SRDA assistance necessary?</a:t>
              </a:r>
              <a:endParaRPr lang="en-GB" sz="11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6" name="Rounded Rectangle 45"/>
            <p:cNvSpPr/>
            <p:nvPr/>
          </p:nvSpPr>
          <p:spPr>
            <a:xfrm>
              <a:off x="3708406" y="3535001"/>
              <a:ext cx="1080000" cy="1080000"/>
            </a:xfrm>
            <a:prstGeom prst="roundRect">
              <a:avLst>
                <a:gd name="adj" fmla="val 7029"/>
              </a:avLst>
            </a:prstGeom>
            <a:solidFill>
              <a:schemeClr val="bg1"/>
            </a:solidFill>
            <a:ln w="19050">
              <a:solidFill>
                <a:srgbClr val="ADDE6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b="1" dirty="0" smtClean="0">
                  <a:solidFill>
                    <a:schemeClr val="tx1"/>
                  </a:solidFill>
                  <a:latin typeface="Verdana" panose="020B0604030504040204" pitchFamily="34" charset="0"/>
                </a:rPr>
                <a:t>3. </a:t>
              </a:r>
              <a:r>
                <a:rPr lang="lv-LV" sz="1100" dirty="0" smtClean="0">
                  <a:solidFill>
                    <a:schemeClr val="tx1"/>
                  </a:solidFill>
                  <a:latin typeface="Verdana" panose="020B0604030504040204" pitchFamily="34" charset="0"/>
                </a:rPr>
                <a:t>Provides testing support</a:t>
              </a:r>
              <a:endParaRPr lang="en-GB" sz="11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7" name="Rounded Rectangle 46"/>
            <p:cNvSpPr/>
            <p:nvPr/>
          </p:nvSpPr>
          <p:spPr>
            <a:xfrm>
              <a:off x="880827" y="1581150"/>
              <a:ext cx="1080000" cy="1080000"/>
            </a:xfrm>
            <a:prstGeom prst="roundRect">
              <a:avLst>
                <a:gd name="adj" fmla="val 702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b="1" dirty="0" smtClean="0">
                  <a:solidFill>
                    <a:schemeClr val="tx1"/>
                  </a:solidFill>
                  <a:latin typeface="Verdana" panose="020B0604030504040204" pitchFamily="34" charset="0"/>
                </a:rPr>
                <a:t>1. </a:t>
              </a:r>
              <a:r>
                <a:rPr lang="lv-LV" sz="1100" dirty="0" smtClean="0">
                  <a:solidFill>
                    <a:schemeClr val="tx1"/>
                  </a:solidFill>
                  <a:latin typeface="Verdana" panose="020B0604030504040204" pitchFamily="34" charset="0"/>
                </a:rPr>
                <a:t>Initiate and perform tests</a:t>
              </a:r>
              <a:endParaRPr lang="en-GB" sz="11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8" name="TextBox 47"/>
            <p:cNvSpPr txBox="1"/>
            <p:nvPr/>
          </p:nvSpPr>
          <p:spPr>
            <a:xfrm rot="16200000">
              <a:off x="116016" y="2551002"/>
              <a:ext cx="845103" cy="276999"/>
            </a:xfrm>
            <a:prstGeom prst="rect">
              <a:avLst/>
            </a:prstGeom>
            <a:noFill/>
          </p:spPr>
          <p:txBody>
            <a:bodyPr wrap="none" rtlCol="0">
              <a:spAutoFit/>
            </a:bodyPr>
            <a:lstStyle/>
            <a:p>
              <a:r>
                <a:rPr lang="lv-LV" sz="1200" b="1" dirty="0" smtClean="0">
                  <a:latin typeface="Verdana" pitchFamily="34" charset="0"/>
                </a:rPr>
                <a:t>Institution</a:t>
              </a:r>
              <a:endParaRPr lang="en-GB" sz="1200" b="1" dirty="0">
                <a:latin typeface="Verdana" pitchFamily="34" charset="0"/>
                <a:ea typeface="Verdana" pitchFamily="34" charset="0"/>
                <a:cs typeface="Verdana" pitchFamily="34" charset="0"/>
              </a:endParaRPr>
            </a:p>
          </p:txBody>
        </p:sp>
        <p:sp>
          <p:nvSpPr>
            <p:cNvPr id="49" name="TextBox 48"/>
            <p:cNvSpPr txBox="1"/>
            <p:nvPr/>
          </p:nvSpPr>
          <p:spPr>
            <a:xfrm rot="16200000">
              <a:off x="207387" y="3915331"/>
              <a:ext cx="662361" cy="276999"/>
            </a:xfrm>
            <a:prstGeom prst="rect">
              <a:avLst/>
            </a:prstGeom>
            <a:noFill/>
          </p:spPr>
          <p:txBody>
            <a:bodyPr wrap="none" rtlCol="0">
              <a:spAutoFit/>
            </a:bodyPr>
            <a:lstStyle/>
            <a:p>
              <a:r>
                <a:rPr lang="lv-LV" sz="1200" b="1" dirty="0" smtClean="0">
                  <a:latin typeface="Verdana" pitchFamily="34" charset="0"/>
                </a:rPr>
                <a:t>SRDA</a:t>
              </a:r>
              <a:endParaRPr lang="en-GB" sz="1200" b="1" dirty="0">
                <a:latin typeface="Verdana" pitchFamily="34" charset="0"/>
                <a:ea typeface="Verdana" pitchFamily="34" charset="0"/>
                <a:cs typeface="Verdana" pitchFamily="34" charset="0"/>
              </a:endParaRPr>
            </a:p>
          </p:txBody>
        </p:sp>
        <p:cxnSp>
          <p:nvCxnSpPr>
            <p:cNvPr id="75" name="Straight Connector 74"/>
            <p:cNvCxnSpPr/>
            <p:nvPr/>
          </p:nvCxnSpPr>
          <p:spPr>
            <a:xfrm flipH="1">
              <a:off x="476269" y="3333750"/>
              <a:ext cx="5772131"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1980406" y="2114550"/>
              <a:ext cx="216000" cy="0"/>
            </a:xfrm>
            <a:prstGeom prst="straightConnector1">
              <a:avLst/>
            </a:prstGeom>
            <a:ln w="28575">
              <a:solidFill>
                <a:srgbClr val="A9B1C1"/>
              </a:solidFill>
              <a:tailEnd type="triangle"/>
            </a:ln>
          </p:spPr>
          <p:style>
            <a:lnRef idx="1">
              <a:schemeClr val="accent1"/>
            </a:lnRef>
            <a:fillRef idx="0">
              <a:schemeClr val="accent1"/>
            </a:fillRef>
            <a:effectRef idx="0">
              <a:schemeClr val="accent1"/>
            </a:effectRef>
            <a:fontRef idx="minor">
              <a:schemeClr val="tx1"/>
            </a:fontRef>
          </p:style>
        </p:cxnSp>
      </p:grpSp>
      <p:sp>
        <p:nvSpPr>
          <p:cNvPr id="20" name="Title 1"/>
          <p:cNvSpPr txBox="1">
            <a:spLocks/>
          </p:cNvSpPr>
          <p:nvPr/>
        </p:nvSpPr>
        <p:spPr>
          <a:xfrm>
            <a:off x="2590800" y="285750"/>
            <a:ext cx="6096000" cy="777482"/>
          </a:xfrm>
          <a:prstGeom prst="rect">
            <a:avLst/>
          </a:prstGeom>
        </p:spPr>
        <p:txBody>
          <a:bodyPr vert="horz" lIns="91440" tIns="45720" rIns="91440" bIns="45720" rtlCol="0" anchor="t">
            <a:noAutofit/>
          </a:bodyPr>
          <a:lstStyle>
            <a:lvl1pPr algn="l" defTabSz="914400" rtl="0" eaLnBrk="1" latinLnBrk="0" hangingPunct="1">
              <a:spcBef>
                <a:spcPct val="0"/>
              </a:spcBef>
              <a:buNone/>
              <a:defRPr sz="18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lv-LV" sz="2400" dirty="0" smtClean="0"/>
              <a:t>3. Testing</a:t>
            </a:r>
            <a:endParaRPr lang="en-GB" sz="2400" dirty="0"/>
          </a:p>
        </p:txBody>
      </p:sp>
    </p:spTree>
    <p:extLst>
      <p:ext uri="{BB962C8B-B14F-4D97-AF65-F5344CB8AC3E}">
        <p14:creationId xmlns:p14="http://schemas.microsoft.com/office/powerpoint/2010/main" val="257711311"/>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Slide Number Placeholder 4"/>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B92707C-5FFF-46A7-932C-3EE34F0D8F51}" type="slidenum">
              <a:rPr lang="en-US" altLang="en-US" smtClean="0"/>
              <a:pPr/>
              <a:t>35</a:t>
            </a:fld>
            <a:endParaRPr lang="en-GB" altLang="en-US" dirty="0" smtClean="0"/>
          </a:p>
        </p:txBody>
      </p:sp>
      <p:grpSp>
        <p:nvGrpSpPr>
          <p:cNvPr id="13" name="Group 12"/>
          <p:cNvGrpSpPr/>
          <p:nvPr/>
        </p:nvGrpSpPr>
        <p:grpSpPr>
          <a:xfrm>
            <a:off x="1729434" y="1504950"/>
            <a:ext cx="7185966" cy="3219672"/>
            <a:chOff x="400068" y="1575329"/>
            <a:chExt cx="7185966" cy="3219672"/>
          </a:xfrm>
        </p:grpSpPr>
        <p:cxnSp>
          <p:nvCxnSpPr>
            <p:cNvPr id="51" name="Straight Arrow Connector 50"/>
            <p:cNvCxnSpPr/>
            <p:nvPr/>
          </p:nvCxnSpPr>
          <p:spPr>
            <a:xfrm>
              <a:off x="5984400" y="2433929"/>
              <a:ext cx="252000" cy="0"/>
            </a:xfrm>
            <a:prstGeom prst="straightConnector1">
              <a:avLst/>
            </a:prstGeom>
            <a:ln w="28575">
              <a:solidFill>
                <a:srgbClr val="A9B1C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2140827" y="2433929"/>
              <a:ext cx="252000" cy="0"/>
            </a:xfrm>
            <a:prstGeom prst="straightConnector1">
              <a:avLst/>
            </a:prstGeom>
            <a:ln w="28575">
              <a:solidFill>
                <a:srgbClr val="A9B1C1"/>
              </a:solidFill>
              <a:tailEnd type="triangle"/>
            </a:ln>
          </p:spPr>
          <p:style>
            <a:lnRef idx="1">
              <a:schemeClr val="accent1"/>
            </a:lnRef>
            <a:fillRef idx="0">
              <a:schemeClr val="accent1"/>
            </a:fillRef>
            <a:effectRef idx="0">
              <a:schemeClr val="accent1"/>
            </a:effectRef>
            <a:fontRef idx="minor">
              <a:schemeClr val="tx1"/>
            </a:fontRef>
          </p:style>
        </p:cxnSp>
        <p:sp>
          <p:nvSpPr>
            <p:cNvPr id="35" name="Rounded Rectangle 34"/>
            <p:cNvSpPr/>
            <p:nvPr/>
          </p:nvSpPr>
          <p:spPr>
            <a:xfrm>
              <a:off x="4724400" y="1803929"/>
              <a:ext cx="1260000" cy="1260000"/>
            </a:xfrm>
            <a:prstGeom prst="roundRect">
              <a:avLst>
                <a:gd name="adj" fmla="val 702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b="1" dirty="0" smtClean="0">
                  <a:solidFill>
                    <a:schemeClr val="tx1"/>
                  </a:solidFill>
                  <a:latin typeface="Verdana" panose="020B0604030504040204" pitchFamily="34" charset="0"/>
                </a:rPr>
                <a:t>4. </a:t>
              </a:r>
              <a:r>
                <a:rPr lang="lv-LV" sz="1100" dirty="0" smtClean="0">
                  <a:solidFill>
                    <a:schemeClr val="tx1"/>
                  </a:solidFill>
                  <a:latin typeface="Verdana" panose="020B0604030504040204" pitchFamily="34" charset="0"/>
                </a:rPr>
                <a:t>Create channels and channel versions in the production environment</a:t>
              </a:r>
              <a:endParaRPr lang="en-GB" sz="11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36" name="Rounded Rectangle 35"/>
            <p:cNvSpPr/>
            <p:nvPr/>
          </p:nvSpPr>
          <p:spPr>
            <a:xfrm>
              <a:off x="6236400" y="1575329"/>
              <a:ext cx="1260000" cy="1488600"/>
            </a:xfrm>
            <a:prstGeom prst="roundRect">
              <a:avLst>
                <a:gd name="adj" fmla="val 702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b="1" dirty="0" smtClean="0">
                  <a:solidFill>
                    <a:schemeClr val="tx1"/>
                  </a:solidFill>
                  <a:latin typeface="Verdana" panose="020B0604030504040204" pitchFamily="34" charset="0"/>
                </a:rPr>
                <a:t>5. </a:t>
              </a:r>
              <a:r>
                <a:rPr lang="lv-LV" sz="1100" dirty="0" smtClean="0">
                  <a:solidFill>
                    <a:schemeClr val="tx1"/>
                  </a:solidFill>
                  <a:latin typeface="Verdana" panose="020B0604030504040204" pitchFamily="34" charset="0"/>
                </a:rPr>
                <a:t>Create information system connection to DDN web service or FTPs in the production environment</a:t>
              </a:r>
              <a:r>
                <a:rPr dirty="0" smtClean="0"/>
                <a:t> </a:t>
              </a:r>
              <a:endParaRPr lang="en-GB" sz="11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39" name="Straight Connector 38"/>
            <p:cNvCxnSpPr/>
            <p:nvPr/>
          </p:nvCxnSpPr>
          <p:spPr>
            <a:xfrm flipH="1">
              <a:off x="4667269" y="4165001"/>
              <a:ext cx="687131" cy="0"/>
            </a:xfrm>
            <a:prstGeom prst="line">
              <a:avLst/>
            </a:prstGeom>
            <a:ln w="28575">
              <a:solidFill>
                <a:srgbClr val="A9B1C1"/>
              </a:solidFill>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5354400" y="3082950"/>
              <a:ext cx="0" cy="1098000"/>
            </a:xfrm>
            <a:prstGeom prst="straightConnector1">
              <a:avLst/>
            </a:prstGeom>
            <a:ln w="28575">
              <a:solidFill>
                <a:srgbClr val="A9B1C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endCxn id="46" idx="1"/>
            </p:cNvCxnSpPr>
            <p:nvPr/>
          </p:nvCxnSpPr>
          <p:spPr>
            <a:xfrm>
              <a:off x="3022827" y="4165001"/>
              <a:ext cx="535786" cy="0"/>
            </a:xfrm>
            <a:prstGeom prst="straightConnector1">
              <a:avLst/>
            </a:prstGeom>
            <a:ln w="28575">
              <a:solidFill>
                <a:srgbClr val="A9B1C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3022827" y="2726553"/>
              <a:ext cx="0" cy="1454397"/>
            </a:xfrm>
            <a:prstGeom prst="line">
              <a:avLst/>
            </a:prstGeom>
            <a:ln w="28575">
              <a:solidFill>
                <a:srgbClr val="A9B1C1"/>
              </a:solidFill>
            </a:ln>
          </p:spPr>
          <p:style>
            <a:lnRef idx="1">
              <a:schemeClr val="accent1"/>
            </a:lnRef>
            <a:fillRef idx="0">
              <a:schemeClr val="accent1"/>
            </a:fillRef>
            <a:effectRef idx="0">
              <a:schemeClr val="accent1"/>
            </a:effectRef>
            <a:fontRef idx="minor">
              <a:schemeClr val="tx1"/>
            </a:fontRef>
          </p:style>
        </p:cxnSp>
        <p:sp>
          <p:nvSpPr>
            <p:cNvPr id="45" name="Rounded Rectangle 44"/>
            <p:cNvSpPr/>
            <p:nvPr/>
          </p:nvSpPr>
          <p:spPr>
            <a:xfrm>
              <a:off x="2392827" y="1803929"/>
              <a:ext cx="1260000" cy="1260000"/>
            </a:xfrm>
            <a:prstGeom prst="roundRect">
              <a:avLst>
                <a:gd name="adj" fmla="val 702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b="1" dirty="0" smtClean="0">
                  <a:solidFill>
                    <a:schemeClr val="tx1"/>
                  </a:solidFill>
                  <a:latin typeface="Verdana" panose="020B0604030504040204" pitchFamily="34" charset="0"/>
                </a:rPr>
                <a:t>2. </a:t>
              </a:r>
              <a:r>
                <a:rPr lang="lv-LV" sz="1100" dirty="0" smtClean="0">
                  <a:solidFill>
                    <a:schemeClr val="tx1"/>
                  </a:solidFill>
                  <a:latin typeface="Verdana" panose="020B0604030504040204" pitchFamily="34" charset="0"/>
                </a:rPr>
                <a:t>Inform about access type into DDN production environment</a:t>
              </a:r>
              <a:endParaRPr lang="en-GB" sz="11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6" name="Rounded Rectangle 45"/>
            <p:cNvSpPr/>
            <p:nvPr/>
          </p:nvSpPr>
          <p:spPr>
            <a:xfrm>
              <a:off x="3558613" y="3535001"/>
              <a:ext cx="1260000" cy="1260000"/>
            </a:xfrm>
            <a:prstGeom prst="roundRect">
              <a:avLst>
                <a:gd name="adj" fmla="val 7029"/>
              </a:avLst>
            </a:prstGeom>
            <a:solidFill>
              <a:schemeClr val="bg1"/>
            </a:solidFill>
            <a:ln w="19050">
              <a:solidFill>
                <a:srgbClr val="ADDE6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b="1" dirty="0" smtClean="0">
                  <a:solidFill>
                    <a:schemeClr val="tx1"/>
                  </a:solidFill>
                  <a:latin typeface="Verdana" panose="020B0604030504040204" pitchFamily="34" charset="0"/>
                </a:rPr>
                <a:t>3. </a:t>
              </a:r>
              <a:r>
                <a:rPr lang="lv-LV" sz="1100" dirty="0" smtClean="0">
                  <a:solidFill>
                    <a:schemeClr val="tx1"/>
                  </a:solidFill>
                  <a:latin typeface="Verdana" panose="020B0604030504040204" pitchFamily="34" charset="0"/>
                </a:rPr>
                <a:t>Create DDN e-mailbox administrator, input array in the production environment</a:t>
              </a:r>
              <a:endParaRPr lang="en-GB" sz="11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7" name="Rounded Rectangle 46"/>
            <p:cNvSpPr/>
            <p:nvPr/>
          </p:nvSpPr>
          <p:spPr>
            <a:xfrm>
              <a:off x="880827" y="1803929"/>
              <a:ext cx="1260000" cy="1260000"/>
            </a:xfrm>
            <a:prstGeom prst="roundRect">
              <a:avLst>
                <a:gd name="adj" fmla="val 702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b="1" dirty="0" smtClean="0">
                  <a:solidFill>
                    <a:schemeClr val="tx1"/>
                  </a:solidFill>
                  <a:latin typeface="Verdana" panose="020B0604030504040204" pitchFamily="34" charset="0"/>
                </a:rPr>
                <a:t>1. </a:t>
              </a:r>
              <a:r>
                <a:rPr lang="lv-LV" sz="1100" dirty="0" smtClean="0">
                  <a:solidFill>
                    <a:schemeClr val="tx1"/>
                  </a:solidFill>
                  <a:latin typeface="Verdana" panose="020B0604030504040204" pitchFamily="34" charset="0"/>
                </a:rPr>
                <a:t>Submits DDN </a:t>
              </a:r>
              <a:r>
                <a:rPr lang="lv-LV" sz="1100" dirty="0" smtClean="0">
                  <a:solidFill>
                    <a:schemeClr val="tx1"/>
                  </a:solidFill>
                  <a:latin typeface="Verdana" panose="020B0604030504040204" pitchFamily="34" charset="0"/>
                  <a:hlinkClick r:id="rId3"/>
                </a:rPr>
                <a:t>production environment user's access right assignment request</a:t>
              </a:r>
              <a:endParaRPr lang="en-GB" sz="11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8" name="TextBox 47"/>
            <p:cNvSpPr txBox="1"/>
            <p:nvPr/>
          </p:nvSpPr>
          <p:spPr>
            <a:xfrm rot="16200000">
              <a:off x="116016" y="2551002"/>
              <a:ext cx="845103" cy="276999"/>
            </a:xfrm>
            <a:prstGeom prst="rect">
              <a:avLst/>
            </a:prstGeom>
            <a:noFill/>
          </p:spPr>
          <p:txBody>
            <a:bodyPr wrap="none" rtlCol="0">
              <a:spAutoFit/>
            </a:bodyPr>
            <a:lstStyle/>
            <a:p>
              <a:r>
                <a:rPr lang="lv-LV" sz="1200" b="1" dirty="0" smtClean="0">
                  <a:latin typeface="Verdana" pitchFamily="34" charset="0"/>
                </a:rPr>
                <a:t>Institution</a:t>
              </a:r>
              <a:endParaRPr lang="en-GB" sz="1200" b="1" dirty="0">
                <a:latin typeface="Verdana" pitchFamily="34" charset="0"/>
                <a:ea typeface="Verdana" pitchFamily="34" charset="0"/>
                <a:cs typeface="Verdana" pitchFamily="34" charset="0"/>
              </a:endParaRPr>
            </a:p>
          </p:txBody>
        </p:sp>
        <p:sp>
          <p:nvSpPr>
            <p:cNvPr id="49" name="TextBox 48"/>
            <p:cNvSpPr txBox="1"/>
            <p:nvPr/>
          </p:nvSpPr>
          <p:spPr>
            <a:xfrm rot="16200000">
              <a:off x="207387" y="3917149"/>
              <a:ext cx="662361" cy="276999"/>
            </a:xfrm>
            <a:prstGeom prst="rect">
              <a:avLst/>
            </a:prstGeom>
            <a:noFill/>
          </p:spPr>
          <p:txBody>
            <a:bodyPr wrap="none" rtlCol="0">
              <a:spAutoFit/>
            </a:bodyPr>
            <a:lstStyle/>
            <a:p>
              <a:r>
                <a:rPr lang="lv-LV" sz="1200" b="1" dirty="0" smtClean="0">
                  <a:latin typeface="Verdana" pitchFamily="34" charset="0"/>
                </a:rPr>
                <a:t>SRDA</a:t>
              </a:r>
              <a:endParaRPr lang="en-GB" sz="1200" b="1" dirty="0">
                <a:latin typeface="Verdana" pitchFamily="34" charset="0"/>
                <a:ea typeface="Verdana" pitchFamily="34" charset="0"/>
                <a:cs typeface="Verdana" pitchFamily="34" charset="0"/>
              </a:endParaRPr>
            </a:p>
          </p:txBody>
        </p:sp>
        <p:cxnSp>
          <p:nvCxnSpPr>
            <p:cNvPr id="75" name="Straight Connector 74"/>
            <p:cNvCxnSpPr/>
            <p:nvPr/>
          </p:nvCxnSpPr>
          <p:spPr>
            <a:xfrm flipH="1">
              <a:off x="446398" y="3333750"/>
              <a:ext cx="7139636"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19" name="Title 1"/>
          <p:cNvSpPr txBox="1">
            <a:spLocks/>
          </p:cNvSpPr>
          <p:nvPr/>
        </p:nvSpPr>
        <p:spPr>
          <a:xfrm>
            <a:off x="2590800" y="285750"/>
            <a:ext cx="6096000" cy="777482"/>
          </a:xfrm>
          <a:prstGeom prst="rect">
            <a:avLst/>
          </a:prstGeom>
        </p:spPr>
        <p:txBody>
          <a:bodyPr vert="horz" lIns="91440" tIns="45720" rIns="91440" bIns="45720" rtlCol="0" anchor="t">
            <a:noAutofit/>
          </a:bodyPr>
          <a:lstStyle>
            <a:lvl1pPr algn="l" defTabSz="914400" rtl="0" eaLnBrk="1" latinLnBrk="0" hangingPunct="1">
              <a:spcBef>
                <a:spcPct val="0"/>
              </a:spcBef>
              <a:buNone/>
              <a:defRPr sz="18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lv-LV" sz="2400" dirty="0" smtClean="0"/>
              <a:t>4. Introduction into products</a:t>
            </a:r>
            <a:endParaRPr lang="en-GB" sz="2400" dirty="0"/>
          </a:p>
        </p:txBody>
      </p:sp>
    </p:spTree>
    <p:extLst>
      <p:ext uri="{BB962C8B-B14F-4D97-AF65-F5344CB8AC3E}">
        <p14:creationId xmlns:p14="http://schemas.microsoft.com/office/powerpoint/2010/main" val="1032403767"/>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p:cNvSpPr/>
          <p:nvPr/>
        </p:nvSpPr>
        <p:spPr>
          <a:xfrm>
            <a:off x="4467519" y="2285231"/>
            <a:ext cx="792000" cy="360000"/>
          </a:xfrm>
          <a:prstGeom prst="rect">
            <a:avLst/>
          </a:prstGeom>
          <a:solidFill>
            <a:srgbClr val="A9B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59" name="Rectangle 58"/>
          <p:cNvSpPr/>
          <p:nvPr/>
        </p:nvSpPr>
        <p:spPr>
          <a:xfrm>
            <a:off x="3686328" y="2724150"/>
            <a:ext cx="792000" cy="360000"/>
          </a:xfrm>
          <a:prstGeom prst="rect">
            <a:avLst/>
          </a:prstGeom>
          <a:solidFill>
            <a:srgbClr val="A9B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cxnSp>
        <p:nvCxnSpPr>
          <p:cNvPr id="32" name="Straight Arrow Connector 31"/>
          <p:cNvCxnSpPr/>
          <p:nvPr/>
        </p:nvCxnSpPr>
        <p:spPr>
          <a:xfrm flipV="1">
            <a:off x="2782449" y="1657350"/>
            <a:ext cx="3364280" cy="1958359"/>
          </a:xfrm>
          <a:prstGeom prst="straightConnector1">
            <a:avLst/>
          </a:prstGeom>
          <a:ln w="19050">
            <a:solidFill>
              <a:srgbClr val="A9B1C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2891611" y="3202350"/>
            <a:ext cx="792000" cy="360000"/>
          </a:xfrm>
          <a:prstGeom prst="rect">
            <a:avLst/>
          </a:prstGeom>
          <a:solidFill>
            <a:srgbClr val="3E5E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7413" name="Slide Number Placeholder 4"/>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B92707C-5FFF-46A7-932C-3EE34F0D8F51}" type="slidenum">
              <a:rPr lang="en-US" altLang="en-US" smtClean="0"/>
              <a:pPr/>
              <a:t>36</a:t>
            </a:fld>
            <a:endParaRPr lang="en-GB" altLang="en-US" dirty="0" smtClean="0"/>
          </a:p>
        </p:txBody>
      </p:sp>
      <p:sp>
        <p:nvSpPr>
          <p:cNvPr id="8" name="Content Placeholder 2"/>
          <p:cNvSpPr txBox="1">
            <a:spLocks/>
          </p:cNvSpPr>
          <p:nvPr/>
        </p:nvSpPr>
        <p:spPr>
          <a:xfrm>
            <a:off x="2590800" y="1156979"/>
            <a:ext cx="6096000" cy="424171"/>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lv-LV" sz="1400" dirty="0">
              <a:latin typeface="Verdana" pitchFamily="34" charset="0"/>
              <a:ea typeface="Verdana" pitchFamily="34" charset="0"/>
              <a:cs typeface="Verdana" pitchFamily="34" charset="0"/>
            </a:endParaRPr>
          </a:p>
        </p:txBody>
      </p:sp>
      <p:grpSp>
        <p:nvGrpSpPr>
          <p:cNvPr id="21" name="Group 20"/>
          <p:cNvGrpSpPr/>
          <p:nvPr/>
        </p:nvGrpSpPr>
        <p:grpSpPr>
          <a:xfrm>
            <a:off x="2667000" y="3986325"/>
            <a:ext cx="1743028" cy="566625"/>
            <a:chOff x="6912155" y="4230098"/>
            <a:chExt cx="1743028" cy="566625"/>
          </a:xfrm>
        </p:grpSpPr>
        <p:grpSp>
          <p:nvGrpSpPr>
            <p:cNvPr id="23" name="Group 62"/>
            <p:cNvGrpSpPr/>
            <p:nvPr/>
          </p:nvGrpSpPr>
          <p:grpSpPr>
            <a:xfrm>
              <a:off x="6912155" y="4519724"/>
              <a:ext cx="1743028" cy="276999"/>
              <a:chOff x="6912155" y="4520636"/>
              <a:chExt cx="1743028" cy="276999"/>
            </a:xfrm>
          </p:grpSpPr>
          <p:sp>
            <p:nvSpPr>
              <p:cNvPr id="29" name="TextBox 28"/>
              <p:cNvSpPr txBox="1"/>
              <p:nvPr/>
            </p:nvSpPr>
            <p:spPr>
              <a:xfrm>
                <a:off x="7098347" y="4520636"/>
                <a:ext cx="1556836" cy="276999"/>
              </a:xfrm>
              <a:prstGeom prst="rect">
                <a:avLst/>
              </a:prstGeom>
              <a:noFill/>
            </p:spPr>
            <p:txBody>
              <a:bodyPr wrap="none" rtlCol="0">
                <a:spAutoFit/>
              </a:bodyPr>
              <a:lstStyle/>
              <a:p>
                <a:r>
                  <a:rPr lang="lv-LV" sz="1200" dirty="0" smtClean="0">
                    <a:latin typeface="Verdana" panose="020B0604030504040204" pitchFamily="34" charset="0"/>
                  </a:rPr>
                  <a:t>Institution liability</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30" name="Rectangle 29"/>
              <p:cNvSpPr/>
              <p:nvPr/>
            </p:nvSpPr>
            <p:spPr>
              <a:xfrm>
                <a:off x="6912155" y="4587135"/>
                <a:ext cx="144000" cy="144000"/>
              </a:xfrm>
              <a:prstGeom prst="rect">
                <a:avLst/>
              </a:prstGeom>
              <a:solidFill>
                <a:srgbClr val="3E5E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grpSp>
          <p:nvGrpSpPr>
            <p:cNvPr id="26" name="Group 63"/>
            <p:cNvGrpSpPr/>
            <p:nvPr/>
          </p:nvGrpSpPr>
          <p:grpSpPr>
            <a:xfrm>
              <a:off x="6912155" y="4230098"/>
              <a:ext cx="1510594" cy="276999"/>
              <a:chOff x="6912155" y="4230098"/>
              <a:chExt cx="1510594" cy="276999"/>
            </a:xfrm>
          </p:grpSpPr>
          <p:sp>
            <p:nvSpPr>
              <p:cNvPr id="27" name="TextBox 26"/>
              <p:cNvSpPr txBox="1"/>
              <p:nvPr/>
            </p:nvSpPr>
            <p:spPr>
              <a:xfrm>
                <a:off x="7098347" y="4230098"/>
                <a:ext cx="1324402" cy="276999"/>
              </a:xfrm>
              <a:prstGeom prst="rect">
                <a:avLst/>
              </a:prstGeom>
              <a:noFill/>
            </p:spPr>
            <p:txBody>
              <a:bodyPr wrap="none" rtlCol="0">
                <a:spAutoFit/>
              </a:bodyPr>
              <a:lstStyle/>
              <a:p>
                <a:r>
                  <a:rPr lang="lv-LV" sz="1200" dirty="0" smtClean="0">
                    <a:latin typeface="Verdana" panose="020B0604030504040204" pitchFamily="34" charset="0"/>
                  </a:rPr>
                  <a:t>SRDA liability</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28" name="Rectangle 27"/>
              <p:cNvSpPr/>
              <p:nvPr/>
            </p:nvSpPr>
            <p:spPr>
              <a:xfrm>
                <a:off x="6912155" y="4296597"/>
                <a:ext cx="144000" cy="144000"/>
              </a:xfrm>
              <a:prstGeom prst="rect">
                <a:avLst/>
              </a:prstGeom>
              <a:solidFill>
                <a:srgbClr val="A6D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grpSp>
      <p:grpSp>
        <p:nvGrpSpPr>
          <p:cNvPr id="33" name="Group 95"/>
          <p:cNvGrpSpPr/>
          <p:nvPr/>
        </p:nvGrpSpPr>
        <p:grpSpPr>
          <a:xfrm>
            <a:off x="5257893" y="1826670"/>
            <a:ext cx="792000" cy="360000"/>
            <a:chOff x="4707926" y="2008900"/>
            <a:chExt cx="792000" cy="360000"/>
          </a:xfrm>
        </p:grpSpPr>
        <p:sp>
          <p:nvSpPr>
            <p:cNvPr id="54" name="Rectangle 53"/>
            <p:cNvSpPr/>
            <p:nvPr/>
          </p:nvSpPr>
          <p:spPr>
            <a:xfrm>
              <a:off x="4707926" y="2008900"/>
              <a:ext cx="396000" cy="360000"/>
            </a:xfrm>
            <a:prstGeom prst="rect">
              <a:avLst/>
            </a:prstGeom>
            <a:solidFill>
              <a:srgbClr val="A6D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55" name="Rectangle 54"/>
            <p:cNvSpPr/>
            <p:nvPr/>
          </p:nvSpPr>
          <p:spPr>
            <a:xfrm>
              <a:off x="5103926" y="2008900"/>
              <a:ext cx="396000" cy="360000"/>
            </a:xfrm>
            <a:prstGeom prst="rect">
              <a:avLst/>
            </a:prstGeom>
            <a:solidFill>
              <a:srgbClr val="3E5E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sp>
        <p:nvSpPr>
          <p:cNvPr id="36" name="TextBox 35"/>
          <p:cNvSpPr txBox="1"/>
          <p:nvPr/>
        </p:nvSpPr>
        <p:spPr>
          <a:xfrm>
            <a:off x="5263327" y="2311343"/>
            <a:ext cx="1009486" cy="307777"/>
          </a:xfrm>
          <a:prstGeom prst="rect">
            <a:avLst/>
          </a:prstGeom>
          <a:noFill/>
        </p:spPr>
        <p:txBody>
          <a:bodyPr wrap="square" lIns="36000" rIns="36000" rtlCol="0" anchor="ctr">
            <a:spAutoFit/>
          </a:bodyPr>
          <a:lstStyle/>
          <a:p>
            <a:pPr fontAlgn="b"/>
            <a:r>
              <a:rPr lang="lv-LV" sz="1400" dirty="0" smtClean="0">
                <a:latin typeface="Verdana" panose="020B0604030504040204" pitchFamily="34" charset="0"/>
              </a:rPr>
              <a:t>Testing</a:t>
            </a:r>
          </a:p>
        </p:txBody>
      </p:sp>
      <p:sp>
        <p:nvSpPr>
          <p:cNvPr id="37" name="TextBox 36"/>
          <p:cNvSpPr txBox="1"/>
          <p:nvPr/>
        </p:nvSpPr>
        <p:spPr>
          <a:xfrm>
            <a:off x="4476183" y="2769904"/>
            <a:ext cx="2515277" cy="307777"/>
          </a:xfrm>
          <a:prstGeom prst="rect">
            <a:avLst/>
          </a:prstGeom>
          <a:noFill/>
        </p:spPr>
        <p:txBody>
          <a:bodyPr wrap="square" lIns="36000" rIns="36000" rtlCol="0" anchor="ctr">
            <a:spAutoFit/>
          </a:bodyPr>
          <a:lstStyle/>
          <a:p>
            <a:pPr fontAlgn="b"/>
            <a:r>
              <a:rPr lang="lv-LV" sz="1400" dirty="0" smtClean="0">
                <a:latin typeface="Verdana" panose="020B0604030504040204" pitchFamily="34" charset="0"/>
              </a:rPr>
              <a:t>Development and install</a:t>
            </a:r>
          </a:p>
        </p:txBody>
      </p:sp>
      <p:sp>
        <p:nvSpPr>
          <p:cNvPr id="38" name="TextBox 37"/>
          <p:cNvSpPr txBox="1"/>
          <p:nvPr/>
        </p:nvSpPr>
        <p:spPr>
          <a:xfrm>
            <a:off x="3689045" y="3228462"/>
            <a:ext cx="2209800" cy="307777"/>
          </a:xfrm>
          <a:prstGeom prst="rect">
            <a:avLst/>
          </a:prstGeom>
          <a:noFill/>
        </p:spPr>
        <p:txBody>
          <a:bodyPr wrap="square" lIns="36000" rIns="36000" rtlCol="0" anchor="ctr">
            <a:spAutoFit/>
          </a:bodyPr>
          <a:lstStyle/>
          <a:p>
            <a:pPr fontAlgn="b"/>
            <a:r>
              <a:rPr lang="lv-LV" sz="1400" dirty="0" err="1" smtClean="0">
                <a:latin typeface="Verdana" panose="020B0604030504040204" pitchFamily="34" charset="0"/>
              </a:rPr>
              <a:t>Application</a:t>
            </a:r>
            <a:endParaRPr lang="lv-LV" sz="1400" dirty="0" smtClean="0">
              <a:latin typeface="Verdana" panose="020B0604030504040204" pitchFamily="34" charset="0"/>
            </a:endParaRPr>
          </a:p>
        </p:txBody>
      </p:sp>
      <p:sp>
        <p:nvSpPr>
          <p:cNvPr id="39" name="TextBox 38"/>
          <p:cNvSpPr txBox="1"/>
          <p:nvPr/>
        </p:nvSpPr>
        <p:spPr>
          <a:xfrm>
            <a:off x="6053813" y="1852782"/>
            <a:ext cx="2054832" cy="307777"/>
          </a:xfrm>
          <a:prstGeom prst="rect">
            <a:avLst/>
          </a:prstGeom>
          <a:noFill/>
        </p:spPr>
        <p:txBody>
          <a:bodyPr wrap="square" lIns="36000" rIns="36000" rtlCol="0" anchor="ctr">
            <a:spAutoFit/>
          </a:bodyPr>
          <a:lstStyle/>
          <a:p>
            <a:pPr fontAlgn="b"/>
            <a:r>
              <a:rPr lang="lv-LV" sz="1400" dirty="0" smtClean="0">
                <a:latin typeface="Verdana" panose="020B0604030504040204" pitchFamily="34" charset="0"/>
              </a:rPr>
              <a:t>Introduction into products</a:t>
            </a:r>
          </a:p>
        </p:txBody>
      </p:sp>
      <p:sp>
        <p:nvSpPr>
          <p:cNvPr id="40" name="TextBox 2"/>
          <p:cNvSpPr txBox="1"/>
          <p:nvPr/>
        </p:nvSpPr>
        <p:spPr>
          <a:xfrm>
            <a:off x="2891611" y="3238350"/>
            <a:ext cx="360000" cy="288000"/>
          </a:xfrm>
          <a:prstGeom prst="rect">
            <a:avLst/>
          </a:prstGeom>
          <a:noFill/>
        </p:spPr>
        <p:txBody>
          <a:bodyPr wrap="none" rtlCol="0" anchor="ctr">
            <a:spAutoFit/>
          </a:bodyPr>
          <a:lstStyle/>
          <a:p>
            <a:r>
              <a:rPr lang="lv-LV" sz="1600" b="1" dirty="0" smtClean="0">
                <a:solidFill>
                  <a:schemeClr val="bg1"/>
                </a:solidFill>
                <a:latin typeface="Verdana" panose="020B0604030504040204" pitchFamily="34" charset="0"/>
              </a:rPr>
              <a:t>1.</a:t>
            </a:r>
            <a:endParaRPr lang="en-GB"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1" name="TextBox 40"/>
          <p:cNvSpPr txBox="1"/>
          <p:nvPr/>
        </p:nvSpPr>
        <p:spPr>
          <a:xfrm>
            <a:off x="4467519" y="2321231"/>
            <a:ext cx="360000" cy="288000"/>
          </a:xfrm>
          <a:prstGeom prst="rect">
            <a:avLst/>
          </a:prstGeom>
          <a:noFill/>
        </p:spPr>
        <p:txBody>
          <a:bodyPr wrap="none" rtlCol="0" anchor="ctr">
            <a:spAutoFit/>
          </a:bodyPr>
          <a:lstStyle/>
          <a:p>
            <a:r>
              <a:rPr lang="lv-LV" sz="1600" b="1" dirty="0">
                <a:solidFill>
                  <a:schemeClr val="bg1"/>
                </a:solidFill>
                <a:latin typeface="Verdana" panose="020B0604030504040204" pitchFamily="34" charset="0"/>
              </a:rPr>
              <a:t>3.</a:t>
            </a:r>
            <a:endParaRPr lang="en-GB"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2" name="TextBox 41"/>
          <p:cNvSpPr txBox="1"/>
          <p:nvPr/>
        </p:nvSpPr>
        <p:spPr>
          <a:xfrm>
            <a:off x="5257893" y="1862670"/>
            <a:ext cx="360000" cy="288000"/>
          </a:xfrm>
          <a:prstGeom prst="rect">
            <a:avLst/>
          </a:prstGeom>
          <a:noFill/>
        </p:spPr>
        <p:txBody>
          <a:bodyPr wrap="none" rtlCol="0" anchor="ctr">
            <a:spAutoFit/>
          </a:bodyPr>
          <a:lstStyle/>
          <a:p>
            <a:r>
              <a:rPr lang="lv-LV" sz="1600" b="1" dirty="0">
                <a:solidFill>
                  <a:schemeClr val="bg1"/>
                </a:solidFill>
                <a:latin typeface="Verdana" panose="020B0604030504040204" pitchFamily="34" charset="0"/>
              </a:rPr>
              <a:t>4.</a:t>
            </a:r>
            <a:endParaRPr lang="en-GB"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43" name="Straight Connector 42"/>
          <p:cNvCxnSpPr/>
          <p:nvPr/>
        </p:nvCxnSpPr>
        <p:spPr>
          <a:xfrm>
            <a:off x="2698445" y="2190750"/>
            <a:ext cx="2412000" cy="0"/>
          </a:xfrm>
          <a:prstGeom prst="line">
            <a:avLst/>
          </a:prstGeom>
          <a:ln w="19050">
            <a:solidFill>
              <a:srgbClr val="A9B1C1"/>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1985966" y="2903229"/>
            <a:ext cx="1424959" cy="0"/>
          </a:xfrm>
          <a:prstGeom prst="line">
            <a:avLst/>
          </a:prstGeom>
          <a:ln w="19050">
            <a:solidFill>
              <a:srgbClr val="A9B1C1"/>
            </a:solidFill>
            <a:prstDash val="dash"/>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692041" y="2766735"/>
            <a:ext cx="360000" cy="288000"/>
          </a:xfrm>
          <a:prstGeom prst="rect">
            <a:avLst/>
          </a:prstGeom>
          <a:noFill/>
        </p:spPr>
        <p:txBody>
          <a:bodyPr wrap="none" rtlCol="0" anchor="ctr">
            <a:spAutoFit/>
          </a:bodyPr>
          <a:lstStyle/>
          <a:p>
            <a:r>
              <a:rPr lang="lv-LV" sz="1600" b="1" dirty="0" smtClean="0">
                <a:solidFill>
                  <a:schemeClr val="bg1"/>
                </a:solidFill>
                <a:latin typeface="Verdana" panose="020B0604030504040204" pitchFamily="34" charset="0"/>
              </a:rPr>
              <a:t>2.</a:t>
            </a:r>
            <a:endParaRPr lang="en-GB"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7" name="TextBox 46"/>
          <p:cNvSpPr txBox="1"/>
          <p:nvPr/>
        </p:nvSpPr>
        <p:spPr>
          <a:xfrm rot="19740000">
            <a:off x="2492821" y="2319648"/>
            <a:ext cx="1567480" cy="646331"/>
          </a:xfrm>
          <a:prstGeom prst="rect">
            <a:avLst/>
          </a:prstGeom>
          <a:noFill/>
        </p:spPr>
        <p:txBody>
          <a:bodyPr wrap="square" lIns="36000" rIns="36000" rtlCol="0" anchor="ctr">
            <a:spAutoFit/>
          </a:bodyPr>
          <a:lstStyle/>
          <a:p>
            <a:pPr algn="ctr" fontAlgn="b"/>
            <a:r>
              <a:rPr lang="lv-LV" sz="1200" dirty="0" smtClean="0">
                <a:solidFill>
                  <a:srgbClr val="A9B1C1"/>
                </a:solidFill>
                <a:latin typeface="Verdana" panose="020B0604030504040204" pitchFamily="34" charset="0"/>
              </a:rPr>
              <a:t>Cooperation agreement with VISS harmonization</a:t>
            </a:r>
          </a:p>
        </p:txBody>
      </p:sp>
      <p:sp>
        <p:nvSpPr>
          <p:cNvPr id="65" name="Title 1"/>
          <p:cNvSpPr txBox="1">
            <a:spLocks/>
          </p:cNvSpPr>
          <p:nvPr/>
        </p:nvSpPr>
        <p:spPr>
          <a:xfrm>
            <a:off x="2590800" y="285750"/>
            <a:ext cx="6096000" cy="777482"/>
          </a:xfrm>
          <a:prstGeom prst="rect">
            <a:avLst/>
          </a:prstGeom>
        </p:spPr>
        <p:txBody>
          <a:bodyPr vert="horz" lIns="91440" tIns="45720" rIns="91440" bIns="45720" rtlCol="0" anchor="t">
            <a:noAutofit/>
          </a:bodyPr>
          <a:lstStyle>
            <a:lvl1pPr algn="l" defTabSz="914400" rtl="0" eaLnBrk="1" latinLnBrk="0" hangingPunct="1">
              <a:spcBef>
                <a:spcPct val="0"/>
              </a:spcBef>
              <a:buNone/>
              <a:defRPr sz="18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lv-LV" sz="2400" dirty="0" smtClean="0"/>
              <a:t>Logging in DDN: </a:t>
            </a:r>
          </a:p>
          <a:p>
            <a:r>
              <a:rPr lang="lv-LV" sz="2400" dirty="0" smtClean="0"/>
              <a:t>for channel members</a:t>
            </a:r>
            <a:endParaRPr lang="en-GB" sz="2400" dirty="0"/>
          </a:p>
        </p:txBody>
      </p:sp>
    </p:spTree>
    <p:extLst>
      <p:ext uri="{BB962C8B-B14F-4D97-AF65-F5344CB8AC3E}">
        <p14:creationId xmlns:p14="http://schemas.microsoft.com/office/powerpoint/2010/main" val="1096302324"/>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Slide Number Placeholder 4"/>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B92707C-5FFF-46A7-932C-3EE34F0D8F51}" type="slidenum">
              <a:rPr lang="en-US" altLang="en-US" smtClean="0"/>
              <a:pPr/>
              <a:t>37</a:t>
            </a:fld>
            <a:endParaRPr lang="en-GB" altLang="en-US" dirty="0" smtClean="0"/>
          </a:p>
        </p:txBody>
      </p:sp>
      <p:cxnSp>
        <p:nvCxnSpPr>
          <p:cNvPr id="52" name="Straight Arrow Connector 51"/>
          <p:cNvCxnSpPr/>
          <p:nvPr/>
        </p:nvCxnSpPr>
        <p:spPr>
          <a:xfrm>
            <a:off x="4044547" y="2668350"/>
            <a:ext cx="432000" cy="0"/>
          </a:xfrm>
          <a:prstGeom prst="straightConnector1">
            <a:avLst/>
          </a:prstGeom>
          <a:ln w="28575">
            <a:solidFill>
              <a:srgbClr val="A9B1C1"/>
            </a:solidFill>
            <a:tailEnd type="triangle"/>
          </a:ln>
        </p:spPr>
        <p:style>
          <a:lnRef idx="1">
            <a:schemeClr val="accent1"/>
          </a:lnRef>
          <a:fillRef idx="0">
            <a:schemeClr val="accent1"/>
          </a:fillRef>
          <a:effectRef idx="0">
            <a:schemeClr val="accent1"/>
          </a:effectRef>
          <a:fontRef idx="minor">
            <a:schemeClr val="tx1"/>
          </a:fontRef>
        </p:style>
      </p:cxnSp>
      <p:sp>
        <p:nvSpPr>
          <p:cNvPr id="55" name="Rounded Rectangle 54"/>
          <p:cNvSpPr/>
          <p:nvPr/>
        </p:nvSpPr>
        <p:spPr>
          <a:xfrm>
            <a:off x="2950599" y="2038350"/>
            <a:ext cx="1080000" cy="1260000"/>
          </a:xfrm>
          <a:prstGeom prst="roundRect">
            <a:avLst>
              <a:gd name="adj" fmla="val 7029"/>
            </a:avLst>
          </a:prstGeom>
          <a:solidFill>
            <a:schemeClr val="bg1"/>
          </a:solidFill>
          <a:ln w="19050">
            <a:solidFill>
              <a:srgbClr val="A9B1C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dirty="0" smtClean="0">
                <a:solidFill>
                  <a:schemeClr val="bg1">
                    <a:lumMod val="50000"/>
                  </a:schemeClr>
                </a:solidFill>
                <a:latin typeface="Verdana" panose="020B0604030504040204" pitchFamily="34" charset="0"/>
              </a:rPr>
              <a:t>Get to know the usage instruction of DDN</a:t>
            </a:r>
            <a:endParaRPr lang="en-GB" sz="11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59" name="Rounded Rectangle 58"/>
          <p:cNvSpPr/>
          <p:nvPr/>
        </p:nvSpPr>
        <p:spPr>
          <a:xfrm>
            <a:off x="6001701" y="2290350"/>
            <a:ext cx="1080000" cy="756000"/>
          </a:xfrm>
          <a:prstGeom prst="roundRect">
            <a:avLst>
              <a:gd name="adj" fmla="val 7029"/>
            </a:avLst>
          </a:prstGeom>
          <a:solidFill>
            <a:schemeClr val="bg1"/>
          </a:solidFill>
          <a:ln w="19050">
            <a:solidFill>
              <a:srgbClr val="A9B1C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dirty="0" smtClean="0">
                <a:solidFill>
                  <a:schemeClr val="bg1">
                    <a:lumMod val="50000"/>
                  </a:schemeClr>
                </a:solidFill>
                <a:latin typeface="Verdana" panose="020B0604030504040204" pitchFamily="34" charset="0"/>
              </a:rPr>
              <a:t>Introduction into products</a:t>
            </a:r>
            <a:endParaRPr lang="en-GB" sz="11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71" name="TextBox 70"/>
          <p:cNvSpPr txBox="1"/>
          <p:nvPr/>
        </p:nvSpPr>
        <p:spPr>
          <a:xfrm rot="16200000">
            <a:off x="2206651" y="2529851"/>
            <a:ext cx="845103" cy="276999"/>
          </a:xfrm>
          <a:prstGeom prst="rect">
            <a:avLst/>
          </a:prstGeom>
          <a:noFill/>
        </p:spPr>
        <p:txBody>
          <a:bodyPr wrap="none" rtlCol="0">
            <a:spAutoFit/>
          </a:bodyPr>
          <a:lstStyle/>
          <a:p>
            <a:r>
              <a:rPr lang="lv-LV" sz="1200" b="1" dirty="0" smtClean="0">
                <a:latin typeface="Verdana" pitchFamily="34" charset="0"/>
              </a:rPr>
              <a:t>Institution</a:t>
            </a:r>
            <a:endParaRPr lang="en-GB" sz="1200" b="1" dirty="0">
              <a:latin typeface="Verdana" pitchFamily="34" charset="0"/>
              <a:ea typeface="Verdana" pitchFamily="34" charset="0"/>
              <a:cs typeface="Verdana" pitchFamily="34" charset="0"/>
            </a:endParaRPr>
          </a:p>
        </p:txBody>
      </p:sp>
      <p:cxnSp>
        <p:nvCxnSpPr>
          <p:cNvPr id="74" name="Straight Arrow Connector 73"/>
          <p:cNvCxnSpPr/>
          <p:nvPr/>
        </p:nvCxnSpPr>
        <p:spPr>
          <a:xfrm>
            <a:off x="5570495" y="2668350"/>
            <a:ext cx="432000" cy="0"/>
          </a:xfrm>
          <a:prstGeom prst="straightConnector1">
            <a:avLst/>
          </a:prstGeom>
          <a:ln w="28575">
            <a:solidFill>
              <a:srgbClr val="A9B1C1"/>
            </a:solidFill>
            <a:tailEnd type="triangle"/>
          </a:ln>
        </p:spPr>
        <p:style>
          <a:lnRef idx="1">
            <a:schemeClr val="accent1"/>
          </a:lnRef>
          <a:fillRef idx="0">
            <a:schemeClr val="accent1"/>
          </a:fillRef>
          <a:effectRef idx="0">
            <a:schemeClr val="accent1"/>
          </a:effectRef>
          <a:fontRef idx="minor">
            <a:schemeClr val="tx1"/>
          </a:fontRef>
        </p:style>
      </p:cxnSp>
      <p:sp>
        <p:nvSpPr>
          <p:cNvPr id="56" name="Rounded Rectangle 55"/>
          <p:cNvSpPr/>
          <p:nvPr/>
        </p:nvSpPr>
        <p:spPr>
          <a:xfrm>
            <a:off x="4490495" y="2038350"/>
            <a:ext cx="1080000" cy="1260000"/>
          </a:xfrm>
          <a:prstGeom prst="roundRect">
            <a:avLst>
              <a:gd name="adj" fmla="val 702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dirty="0" smtClean="0">
                <a:solidFill>
                  <a:schemeClr val="tx1"/>
                </a:solidFill>
                <a:latin typeface="Verdana" panose="020B0604030504040204" pitchFamily="34" charset="0"/>
              </a:rPr>
              <a:t>Submits DDN </a:t>
            </a:r>
            <a:r>
              <a:rPr lang="lv-LV" sz="1100" dirty="0" smtClean="0">
                <a:solidFill>
                  <a:schemeClr val="tx1"/>
                </a:solidFill>
                <a:latin typeface="Verdana" panose="020B0604030504040204" pitchFamily="34" charset="0"/>
                <a:hlinkClick r:id="rId3"/>
              </a:rPr>
              <a:t>production environment user's access assignment request</a:t>
            </a:r>
            <a:endParaRPr lang="lv-LV" sz="1100" dirty="0" smtClean="0">
              <a:solidFill>
                <a:schemeClr val="tx1"/>
              </a:solidFill>
              <a:latin typeface="Verdana" panose="020B0604030504040204" pitchFamily="34" charset="0"/>
            </a:endParaRPr>
          </a:p>
        </p:txBody>
      </p:sp>
      <p:sp>
        <p:nvSpPr>
          <p:cNvPr id="11" name="Title 1"/>
          <p:cNvSpPr txBox="1">
            <a:spLocks/>
          </p:cNvSpPr>
          <p:nvPr/>
        </p:nvSpPr>
        <p:spPr>
          <a:xfrm>
            <a:off x="2590800" y="285750"/>
            <a:ext cx="6096000" cy="777482"/>
          </a:xfrm>
          <a:prstGeom prst="rect">
            <a:avLst/>
          </a:prstGeom>
        </p:spPr>
        <p:txBody>
          <a:bodyPr vert="horz" lIns="91440" tIns="45720" rIns="91440" bIns="45720" rtlCol="0" anchor="t">
            <a:noAutofit/>
          </a:bodyPr>
          <a:lstStyle>
            <a:lvl1pPr algn="l" defTabSz="914400" rtl="0" eaLnBrk="1" latinLnBrk="0" hangingPunct="1">
              <a:spcBef>
                <a:spcPct val="0"/>
              </a:spcBef>
              <a:buNone/>
              <a:defRPr sz="18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lv-LV" sz="2400" dirty="0" smtClean="0"/>
              <a:t>1. Login</a:t>
            </a:r>
            <a:endParaRPr lang="en-GB" sz="2400" dirty="0"/>
          </a:p>
        </p:txBody>
      </p:sp>
    </p:spTree>
    <p:extLst>
      <p:ext uri="{BB962C8B-B14F-4D97-AF65-F5344CB8AC3E}">
        <p14:creationId xmlns:p14="http://schemas.microsoft.com/office/powerpoint/2010/main" val="411563100"/>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Slide Number Placeholder 4"/>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B92707C-5FFF-46A7-932C-3EE34F0D8F51}" type="slidenum">
              <a:rPr lang="en-US" altLang="en-US" smtClean="0"/>
              <a:pPr/>
              <a:t>38</a:t>
            </a:fld>
            <a:endParaRPr lang="en-GB" altLang="en-US" dirty="0" smtClean="0"/>
          </a:p>
        </p:txBody>
      </p:sp>
      <p:grpSp>
        <p:nvGrpSpPr>
          <p:cNvPr id="7" name="Group 6"/>
          <p:cNvGrpSpPr/>
          <p:nvPr/>
        </p:nvGrpSpPr>
        <p:grpSpPr>
          <a:xfrm>
            <a:off x="2045393" y="1246350"/>
            <a:ext cx="5053215" cy="3070100"/>
            <a:chOff x="1676400" y="1246350"/>
            <a:chExt cx="5053215" cy="3070100"/>
          </a:xfrm>
        </p:grpSpPr>
        <p:sp>
          <p:nvSpPr>
            <p:cNvPr id="35" name="Rounded Rectangle 34"/>
            <p:cNvSpPr/>
            <p:nvPr/>
          </p:nvSpPr>
          <p:spPr>
            <a:xfrm>
              <a:off x="4461613" y="1246350"/>
              <a:ext cx="2268000" cy="792000"/>
            </a:xfrm>
            <a:prstGeom prst="roundRect">
              <a:avLst>
                <a:gd name="adj" fmla="val 702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b="1" dirty="0" smtClean="0">
                  <a:solidFill>
                    <a:schemeClr val="tx1"/>
                  </a:solidFill>
                  <a:latin typeface="Verdana" panose="020B0604030504040204" pitchFamily="34" charset="0"/>
                </a:rPr>
                <a:t>2. </a:t>
              </a:r>
              <a:r>
                <a:rPr lang="lv-LV" sz="1100" dirty="0">
                  <a:solidFill>
                    <a:schemeClr val="tx1"/>
                  </a:solidFill>
                  <a:latin typeface="Verdana" panose="020B0604030504040204" pitchFamily="34" charset="0"/>
                </a:rPr>
                <a:t>Apply for participation in other institution data channel version or review a channel version added in the institution</a:t>
              </a:r>
              <a:endParaRPr lang="en-GB" sz="11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36" name="Rounded Rectangle 35"/>
            <p:cNvSpPr/>
            <p:nvPr/>
          </p:nvSpPr>
          <p:spPr>
            <a:xfrm>
              <a:off x="4461613" y="2236950"/>
              <a:ext cx="2268000" cy="792000"/>
            </a:xfrm>
            <a:prstGeom prst="roundRect">
              <a:avLst>
                <a:gd name="adj" fmla="val 702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b="1" dirty="0" smtClean="0">
                  <a:solidFill>
                    <a:schemeClr val="tx1"/>
                  </a:solidFill>
                  <a:latin typeface="Verdana" panose="020B0604030504040204" pitchFamily="34" charset="0"/>
                </a:rPr>
                <a:t>3. </a:t>
              </a:r>
              <a:r>
                <a:rPr lang="lv-LV" sz="1100" dirty="0" smtClean="0">
                  <a:solidFill>
                    <a:schemeClr val="tx1"/>
                  </a:solidFill>
                  <a:latin typeface="Verdana" panose="020B0604030504040204" pitchFamily="34" charset="0"/>
                </a:rPr>
                <a:t>Create information system connection to DDN web service or FTPs in the production environment</a:t>
              </a:r>
              <a:r>
                <a:rPr dirty="0" smtClean="0"/>
                <a:t> </a:t>
              </a:r>
              <a:endParaRPr lang="en-GB" sz="11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39" name="Straight Connector 38"/>
            <p:cNvCxnSpPr/>
            <p:nvPr/>
          </p:nvCxnSpPr>
          <p:spPr>
            <a:xfrm flipH="1">
              <a:off x="3381613" y="4094622"/>
              <a:ext cx="540000" cy="0"/>
            </a:xfrm>
            <a:prstGeom prst="line">
              <a:avLst/>
            </a:prstGeom>
            <a:ln w="28575">
              <a:solidFill>
                <a:srgbClr val="A9B1C1"/>
              </a:solidFill>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flipV="1">
              <a:off x="4191613" y="2362950"/>
              <a:ext cx="0" cy="540000"/>
            </a:xfrm>
            <a:prstGeom prst="straightConnector1">
              <a:avLst/>
            </a:prstGeom>
            <a:ln w="28575">
              <a:solidFill>
                <a:srgbClr val="A9B1C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3921613" y="1642350"/>
              <a:ext cx="0" cy="2452273"/>
            </a:xfrm>
            <a:prstGeom prst="line">
              <a:avLst/>
            </a:prstGeom>
            <a:ln w="28575">
              <a:solidFill>
                <a:srgbClr val="A9B1C1"/>
              </a:solidFill>
            </a:ln>
          </p:spPr>
          <p:style>
            <a:lnRef idx="1">
              <a:schemeClr val="accent1"/>
            </a:lnRef>
            <a:fillRef idx="0">
              <a:schemeClr val="accent1"/>
            </a:fillRef>
            <a:effectRef idx="0">
              <a:schemeClr val="accent1"/>
            </a:effectRef>
            <a:fontRef idx="minor">
              <a:schemeClr val="tx1"/>
            </a:fontRef>
          </p:style>
        </p:cxnSp>
        <p:sp>
          <p:nvSpPr>
            <p:cNvPr id="46" name="Rounded Rectangle 45"/>
            <p:cNvSpPr/>
            <p:nvPr/>
          </p:nvSpPr>
          <p:spPr>
            <a:xfrm>
              <a:off x="2121613" y="3464622"/>
              <a:ext cx="1260000" cy="792000"/>
            </a:xfrm>
            <a:prstGeom prst="roundRect">
              <a:avLst>
                <a:gd name="adj" fmla="val 7029"/>
              </a:avLst>
            </a:prstGeom>
            <a:solidFill>
              <a:schemeClr val="bg1"/>
            </a:solidFill>
            <a:ln w="19050">
              <a:solidFill>
                <a:srgbClr val="ADDE6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100" b="1" dirty="0">
                  <a:solidFill>
                    <a:schemeClr val="tx1"/>
                  </a:solidFill>
                  <a:latin typeface="Verdana" panose="020B0604030504040204" pitchFamily="34" charset="0"/>
                </a:rPr>
                <a:t>1. </a:t>
              </a:r>
              <a:r>
                <a:rPr lang="lv-LV" sz="1100" dirty="0" smtClean="0">
                  <a:solidFill>
                    <a:schemeClr val="tx1"/>
                  </a:solidFill>
                  <a:latin typeface="Verdana" panose="020B0604030504040204" pitchFamily="34" charset="0"/>
                </a:rPr>
                <a:t>Create a DDN user in production environment</a:t>
              </a:r>
              <a:endParaRPr lang="en-GB" sz="11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8" name="TextBox 47"/>
            <p:cNvSpPr txBox="1"/>
            <p:nvPr/>
          </p:nvSpPr>
          <p:spPr>
            <a:xfrm rot="16200000">
              <a:off x="1392348" y="2480623"/>
              <a:ext cx="845103" cy="276999"/>
            </a:xfrm>
            <a:prstGeom prst="rect">
              <a:avLst/>
            </a:prstGeom>
            <a:noFill/>
          </p:spPr>
          <p:txBody>
            <a:bodyPr wrap="none" rtlCol="0">
              <a:spAutoFit/>
            </a:bodyPr>
            <a:lstStyle/>
            <a:p>
              <a:r>
                <a:rPr lang="lv-LV" sz="1200" b="1" dirty="0" smtClean="0">
                  <a:latin typeface="Verdana" pitchFamily="34" charset="0"/>
                </a:rPr>
                <a:t>Institution</a:t>
              </a:r>
              <a:endParaRPr lang="en-GB" sz="1200" b="1" dirty="0">
                <a:latin typeface="Verdana" pitchFamily="34" charset="0"/>
                <a:ea typeface="Verdana" pitchFamily="34" charset="0"/>
                <a:cs typeface="Verdana" pitchFamily="34" charset="0"/>
              </a:endParaRPr>
            </a:p>
          </p:txBody>
        </p:sp>
        <p:sp>
          <p:nvSpPr>
            <p:cNvPr id="49" name="TextBox 48"/>
            <p:cNvSpPr txBox="1"/>
            <p:nvPr/>
          </p:nvSpPr>
          <p:spPr>
            <a:xfrm rot="16200000">
              <a:off x="1483719" y="3846770"/>
              <a:ext cx="662361" cy="276999"/>
            </a:xfrm>
            <a:prstGeom prst="rect">
              <a:avLst/>
            </a:prstGeom>
            <a:noFill/>
          </p:spPr>
          <p:txBody>
            <a:bodyPr wrap="none" rtlCol="0">
              <a:spAutoFit/>
            </a:bodyPr>
            <a:lstStyle/>
            <a:p>
              <a:r>
                <a:rPr lang="lv-LV" sz="1200" b="1" dirty="0" smtClean="0">
                  <a:latin typeface="Verdana" pitchFamily="34" charset="0"/>
                </a:rPr>
                <a:t>SRDA</a:t>
              </a:r>
              <a:endParaRPr lang="en-GB" sz="1200" b="1" dirty="0">
                <a:latin typeface="Verdana" pitchFamily="34" charset="0"/>
                <a:ea typeface="Verdana" pitchFamily="34" charset="0"/>
                <a:cs typeface="Verdana" pitchFamily="34" charset="0"/>
              </a:endParaRPr>
            </a:p>
          </p:txBody>
        </p:sp>
        <p:cxnSp>
          <p:nvCxnSpPr>
            <p:cNvPr id="75" name="Straight Connector 74"/>
            <p:cNvCxnSpPr/>
            <p:nvPr/>
          </p:nvCxnSpPr>
          <p:spPr>
            <a:xfrm flipH="1">
              <a:off x="1752600" y="3263371"/>
              <a:ext cx="4977015"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V="1">
              <a:off x="4191613" y="1372350"/>
              <a:ext cx="0" cy="540000"/>
            </a:xfrm>
            <a:prstGeom prst="straightConnector1">
              <a:avLst/>
            </a:prstGeom>
            <a:ln w="28575">
              <a:solidFill>
                <a:srgbClr val="A9B1C1"/>
              </a:solidFill>
              <a:tailEnd type="triangle"/>
            </a:ln>
          </p:spPr>
          <p:style>
            <a:lnRef idx="1">
              <a:schemeClr val="accent1"/>
            </a:lnRef>
            <a:fillRef idx="0">
              <a:schemeClr val="accent1"/>
            </a:fillRef>
            <a:effectRef idx="0">
              <a:schemeClr val="accent1"/>
            </a:effectRef>
            <a:fontRef idx="minor">
              <a:schemeClr val="tx1"/>
            </a:fontRef>
          </p:style>
        </p:cxnSp>
      </p:grpSp>
      <p:sp>
        <p:nvSpPr>
          <p:cNvPr id="17" name="Title 1"/>
          <p:cNvSpPr txBox="1">
            <a:spLocks/>
          </p:cNvSpPr>
          <p:nvPr/>
        </p:nvSpPr>
        <p:spPr>
          <a:xfrm>
            <a:off x="2590800" y="285750"/>
            <a:ext cx="6096000" cy="777482"/>
          </a:xfrm>
          <a:prstGeom prst="rect">
            <a:avLst/>
          </a:prstGeom>
        </p:spPr>
        <p:txBody>
          <a:bodyPr vert="horz" lIns="91440" tIns="45720" rIns="91440" bIns="45720" rtlCol="0" anchor="t">
            <a:noAutofit/>
          </a:bodyPr>
          <a:lstStyle>
            <a:lvl1pPr algn="l" defTabSz="914400" rtl="0" eaLnBrk="1" latinLnBrk="0" hangingPunct="1">
              <a:spcBef>
                <a:spcPct val="0"/>
              </a:spcBef>
              <a:buNone/>
              <a:defRPr sz="18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lv-LV" sz="2400" dirty="0" smtClean="0"/>
              <a:t>4. Introduction into products</a:t>
            </a:r>
            <a:endParaRPr lang="en-GB" sz="2400" dirty="0"/>
          </a:p>
        </p:txBody>
      </p:sp>
    </p:spTree>
    <p:extLst>
      <p:ext uri="{BB962C8B-B14F-4D97-AF65-F5344CB8AC3E}">
        <p14:creationId xmlns:p14="http://schemas.microsoft.com/office/powerpoint/2010/main" val="887287533"/>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2590800" y="1200150"/>
            <a:ext cx="6094800" cy="1981200"/>
          </a:xfrm>
        </p:spPr>
        <p:txBody>
          <a:bodyPr>
            <a:normAutofit fontScale="92500" lnSpcReduction="20000"/>
          </a:bodyPr>
          <a:lstStyle/>
          <a:p>
            <a:pPr algn="just">
              <a:spcBef>
                <a:spcPts val="0"/>
              </a:spcBef>
              <a:spcAft>
                <a:spcPts val="600"/>
              </a:spcAft>
            </a:pPr>
            <a:r>
              <a:rPr lang="lv-LV" sz="1600" b="1" dirty="0">
                <a:solidFill>
                  <a:srgbClr val="3E5E9F"/>
                </a:solidFill>
              </a:rPr>
              <a:t>How the legal relationship is established between the parties concerned and how the access to data is assigned?</a:t>
            </a:r>
            <a:endParaRPr lang="en-GB" sz="1600" dirty="0">
              <a:solidFill>
                <a:srgbClr val="3E5E9F"/>
              </a:solidFill>
            </a:endParaRPr>
          </a:p>
          <a:p>
            <a:pPr algn="just">
              <a:spcBef>
                <a:spcPts val="0"/>
              </a:spcBef>
            </a:pPr>
            <a:r>
              <a:rPr lang="lv-LV" sz="1400" dirty="0" smtClean="0"/>
              <a:t>Data provider concludes separate agreements with state institutions and municipalities on the reception of data. After the conclusion of agreements a data provider sends SRDA a request to assign the particular State institution or a municipality the right to it's IS services. A prerogative for access granting is an agreement on VISS infrastructure using bewteen SRDA and a data receiver or an interagency agreement.</a:t>
            </a:r>
            <a:endParaRPr lang="en-GB" altLang="en-US" sz="1400" b="1" dirty="0"/>
          </a:p>
        </p:txBody>
      </p:sp>
      <p:sp>
        <p:nvSpPr>
          <p:cNvPr id="1331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A35EBBE-1F32-4234-95E9-4D264E1965CC}" type="slidenum">
              <a:rPr lang="en-US" altLang="en-US" smtClean="0"/>
              <a:pPr/>
              <a:t>39</a:t>
            </a:fld>
            <a:endParaRPr lang="en-GB" altLang="en-US" dirty="0" smtClean="0"/>
          </a:p>
        </p:txBody>
      </p:sp>
      <p:sp>
        <p:nvSpPr>
          <p:cNvPr id="6" name="Content Placeholder 2"/>
          <p:cNvSpPr txBox="1">
            <a:spLocks/>
          </p:cNvSpPr>
          <p:nvPr/>
        </p:nvSpPr>
        <p:spPr>
          <a:xfrm>
            <a:off x="2590800" y="3257550"/>
            <a:ext cx="6094800" cy="1295400"/>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Aft>
                <a:spcPts val="600"/>
              </a:spcAft>
              <a:buClrTx/>
              <a:buSzTx/>
              <a:buFont typeface="Arial" pitchFamily="34" charset="0"/>
              <a:buNone/>
              <a:tabLst/>
              <a:defRPr/>
            </a:pPr>
            <a:r>
              <a:rPr kumimoji="0" lang="lv-LV" sz="1500" b="1" i="0" u="none" strike="noStrike" kern="1200" cap="none" spc="0" normalizeH="0" baseline="0" noProof="0" dirty="0" smtClean="0">
                <a:ln>
                  <a:noFill/>
                </a:ln>
                <a:solidFill>
                  <a:srgbClr val="3E5E9F"/>
                </a:solidFill>
                <a:effectLst/>
                <a:uLnTx/>
                <a:uFillTx/>
                <a:latin typeface="Verdana" panose="020B0604030504040204" pitchFamily="34" charset="0"/>
              </a:rPr>
              <a:t>What type of authentication</a:t>
            </a:r>
            <a:r>
              <a:rPr kumimoji="0" lang="lv-LV" sz="1500" b="1" i="0" u="none" strike="noStrike" kern="1200" cap="none" spc="0" normalizeH="0" noProof="0" dirty="0" smtClean="0">
                <a:ln>
                  <a:noFill/>
                </a:ln>
                <a:solidFill>
                  <a:srgbClr val="3E5E9F"/>
                </a:solidFill>
                <a:effectLst/>
                <a:uLnTx/>
                <a:uFillTx/>
                <a:latin typeface="Verdana" panose="020B0604030504040204" pitchFamily="34" charset="0"/>
              </a:rPr>
              <a:t> is advised to be used?</a:t>
            </a:r>
            <a:endParaRPr kumimoji="0" lang="en-GB" sz="1500" b="0" i="0" u="none" strike="noStrike" kern="1200" cap="none" spc="0" normalizeH="0" baseline="0" noProof="0" dirty="0" smtClean="0">
              <a:ln>
                <a:noFill/>
              </a:ln>
              <a:solidFill>
                <a:srgbClr val="3E5E9F"/>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Aft>
                <a:spcPts val="0"/>
              </a:spcAft>
              <a:buClrTx/>
              <a:buSzTx/>
              <a:buFont typeface="Arial" pitchFamily="34" charset="0"/>
              <a:buNone/>
              <a:tabLst/>
              <a:defRPr/>
            </a:pPr>
            <a:r>
              <a:rPr kumimoji="0" lang="lv-LV" sz="1300" b="0" i="0" u="none" strike="noStrike" kern="1200" cap="none" spc="0" normalizeH="0" baseline="0" noProof="0" dirty="0" smtClean="0">
                <a:ln>
                  <a:noFill/>
                </a:ln>
                <a:solidFill>
                  <a:schemeClr val="tx1"/>
                </a:solidFill>
                <a:effectLst/>
                <a:uLnTx/>
                <a:uFillTx/>
                <a:latin typeface="Verdana" panose="020B0604030504040204" pitchFamily="34" charset="0"/>
              </a:rPr>
              <a:t>VISS</a:t>
            </a:r>
            <a:r>
              <a:rPr kumimoji="0" lang="lv-LV" sz="1300" b="0" i="0" u="none" strike="noStrike" kern="1200" cap="none" spc="0" normalizeH="0" noProof="0" dirty="0" smtClean="0">
                <a:ln>
                  <a:noFill/>
                </a:ln>
                <a:solidFill>
                  <a:schemeClr val="tx1"/>
                </a:solidFill>
                <a:effectLst/>
                <a:uLnTx/>
                <a:uFillTx/>
                <a:latin typeface="Verdana" panose="020B0604030504040204" pitchFamily="34" charset="0"/>
              </a:rPr>
              <a:t> access uses certification authentication which is the most secure solution available. </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GB" altLang="en-US" sz="1400" b="1"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pic>
        <p:nvPicPr>
          <p:cNvPr id="3074" name="Picture 2" descr="C:\Users\Linda\Desktop\VRAA_juridiskas.png"/>
          <p:cNvPicPr>
            <a:picLocks noChangeAspect="1" noChangeArrowheads="1"/>
          </p:cNvPicPr>
          <p:nvPr/>
        </p:nvPicPr>
        <p:blipFill>
          <a:blip r:embed="rId3" cstate="print"/>
          <a:srcRect/>
          <a:stretch>
            <a:fillRect/>
          </a:stretch>
        </p:blipFill>
        <p:spPr bwMode="auto">
          <a:xfrm>
            <a:off x="1828800" y="1200150"/>
            <a:ext cx="720000" cy="600000"/>
          </a:xfrm>
          <a:prstGeom prst="rect">
            <a:avLst/>
          </a:prstGeom>
          <a:noFill/>
        </p:spPr>
      </p:pic>
      <p:pic>
        <p:nvPicPr>
          <p:cNvPr id="3075" name="Picture 3" descr="C:\Users\Linda\Desktop\VRAA_autentifikacija.png"/>
          <p:cNvPicPr>
            <a:picLocks noChangeAspect="1" noChangeArrowheads="1"/>
          </p:cNvPicPr>
          <p:nvPr/>
        </p:nvPicPr>
        <p:blipFill>
          <a:blip r:embed="rId4" cstate="print"/>
          <a:srcRect/>
          <a:stretch>
            <a:fillRect/>
          </a:stretch>
        </p:blipFill>
        <p:spPr bwMode="auto">
          <a:xfrm>
            <a:off x="1828800" y="3257550"/>
            <a:ext cx="720000" cy="600000"/>
          </a:xfrm>
          <a:prstGeom prst="rect">
            <a:avLst/>
          </a:prstGeom>
          <a:noFill/>
        </p:spPr>
      </p:pic>
      <p:sp>
        <p:nvSpPr>
          <p:cNvPr id="10" name="Title 1"/>
          <p:cNvSpPr txBox="1">
            <a:spLocks/>
          </p:cNvSpPr>
          <p:nvPr/>
        </p:nvSpPr>
        <p:spPr>
          <a:xfrm>
            <a:off x="2590800" y="285750"/>
            <a:ext cx="5943600" cy="777479"/>
          </a:xfrm>
          <a:prstGeom prst="rect">
            <a:avLst/>
          </a:prstGeom>
        </p:spPr>
        <p:txBody>
          <a:bodyPr vert="horz" lIns="91440" tIns="45720" rIns="91440" bIns="45720" rtlCol="0" anchor="t">
            <a:normAutofit/>
          </a:bodyPr>
          <a:lstStyle/>
          <a:p>
            <a:pPr lvl="0">
              <a:spcBef>
                <a:spcPct val="0"/>
              </a:spcBef>
            </a:pPr>
            <a:r>
              <a:rPr lang="lv-LV" altLang="en-US" sz="2400" b="1" dirty="0" smtClean="0">
                <a:latin typeface="Verdana" pitchFamily="34" charset="0"/>
              </a:rPr>
              <a:t>Frequently asked questions</a:t>
            </a:r>
            <a:endParaRPr kumimoji="0" lang="en-GB" altLang="en-US" sz="2400" b="1" i="0" u="none" strike="noStrike" kern="1200" cap="none" spc="0" normalizeH="0" baseline="0" noProof="0" dirty="0" smtClean="0">
              <a:ln>
                <a:noFill/>
              </a:ln>
              <a:solidFill>
                <a:schemeClr val="tx1"/>
              </a:solidFill>
              <a:effectLst/>
              <a:uLnTx/>
              <a:uFillTx/>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94157184"/>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p:cNvCxnSpPr/>
          <p:nvPr/>
        </p:nvCxnSpPr>
        <p:spPr>
          <a:xfrm>
            <a:off x="609600" y="2495550"/>
            <a:ext cx="8305800"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pic>
        <p:nvPicPr>
          <p:cNvPr id="41" name="Picture 40"/>
          <p:cNvPicPr>
            <a:picLocks noChangeAspect="1"/>
          </p:cNvPicPr>
          <p:nvPr/>
        </p:nvPicPr>
        <p:blipFill rotWithShape="1">
          <a:blip r:embed="rId3" cstate="print">
            <a:extLst>
              <a:ext uri="{28A0092B-C50C-407E-A947-70E740481C1C}">
                <a14:useLocalDpi xmlns:a14="http://schemas.microsoft.com/office/drawing/2010/main" val="0"/>
              </a:ext>
            </a:extLst>
          </a:blip>
          <a:srcRect b="10074"/>
          <a:stretch/>
        </p:blipFill>
        <p:spPr>
          <a:xfrm>
            <a:off x="76200" y="1067181"/>
            <a:ext cx="6400800" cy="4095370"/>
          </a:xfrm>
          <a:prstGeom prst="rect">
            <a:avLst/>
          </a:prstGeom>
        </p:spPr>
      </p:pic>
      <p:sp>
        <p:nvSpPr>
          <p:cNvPr id="17413" name="Slide Number Placeholder 4"/>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B92707C-5FFF-46A7-932C-3EE34F0D8F51}" type="slidenum">
              <a:rPr lang="en-US" altLang="en-US" smtClean="0"/>
              <a:pPr/>
              <a:t>4</a:t>
            </a:fld>
            <a:endParaRPr lang="en-GB" altLang="en-US" dirty="0" smtClean="0"/>
          </a:p>
        </p:txBody>
      </p:sp>
      <p:pic>
        <p:nvPicPr>
          <p:cNvPr id="7" name="Picture 11" descr="G:\VRAA_09102015\Vizuālie materiali\Prezentacijas\Ikonas\Latvija_logo_darks.png"/>
          <p:cNvPicPr>
            <a:picLocks noChangeAspect="1" noChangeArrowheads="1"/>
          </p:cNvPicPr>
          <p:nvPr/>
        </p:nvPicPr>
        <p:blipFill>
          <a:blip r:embed="rId4" cstate="print"/>
          <a:srcRect/>
          <a:stretch>
            <a:fillRect/>
          </a:stretch>
        </p:blipFill>
        <p:spPr bwMode="auto">
          <a:xfrm>
            <a:off x="2682749" y="1986645"/>
            <a:ext cx="1080000" cy="432705"/>
          </a:xfrm>
          <a:prstGeom prst="rect">
            <a:avLst/>
          </a:prstGeom>
          <a:noFill/>
        </p:spPr>
      </p:pic>
      <p:pic>
        <p:nvPicPr>
          <p:cNvPr id="8" name="Picture 13" descr="C:\Users\Linda\Desktop\viss-logo.png"/>
          <p:cNvPicPr>
            <a:picLocks noChangeAspect="1" noChangeArrowheads="1"/>
          </p:cNvPicPr>
          <p:nvPr/>
        </p:nvPicPr>
        <p:blipFill>
          <a:blip r:embed="rId5" cstate="print"/>
          <a:srcRect/>
          <a:stretch>
            <a:fillRect/>
          </a:stretch>
        </p:blipFill>
        <p:spPr bwMode="auto">
          <a:xfrm>
            <a:off x="2682749" y="2957518"/>
            <a:ext cx="1080000" cy="384000"/>
          </a:xfrm>
          <a:prstGeom prst="rect">
            <a:avLst/>
          </a:prstGeom>
          <a:noFill/>
        </p:spPr>
      </p:pic>
      <p:sp>
        <p:nvSpPr>
          <p:cNvPr id="9" name="TextBox 8"/>
          <p:cNvSpPr txBox="1"/>
          <p:nvPr/>
        </p:nvSpPr>
        <p:spPr>
          <a:xfrm>
            <a:off x="1634086" y="3460468"/>
            <a:ext cx="3208827" cy="276999"/>
          </a:xfrm>
          <a:prstGeom prst="rect">
            <a:avLst/>
          </a:prstGeom>
          <a:noFill/>
        </p:spPr>
        <p:txBody>
          <a:bodyPr wrap="none" rtlCol="0">
            <a:spAutoFit/>
          </a:bodyPr>
          <a:lstStyle/>
          <a:p>
            <a:r>
              <a:rPr lang="lv-LV" sz="1200" dirty="0" smtClean="0">
                <a:solidFill>
                  <a:schemeClr val="bg1"/>
                </a:solidFill>
                <a:latin typeface="Verdana" panose="020B0604030504040204" pitchFamily="34" charset="0"/>
              </a:rPr>
              <a:t>State Information System Integrator</a:t>
            </a:r>
            <a:endParaRPr lang="en-GB"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TextBox 9"/>
          <p:cNvSpPr txBox="1"/>
          <p:nvPr/>
        </p:nvSpPr>
        <p:spPr>
          <a:xfrm>
            <a:off x="990600" y="4476750"/>
            <a:ext cx="4495799" cy="276999"/>
          </a:xfrm>
          <a:prstGeom prst="rect">
            <a:avLst/>
          </a:prstGeom>
          <a:noFill/>
        </p:spPr>
        <p:txBody>
          <a:bodyPr wrap="square" rtlCol="0">
            <a:spAutoFit/>
          </a:bodyPr>
          <a:lstStyle/>
          <a:p>
            <a:pPr algn="ctr"/>
            <a:r>
              <a:rPr lang="lv-LV" sz="1200" dirty="0">
                <a:latin typeface="Verdana" panose="020B0604030504040204" pitchFamily="34" charset="0"/>
              </a:rPr>
              <a:t>State registers and state information systems</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28" name="TextBox 27"/>
          <p:cNvSpPr txBox="1"/>
          <p:nvPr/>
        </p:nvSpPr>
        <p:spPr>
          <a:xfrm>
            <a:off x="762000" y="1581150"/>
            <a:ext cx="338554" cy="933910"/>
          </a:xfrm>
          <a:prstGeom prst="rect">
            <a:avLst/>
          </a:prstGeom>
          <a:noFill/>
        </p:spPr>
        <p:txBody>
          <a:bodyPr vert="vert270" wrap="none" rtlCol="0">
            <a:spAutoFit/>
          </a:bodyPr>
          <a:lstStyle/>
          <a:p>
            <a:r>
              <a:rPr lang="lv-LV" sz="1000" dirty="0" smtClean="0">
                <a:latin typeface="Verdana" panose="020B0604030504040204" pitchFamily="34" charset="0"/>
              </a:rPr>
              <a:t>Public environment</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29" name="TextBox 28"/>
          <p:cNvSpPr txBox="1"/>
          <p:nvPr/>
        </p:nvSpPr>
        <p:spPr>
          <a:xfrm>
            <a:off x="762000" y="2693304"/>
            <a:ext cx="338554" cy="792846"/>
          </a:xfrm>
          <a:prstGeom prst="rect">
            <a:avLst/>
          </a:prstGeom>
          <a:noFill/>
        </p:spPr>
        <p:txBody>
          <a:bodyPr vert="vert270" wrap="none" rtlCol="0">
            <a:spAutoFit/>
          </a:bodyPr>
          <a:lstStyle/>
          <a:p>
            <a:pPr algn="r"/>
            <a:r>
              <a:rPr lang="lv-LV" sz="1000" dirty="0" smtClean="0">
                <a:latin typeface="Verdana" panose="020B0604030504040204" pitchFamily="34" charset="0"/>
              </a:rPr>
              <a:t>Working environment</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12" name="Title 11"/>
          <p:cNvSpPr>
            <a:spLocks noGrp="1"/>
          </p:cNvSpPr>
          <p:nvPr>
            <p:ph type="title"/>
          </p:nvPr>
        </p:nvSpPr>
        <p:spPr>
          <a:xfrm>
            <a:off x="2590800" y="285750"/>
            <a:ext cx="6096000" cy="800099"/>
          </a:xfrm>
        </p:spPr>
        <p:txBody>
          <a:bodyPr>
            <a:noAutofit/>
          </a:bodyPr>
          <a:lstStyle/>
          <a:p>
            <a:r>
              <a:rPr lang="lv-LV" altLang="en-US" sz="2400" dirty="0"/>
              <a:t>Data exchange - a part of VISS infrastructure</a:t>
            </a:r>
            <a:endParaRPr lang="en-GB" sz="2400" dirty="0"/>
          </a:p>
        </p:txBody>
      </p:sp>
      <p:grpSp>
        <p:nvGrpSpPr>
          <p:cNvPr id="16" name="Group 15"/>
          <p:cNvGrpSpPr/>
          <p:nvPr/>
        </p:nvGrpSpPr>
        <p:grpSpPr>
          <a:xfrm>
            <a:off x="5615400" y="3893463"/>
            <a:ext cx="3376200" cy="430887"/>
            <a:chOff x="5515800" y="3893463"/>
            <a:chExt cx="3376200" cy="430887"/>
          </a:xfrm>
        </p:grpSpPr>
        <p:sp>
          <p:nvSpPr>
            <p:cNvPr id="39" name="TextBox 38"/>
            <p:cNvSpPr txBox="1"/>
            <p:nvPr/>
          </p:nvSpPr>
          <p:spPr>
            <a:xfrm>
              <a:off x="6110700" y="3893463"/>
              <a:ext cx="2781300" cy="430887"/>
            </a:xfrm>
            <a:prstGeom prst="rect">
              <a:avLst/>
            </a:prstGeom>
            <a:noFill/>
          </p:spPr>
          <p:txBody>
            <a:bodyPr wrap="square" lIns="0" rIns="0" rtlCol="0">
              <a:spAutoFit/>
            </a:bodyPr>
            <a:lstStyle/>
            <a:p>
              <a:r>
                <a:rPr lang="lv-LV" sz="1100" dirty="0">
                  <a:latin typeface="Verdana" pitchFamily="34" charset="0"/>
                </a:rPr>
                <a:t>Data exchange solutions using data distribution network</a:t>
              </a:r>
            </a:p>
          </p:txBody>
        </p:sp>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515800" y="3898906"/>
              <a:ext cx="504000" cy="420000"/>
            </a:xfrm>
            <a:prstGeom prst="rect">
              <a:avLst/>
            </a:prstGeom>
          </p:spPr>
        </p:pic>
      </p:grpSp>
      <p:grpSp>
        <p:nvGrpSpPr>
          <p:cNvPr id="17" name="Group 16"/>
          <p:cNvGrpSpPr/>
          <p:nvPr/>
        </p:nvGrpSpPr>
        <p:grpSpPr>
          <a:xfrm>
            <a:off x="5615400" y="3458034"/>
            <a:ext cx="3376200" cy="430887"/>
            <a:chOff x="5515800" y="3406801"/>
            <a:chExt cx="3376200" cy="430887"/>
          </a:xfrm>
        </p:grpSpPr>
        <p:sp>
          <p:nvSpPr>
            <p:cNvPr id="22" name="TextBox 21"/>
            <p:cNvSpPr txBox="1"/>
            <p:nvPr/>
          </p:nvSpPr>
          <p:spPr>
            <a:xfrm>
              <a:off x="6110700" y="3406801"/>
              <a:ext cx="2781300" cy="430887"/>
            </a:xfrm>
            <a:prstGeom prst="rect">
              <a:avLst/>
            </a:prstGeom>
            <a:noFill/>
          </p:spPr>
          <p:txBody>
            <a:bodyPr wrap="square" lIns="0" rIns="0" rtlCol="0">
              <a:spAutoFit/>
            </a:bodyPr>
            <a:lstStyle/>
            <a:p>
              <a:r>
                <a:rPr lang="lv-LV" sz="1100" dirty="0">
                  <a:latin typeface="Verdana" pitchFamily="34" charset="0"/>
                </a:rPr>
                <a:t>Data exchange solutions using web services</a:t>
              </a:r>
            </a:p>
          </p:txBody>
        </p:sp>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515800" y="3412244"/>
              <a:ext cx="504000" cy="420000"/>
            </a:xfrm>
            <a:prstGeom prst="rect">
              <a:avLst/>
            </a:prstGeom>
          </p:spPr>
        </p:pic>
      </p:grpSp>
      <p:sp>
        <p:nvSpPr>
          <p:cNvPr id="32" name="TextBox 31"/>
          <p:cNvSpPr txBox="1"/>
          <p:nvPr/>
        </p:nvSpPr>
        <p:spPr>
          <a:xfrm>
            <a:off x="6210300" y="2688145"/>
            <a:ext cx="2019300" cy="261610"/>
          </a:xfrm>
          <a:prstGeom prst="rect">
            <a:avLst/>
          </a:prstGeom>
          <a:noFill/>
        </p:spPr>
        <p:txBody>
          <a:bodyPr wrap="square" lIns="0" rIns="0" rtlCol="0">
            <a:spAutoFit/>
          </a:bodyPr>
          <a:lstStyle/>
          <a:p>
            <a:r>
              <a:rPr lang="lv-LV" sz="1100" dirty="0">
                <a:latin typeface="Verdana" pitchFamily="34" charset="0"/>
              </a:rPr>
              <a:t>IS service catalogue</a:t>
            </a:r>
          </a:p>
        </p:txBody>
      </p:sp>
      <p:pic>
        <p:nvPicPr>
          <p:cNvPr id="11" name="Picture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615400" y="3006653"/>
            <a:ext cx="504000" cy="420000"/>
          </a:xfrm>
          <a:prstGeom prst="rect">
            <a:avLst/>
          </a:prstGeom>
        </p:spPr>
      </p:pic>
      <p:sp>
        <p:nvSpPr>
          <p:cNvPr id="33" name="TextBox 32"/>
          <p:cNvSpPr txBox="1"/>
          <p:nvPr/>
        </p:nvSpPr>
        <p:spPr>
          <a:xfrm>
            <a:off x="6210300" y="3112687"/>
            <a:ext cx="1790700" cy="261610"/>
          </a:xfrm>
          <a:prstGeom prst="rect">
            <a:avLst/>
          </a:prstGeom>
          <a:noFill/>
        </p:spPr>
        <p:txBody>
          <a:bodyPr wrap="square" lIns="0" rIns="0" rtlCol="0">
            <a:spAutoFit/>
          </a:bodyPr>
          <a:lstStyle/>
          <a:p>
            <a:r>
              <a:rPr lang="lv-LV" sz="1100" dirty="0">
                <a:latin typeface="Verdana" pitchFamily="34" charset="0"/>
              </a:rPr>
              <a:t>XML scheme catalogue</a:t>
            </a:r>
          </a:p>
        </p:txBody>
      </p:sp>
      <p:grpSp>
        <p:nvGrpSpPr>
          <p:cNvPr id="23" name="Group 22"/>
          <p:cNvGrpSpPr/>
          <p:nvPr/>
        </p:nvGrpSpPr>
        <p:grpSpPr>
          <a:xfrm>
            <a:off x="5615400" y="1355804"/>
            <a:ext cx="2957100" cy="420000"/>
            <a:chOff x="5515800" y="1355804"/>
            <a:chExt cx="2957100" cy="420000"/>
          </a:xfrm>
        </p:grpSpPr>
        <p:sp>
          <p:nvSpPr>
            <p:cNvPr id="31" name="TextBox 30"/>
            <p:cNvSpPr txBox="1"/>
            <p:nvPr/>
          </p:nvSpPr>
          <p:spPr>
            <a:xfrm>
              <a:off x="6110700" y="1434999"/>
              <a:ext cx="2362200" cy="261610"/>
            </a:xfrm>
            <a:prstGeom prst="rect">
              <a:avLst/>
            </a:prstGeom>
            <a:noFill/>
          </p:spPr>
          <p:txBody>
            <a:bodyPr wrap="square" lIns="0" rIns="0" rtlCol="0">
              <a:spAutoFit/>
            </a:bodyPr>
            <a:lstStyle/>
            <a:p>
              <a:r>
                <a:rPr lang="lv-LV" sz="1100" dirty="0" smtClean="0">
                  <a:latin typeface="Verdana" pitchFamily="34" charset="0"/>
                </a:rPr>
                <a:t>E-services</a:t>
              </a:r>
              <a:endParaRPr lang="en-GB" sz="1100" dirty="0">
                <a:latin typeface="Verdana" pitchFamily="34" charset="0"/>
                <a:ea typeface="Verdana" pitchFamily="34" charset="0"/>
                <a:cs typeface="Verdana" pitchFamily="34" charset="0"/>
              </a:endParaRPr>
            </a:p>
          </p:txBody>
        </p:sp>
        <p:pic>
          <p:nvPicPr>
            <p:cNvPr id="14" name="Picture 1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515800" y="1355804"/>
              <a:ext cx="504000" cy="420000"/>
            </a:xfrm>
            <a:prstGeom prst="rect">
              <a:avLst/>
            </a:prstGeom>
          </p:spPr>
        </p:pic>
      </p:grpSp>
      <p:grpSp>
        <p:nvGrpSpPr>
          <p:cNvPr id="20" name="Group 19"/>
          <p:cNvGrpSpPr/>
          <p:nvPr/>
        </p:nvGrpSpPr>
        <p:grpSpPr>
          <a:xfrm>
            <a:off x="5615400" y="1848452"/>
            <a:ext cx="2957100" cy="420000"/>
            <a:chOff x="5515800" y="1848452"/>
            <a:chExt cx="2957100" cy="420000"/>
          </a:xfrm>
        </p:grpSpPr>
        <p:sp>
          <p:nvSpPr>
            <p:cNvPr id="30" name="TextBox 29"/>
            <p:cNvSpPr txBox="1"/>
            <p:nvPr/>
          </p:nvSpPr>
          <p:spPr>
            <a:xfrm>
              <a:off x="6110700" y="1927647"/>
              <a:ext cx="2362200" cy="261610"/>
            </a:xfrm>
            <a:prstGeom prst="rect">
              <a:avLst/>
            </a:prstGeom>
            <a:noFill/>
          </p:spPr>
          <p:txBody>
            <a:bodyPr wrap="square" lIns="0" rIns="0" rtlCol="0">
              <a:spAutoFit/>
            </a:bodyPr>
            <a:lstStyle/>
            <a:p>
              <a:r>
                <a:rPr lang="lv-LV" sz="1100" dirty="0" smtClean="0">
                  <a:latin typeface="Verdana" pitchFamily="34" charset="0"/>
                </a:rPr>
                <a:t>Public Service Directory</a:t>
              </a:r>
              <a:endParaRPr lang="en-GB" sz="1100" dirty="0">
                <a:latin typeface="Verdana" pitchFamily="34" charset="0"/>
                <a:ea typeface="Verdana" pitchFamily="34" charset="0"/>
                <a:cs typeface="Verdana" pitchFamily="34" charset="0"/>
              </a:endParaRPr>
            </a:p>
          </p:txBody>
        </p:sp>
        <p:pic>
          <p:nvPicPr>
            <p:cNvPr id="15" name="Picture 1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515800" y="1848452"/>
              <a:ext cx="504000" cy="420000"/>
            </a:xfrm>
            <a:prstGeom prst="rect">
              <a:avLst/>
            </a:prstGeom>
          </p:spPr>
        </p:pic>
      </p:grpSp>
      <p:pic>
        <p:nvPicPr>
          <p:cNvPr id="3" name="Picture 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615400" y="2608950"/>
            <a:ext cx="504000" cy="420000"/>
          </a:xfrm>
          <a:prstGeom prst="rect">
            <a:avLst/>
          </a:prstGeom>
        </p:spPr>
      </p:pic>
      <p:sp>
        <p:nvSpPr>
          <p:cNvPr id="34" name="TextBox 33"/>
          <p:cNvSpPr txBox="1"/>
          <p:nvPr/>
        </p:nvSpPr>
        <p:spPr>
          <a:xfrm>
            <a:off x="762000" y="4731663"/>
            <a:ext cx="1981199" cy="415498"/>
          </a:xfrm>
          <a:prstGeom prst="rect">
            <a:avLst/>
          </a:prstGeom>
          <a:noFill/>
        </p:spPr>
        <p:txBody>
          <a:bodyPr wrap="square" rtlCol="0">
            <a:spAutoFit/>
          </a:bodyPr>
          <a:lstStyle/>
          <a:p>
            <a:pPr algn="ctr"/>
            <a:r>
              <a:rPr lang="lv-LV" sz="1050" dirty="0" smtClean="0">
                <a:solidFill>
                  <a:prstClr val="black"/>
                </a:solidFill>
                <a:latin typeface="Verdana" panose="020B0604030504040204" pitchFamily="34" charset="0"/>
              </a:rPr>
              <a:t>Population</a:t>
            </a:r>
            <a:r>
              <a:rPr dirty="0"/>
              <a:t/>
            </a:r>
            <a:br>
              <a:rPr dirty="0"/>
            </a:br>
            <a:r>
              <a:rPr lang="lv-LV" sz="1050" dirty="0" smtClean="0">
                <a:solidFill>
                  <a:prstClr val="black"/>
                </a:solidFill>
                <a:latin typeface="Verdana" panose="020B0604030504040204" pitchFamily="34" charset="0"/>
              </a:rPr>
              <a:t>Register</a:t>
            </a:r>
            <a:endParaRPr lang="en-GB" sz="105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35" name="TextBox 34"/>
          <p:cNvSpPr txBox="1"/>
          <p:nvPr/>
        </p:nvSpPr>
        <p:spPr>
          <a:xfrm>
            <a:off x="2478098" y="4747052"/>
            <a:ext cx="950901" cy="415498"/>
          </a:xfrm>
          <a:prstGeom prst="rect">
            <a:avLst/>
          </a:prstGeom>
          <a:noFill/>
        </p:spPr>
        <p:txBody>
          <a:bodyPr wrap="none" rtlCol="0">
            <a:spAutoFit/>
          </a:bodyPr>
          <a:lstStyle/>
          <a:p>
            <a:pPr algn="ctr"/>
            <a:r>
              <a:rPr lang="lv-LV" sz="1050" dirty="0" smtClean="0">
                <a:solidFill>
                  <a:prstClr val="black"/>
                </a:solidFill>
                <a:latin typeface="Verdana" panose="020B0604030504040204" pitchFamily="34" charset="0"/>
              </a:rPr>
              <a:t>Register of</a:t>
            </a:r>
            <a:r>
              <a:rPr dirty="0"/>
              <a:t/>
            </a:r>
            <a:br>
              <a:rPr dirty="0"/>
            </a:br>
            <a:r>
              <a:rPr lang="lv-LV" sz="1050" dirty="0" smtClean="0">
                <a:solidFill>
                  <a:prstClr val="black"/>
                </a:solidFill>
                <a:latin typeface="Verdana" panose="020B0604030504040204" pitchFamily="34" charset="0"/>
              </a:rPr>
              <a:t>Enterprises</a:t>
            </a:r>
            <a:endParaRPr lang="en-GB" sz="105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36" name="TextBox 35"/>
          <p:cNvSpPr txBox="1"/>
          <p:nvPr/>
        </p:nvSpPr>
        <p:spPr>
          <a:xfrm>
            <a:off x="3682641" y="4747052"/>
            <a:ext cx="660758" cy="415498"/>
          </a:xfrm>
          <a:prstGeom prst="rect">
            <a:avLst/>
          </a:prstGeom>
          <a:noFill/>
        </p:spPr>
        <p:txBody>
          <a:bodyPr wrap="none" rtlCol="0">
            <a:spAutoFit/>
          </a:bodyPr>
          <a:lstStyle/>
          <a:p>
            <a:pPr algn="ctr"/>
            <a:r>
              <a:rPr lang="lv-LV" sz="1050" dirty="0" smtClean="0">
                <a:solidFill>
                  <a:prstClr val="black"/>
                </a:solidFill>
                <a:latin typeface="Verdana" panose="020B0604030504040204" pitchFamily="34" charset="0"/>
              </a:rPr>
              <a:t>SSIA</a:t>
            </a:r>
            <a:r>
              <a:rPr dirty="0"/>
              <a:t/>
            </a:r>
            <a:br>
              <a:rPr dirty="0"/>
            </a:br>
            <a:r>
              <a:rPr lang="lv-LV" sz="1050" dirty="0" smtClean="0">
                <a:solidFill>
                  <a:prstClr val="black"/>
                </a:solidFill>
                <a:latin typeface="Verdana" panose="020B0604030504040204" pitchFamily="34" charset="0"/>
              </a:rPr>
              <a:t>registers</a:t>
            </a:r>
            <a:endParaRPr lang="en-GB" sz="105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37" name="TextBox 36"/>
          <p:cNvSpPr txBox="1"/>
          <p:nvPr/>
        </p:nvSpPr>
        <p:spPr>
          <a:xfrm>
            <a:off x="4749443" y="4747052"/>
            <a:ext cx="660757" cy="415498"/>
          </a:xfrm>
          <a:prstGeom prst="rect">
            <a:avLst/>
          </a:prstGeom>
          <a:noFill/>
        </p:spPr>
        <p:txBody>
          <a:bodyPr wrap="none" rtlCol="0">
            <a:spAutoFit/>
          </a:bodyPr>
          <a:lstStyle/>
          <a:p>
            <a:pPr algn="ctr"/>
            <a:r>
              <a:rPr lang="lv-LV" sz="1050" dirty="0" smtClean="0">
                <a:solidFill>
                  <a:prstClr val="black"/>
                </a:solidFill>
                <a:latin typeface="Verdana" panose="020B0604030504040204" pitchFamily="34" charset="0"/>
              </a:rPr>
              <a:t>Other</a:t>
            </a:r>
            <a:r>
              <a:rPr dirty="0"/>
              <a:t/>
            </a:r>
            <a:br>
              <a:rPr dirty="0"/>
            </a:br>
            <a:r>
              <a:rPr lang="lv-LV" sz="1050" dirty="0" smtClean="0">
                <a:solidFill>
                  <a:prstClr val="black"/>
                </a:solidFill>
                <a:latin typeface="Verdana" panose="020B0604030504040204" pitchFamily="34" charset="0"/>
              </a:rPr>
              <a:t>registers</a:t>
            </a:r>
            <a:endParaRPr lang="en-GB" sz="105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88816959"/>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590800" y="285750"/>
            <a:ext cx="6094800" cy="777479"/>
          </a:xfrm>
        </p:spPr>
        <p:txBody>
          <a:bodyPr>
            <a:normAutofit/>
          </a:bodyPr>
          <a:lstStyle/>
          <a:p>
            <a:r>
              <a:rPr lang="lv-LV" altLang="en-US" sz="2400" dirty="0" smtClean="0"/>
              <a:t>Find out more:</a:t>
            </a:r>
          </a:p>
        </p:txBody>
      </p:sp>
      <p:sp>
        <p:nvSpPr>
          <p:cNvPr id="1331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40509DB-8696-4044-837E-56D6DAF5AC71}" type="slidenum">
              <a:rPr lang="en-US" altLang="en-US" smtClean="0"/>
              <a:pPr/>
              <a:t>40</a:t>
            </a:fld>
            <a:endParaRPr lang="en-GB" altLang="en-US" dirty="0" smtClean="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3920" y="1200150"/>
            <a:ext cx="686880" cy="572400"/>
          </a:xfrm>
          <a:prstGeom prst="rect">
            <a:avLst/>
          </a:prstGeom>
        </p:spPr>
      </p:pic>
      <p:sp>
        <p:nvSpPr>
          <p:cNvPr id="9" name="Content Placeholder 2"/>
          <p:cNvSpPr>
            <a:spLocks noGrp="1"/>
          </p:cNvSpPr>
          <p:nvPr>
            <p:ph idx="1"/>
          </p:nvPr>
        </p:nvSpPr>
        <p:spPr>
          <a:xfrm>
            <a:off x="2590800" y="1200150"/>
            <a:ext cx="6094800" cy="3733800"/>
          </a:xfrm>
        </p:spPr>
        <p:txBody>
          <a:bodyPr>
            <a:noAutofit/>
          </a:bodyPr>
          <a:lstStyle/>
          <a:p>
            <a:pPr marL="265113" indent="-265113" algn="just">
              <a:spcBef>
                <a:spcPts val="0"/>
              </a:spcBef>
              <a:spcAft>
                <a:spcPts val="600"/>
              </a:spcAft>
              <a:buFont typeface="Arial" panose="020B0604020202020204" pitchFamily="34" charset="0"/>
              <a:buChar char="•"/>
            </a:pPr>
            <a:r>
              <a:rPr lang="lv-LV" sz="1400" dirty="0" smtClean="0"/>
              <a:t>State information system integrator </a:t>
            </a:r>
            <a:r>
              <a:rPr lang="lv-LV" sz="1400" dirty="0" smtClean="0">
                <a:hlinkClick r:id="rId4"/>
              </a:rPr>
              <a:t>www.viss.gov.lv</a:t>
            </a:r>
            <a:endParaRPr lang="en-GB" sz="1400" dirty="0" smtClean="0"/>
          </a:p>
          <a:p>
            <a:pPr marL="265113" indent="-265113">
              <a:spcBef>
                <a:spcPts val="0"/>
              </a:spcBef>
              <a:spcAft>
                <a:spcPts val="600"/>
              </a:spcAft>
              <a:buFont typeface="Arial" panose="020B0604020202020204" pitchFamily="34" charset="0"/>
              <a:buChar char="•"/>
            </a:pPr>
            <a:r>
              <a:rPr lang="lv-LV" sz="1400" dirty="0" smtClean="0"/>
              <a:t>Data exchange documentation </a:t>
            </a:r>
            <a:r>
              <a:rPr lang="lv-LV" sz="1400" dirty="0" smtClean="0">
                <a:hlinkClick r:id="rId5"/>
              </a:rPr>
              <a:t>https://viss.gov.lv/lv/Informacijai/Dokumentacija/Koplietosanas_komponentes/Datu_apmaina</a:t>
            </a:r>
            <a:r>
              <a:rPr dirty="0" smtClean="0"/>
              <a:t> </a:t>
            </a:r>
          </a:p>
          <a:p>
            <a:pPr marL="265113" indent="-265113">
              <a:spcBef>
                <a:spcPts val="0"/>
              </a:spcBef>
              <a:spcAft>
                <a:spcPts val="600"/>
              </a:spcAft>
              <a:buFont typeface="Arial" panose="020B0604020202020204" pitchFamily="34" charset="0"/>
              <a:buChar char="•"/>
            </a:pPr>
            <a:r>
              <a:rPr lang="lv-LV" sz="1400" dirty="0" smtClean="0"/>
              <a:t>Data exchange network documentation </a:t>
            </a:r>
            <a:r>
              <a:rPr lang="lv-LV" sz="1400" dirty="0" smtClean="0">
                <a:hlinkClick r:id="rId6"/>
              </a:rPr>
              <a:t>https://viss.gov.lv/lv/Informacijai/Dokumentacija/Koplietosanas_komponentes/DIT</a:t>
            </a:r>
            <a:r>
              <a:rPr dirty="0" smtClean="0"/>
              <a:t> </a:t>
            </a:r>
          </a:p>
          <a:p>
            <a:pPr marL="265113" indent="-265113">
              <a:spcBef>
                <a:spcPts val="0"/>
              </a:spcBef>
              <a:spcAft>
                <a:spcPts val="600"/>
              </a:spcAft>
              <a:buFont typeface="Arial" panose="020B0604020202020204" pitchFamily="34" charset="0"/>
              <a:buChar char="•"/>
            </a:pPr>
            <a:r>
              <a:rPr lang="lv-LV" sz="1400" dirty="0" smtClean="0"/>
              <a:t>Blank for rights assignment to IS services </a:t>
            </a:r>
            <a:r>
              <a:rPr lang="lv-LV" sz="1400" dirty="0">
                <a:hlinkClick r:id="rId7"/>
              </a:rPr>
              <a:t>https://viss.gov.lv/~/media/Files/VRAA/Dokumentacija/Koplietosanas_komponentes/Datu_apmaina/Administrativie_dokumenti/Prasibas_DatuParzinaISLietotajaTiesibuPieprasijumam_v1_0_20130301.ashx</a:t>
            </a:r>
            <a:r>
              <a:rPr dirty="0" smtClean="0"/>
              <a:t> </a:t>
            </a:r>
          </a:p>
          <a:p>
            <a:pPr marL="265113" indent="-265113">
              <a:spcBef>
                <a:spcPts val="0"/>
              </a:spcBef>
              <a:spcAft>
                <a:spcPts val="600"/>
              </a:spcAft>
              <a:buFont typeface="Arial" panose="020B0604020202020204" pitchFamily="34" charset="0"/>
              <a:buChar char="•"/>
            </a:pPr>
            <a:r>
              <a:rPr lang="lv-LV" sz="1400" dirty="0" smtClean="0"/>
              <a:t>VISS request analysis VISS Dashboard (available to authorized VISS portal users)</a:t>
            </a:r>
          </a:p>
          <a:p>
            <a:pPr marL="171450" indent="-171450">
              <a:buFont typeface="Arial" panose="020B0604020202020204" pitchFamily="34" charset="0"/>
              <a:buChar char="•"/>
            </a:pPr>
            <a:endParaRPr lang="en-GB" sz="1200" dirty="0">
              <a:solidFill>
                <a:srgbClr val="FF0000"/>
              </a:solidFill>
            </a:endParaRPr>
          </a:p>
        </p:txBody>
      </p:sp>
    </p:spTree>
    <p:extLst>
      <p:ext uri="{BB962C8B-B14F-4D97-AF65-F5344CB8AC3E}">
        <p14:creationId xmlns:p14="http://schemas.microsoft.com/office/powerpoint/2010/main" val="909254488"/>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590800" y="285750"/>
            <a:ext cx="5943600" cy="777479"/>
          </a:xfrm>
        </p:spPr>
        <p:txBody>
          <a:bodyPr>
            <a:normAutofit/>
          </a:bodyPr>
          <a:lstStyle/>
          <a:p>
            <a:r>
              <a:rPr lang="lv-LV" altLang="en-US" sz="2400" dirty="0" smtClean="0"/>
              <a:t>Find out more:</a:t>
            </a:r>
          </a:p>
        </p:txBody>
      </p:sp>
      <p:sp>
        <p:nvSpPr>
          <p:cNvPr id="1331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40509DB-8696-4044-837E-56D6DAF5AC71}" type="slidenum">
              <a:rPr lang="en-US" altLang="en-US" smtClean="0"/>
              <a:pPr/>
              <a:t>41</a:t>
            </a:fld>
            <a:endParaRPr lang="en-GB" altLang="en-US" dirty="0" smtClean="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3920" y="1200150"/>
            <a:ext cx="686880" cy="572400"/>
          </a:xfrm>
          <a:prstGeom prst="rect">
            <a:avLst/>
          </a:prstGeom>
        </p:spPr>
      </p:pic>
      <p:sp>
        <p:nvSpPr>
          <p:cNvPr id="9" name="Content Placeholder 2"/>
          <p:cNvSpPr>
            <a:spLocks noGrp="1"/>
          </p:cNvSpPr>
          <p:nvPr>
            <p:ph idx="1"/>
          </p:nvPr>
        </p:nvSpPr>
        <p:spPr>
          <a:xfrm>
            <a:off x="2590800" y="1200150"/>
            <a:ext cx="6094800" cy="3352800"/>
          </a:xfrm>
        </p:spPr>
        <p:txBody>
          <a:bodyPr>
            <a:noAutofit/>
          </a:bodyPr>
          <a:lstStyle/>
          <a:p>
            <a:pPr marL="265113" indent="-265113">
              <a:spcBef>
                <a:spcPts val="0"/>
              </a:spcBef>
              <a:buFont typeface="Arial" panose="020B0604020202020204" pitchFamily="34" charset="0"/>
              <a:buChar char="•"/>
            </a:pPr>
            <a:r>
              <a:rPr lang="lv-LV" sz="1400" dirty="0" smtClean="0"/>
              <a:t>IS services catalogue </a:t>
            </a:r>
            <a:r>
              <a:rPr lang="lv-LV" sz="1400" dirty="0" smtClean="0">
                <a:hlinkClick r:id="rId4"/>
              </a:rPr>
              <a:t>https://lvp.viss.gov.lv/VISS.ISSK</a:t>
            </a:r>
            <a:r>
              <a:rPr dirty="0" smtClean="0"/>
              <a:t> </a:t>
            </a:r>
          </a:p>
          <a:p>
            <a:pPr marL="627063" lvl="1" indent="-257175" algn="just">
              <a:spcBef>
                <a:spcPts val="0"/>
              </a:spcBef>
              <a:buFont typeface="Arial" panose="020B0604020202020204" pitchFamily="34" charset="0"/>
              <a:buChar char="•"/>
            </a:pPr>
            <a:r>
              <a:rPr lang="lv-LV" sz="1400" dirty="0" smtClean="0">
                <a:latin typeface="Verdana" pitchFamily="34" charset="0"/>
              </a:rPr>
              <a:t>A possibility to find IS services with their descriptions</a:t>
            </a:r>
          </a:p>
          <a:p>
            <a:pPr marL="627063" lvl="1" indent="-257175" algn="just">
              <a:spcBef>
                <a:spcPts val="0"/>
              </a:spcBef>
              <a:spcAft>
                <a:spcPts val="600"/>
              </a:spcAft>
              <a:buFont typeface="Arial" panose="020B0604020202020204" pitchFamily="34" charset="0"/>
              <a:buChar char="•"/>
            </a:pPr>
            <a:r>
              <a:rPr lang="lv-LV" sz="1400" dirty="0" smtClean="0">
                <a:latin typeface="Verdana" pitchFamily="34" charset="0"/>
              </a:rPr>
              <a:t>A possibility to find out an information about IS service providers and IS service usage features</a:t>
            </a:r>
          </a:p>
          <a:p>
            <a:pPr marL="265113" indent="-265113">
              <a:spcBef>
                <a:spcPts val="0"/>
              </a:spcBef>
              <a:buFont typeface="Arial" panose="020B0604020202020204" pitchFamily="34" charset="0"/>
              <a:buChar char="•"/>
            </a:pPr>
            <a:r>
              <a:rPr lang="lv-LV" sz="1400" dirty="0" smtClean="0"/>
              <a:t>XML resource catalogue </a:t>
            </a:r>
            <a:r>
              <a:rPr lang="lv-LV" sz="1400" dirty="0" smtClean="0">
                <a:hlinkClick r:id="rId5"/>
              </a:rPr>
              <a:t>https://ivis.eps.gov.lv/RC.WebApp/</a:t>
            </a:r>
            <a:endParaRPr lang="en-GB" sz="1400" dirty="0" smtClean="0"/>
          </a:p>
          <a:p>
            <a:pPr marL="620713" lvl="1" indent="-260350">
              <a:spcBef>
                <a:spcPts val="0"/>
              </a:spcBef>
              <a:spcAft>
                <a:spcPts val="600"/>
              </a:spcAft>
              <a:buFont typeface="Arial" panose="020B0604020202020204" pitchFamily="34" charset="0"/>
              <a:buChar char="•"/>
            </a:pPr>
            <a:r>
              <a:rPr lang="lv-LV" sz="1400" dirty="0" smtClean="0">
                <a:latin typeface="Verdana" pitchFamily="34" charset="0"/>
              </a:rPr>
              <a:t>Semantically and syntactically harmonized data</a:t>
            </a:r>
          </a:p>
          <a:p>
            <a:pPr marL="265113" lvl="1" indent="-265113">
              <a:spcBef>
                <a:spcPts val="0"/>
              </a:spcBef>
              <a:buFont typeface="Arial" pitchFamily="34" charset="0"/>
              <a:buChar char="•"/>
            </a:pPr>
            <a:r>
              <a:rPr lang="lv-LV" sz="1400" dirty="0" smtClean="0">
                <a:latin typeface="Verdana" pitchFamily="34" charset="0"/>
              </a:rPr>
              <a:t>Network service testing tool (</a:t>
            </a:r>
            <a:r>
              <a:rPr lang="lv-LV" sz="1400" dirty="0" smtClean="0">
                <a:latin typeface="Verdana" pitchFamily="34" charset="0"/>
                <a:hlinkClick r:id="rId6"/>
              </a:rPr>
              <a:t>WS Test</a:t>
            </a:r>
            <a:r>
              <a:rPr lang="lv-LV" sz="1400" dirty="0" smtClean="0">
                <a:latin typeface="Verdana" pitchFamily="34" charset="0"/>
              </a:rPr>
              <a:t>) </a:t>
            </a:r>
            <a:r>
              <a:rPr lang="lv-LV" sz="1400" dirty="0" smtClean="0">
                <a:latin typeface="Verdana" pitchFamily="34" charset="0"/>
                <a:hlinkClick r:id="rId6"/>
              </a:rPr>
              <a:t>https://viss.gov.lv/~/media/Files/VRAA/Dokumentacija/Vadlinijas/E_pakalpojumi/Programmatura/WStest07072015v1028.ashx</a:t>
            </a:r>
            <a:r>
              <a:rPr dirty="0" smtClean="0"/>
              <a:t> </a:t>
            </a:r>
            <a:endParaRPr lang="en-GB" altLang="en-US" sz="1400" dirty="0" smtClean="0">
              <a:latin typeface="Verdana" pitchFamily="34" charset="0"/>
              <a:ea typeface="Verdana" pitchFamily="34" charset="0"/>
              <a:cs typeface="Verdana" pitchFamily="34" charset="0"/>
            </a:endParaRPr>
          </a:p>
          <a:p>
            <a:pPr marL="620713" lvl="1" indent="-260350">
              <a:spcBef>
                <a:spcPts val="0"/>
              </a:spcBef>
              <a:buFont typeface="Arial" panose="020B0604020202020204" pitchFamily="34" charset="0"/>
              <a:buChar char="•"/>
            </a:pPr>
            <a:r>
              <a:rPr lang="lv-LV" sz="1400" dirty="0" smtClean="0">
                <a:latin typeface="Verdana" pitchFamily="34" charset="0"/>
              </a:rPr>
              <a:t>Defined and configured test environments</a:t>
            </a:r>
          </a:p>
          <a:p>
            <a:pPr marL="620713" lvl="1" indent="-260350">
              <a:spcBef>
                <a:spcPts val="0"/>
              </a:spcBef>
              <a:buFont typeface="Arial" panose="020B0604020202020204" pitchFamily="34" charset="0"/>
              <a:buChar char="•"/>
            </a:pPr>
            <a:r>
              <a:rPr lang="lv-LV" sz="1400" dirty="0" smtClean="0">
                <a:latin typeface="Verdana" pitchFamily="34" charset="0"/>
              </a:rPr>
              <a:t>Requests are adjusted for sending through request service</a:t>
            </a:r>
          </a:p>
          <a:p>
            <a:pPr marL="620713" lvl="1" indent="-260350">
              <a:spcBef>
                <a:spcPts val="0"/>
              </a:spcBef>
              <a:buFont typeface="Arial" panose="020B0604020202020204" pitchFamily="34" charset="0"/>
              <a:buChar char="•"/>
            </a:pPr>
            <a:r>
              <a:rPr lang="lv-LV" sz="1400" dirty="0" smtClean="0">
                <a:latin typeface="Verdana" pitchFamily="34" charset="0"/>
              </a:rPr>
              <a:t>3 authentication types are available</a:t>
            </a:r>
            <a:endParaRPr lang="en-GB" altLang="en-US" sz="1400" dirty="0" smtClean="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909254488"/>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txBox="1">
            <a:spLocks/>
          </p:cNvSpPr>
          <p:nvPr/>
        </p:nvSpPr>
        <p:spPr>
          <a:xfrm>
            <a:off x="2590800" y="2571750"/>
            <a:ext cx="4267200" cy="914400"/>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itchFamily="34" charset="0"/>
              <a:buNone/>
              <a:defRPr sz="75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600"/>
              </a:spcAft>
              <a:tabLst>
                <a:tab pos="1255713" algn="l"/>
              </a:tabLst>
            </a:pPr>
            <a:r>
              <a:rPr lang="lv-LV" altLang="en-US" sz="1400" b="1" dirty="0"/>
              <a:t>For communication with the specialists of the Information System Development Department:</a:t>
            </a:r>
          </a:p>
          <a:p>
            <a:pPr>
              <a:spcBef>
                <a:spcPts val="0"/>
              </a:spcBef>
              <a:spcAft>
                <a:spcPts val="600"/>
              </a:spcAft>
              <a:tabLst>
                <a:tab pos="1255713" algn="l"/>
              </a:tabLst>
            </a:pPr>
            <a:r>
              <a:rPr lang="lv-LV" altLang="en-US" sz="1400" dirty="0" smtClean="0"/>
              <a:t>e-mail: </a:t>
            </a:r>
            <a:r>
              <a:rPr lang="lv-LV" altLang="en-US" sz="1400" dirty="0" smtClean="0">
                <a:hlinkClick r:id="rId3"/>
              </a:rPr>
              <a:t>epak@vraa.gov.lv</a:t>
            </a:r>
            <a:endParaRPr lang="en-GB" altLang="en-US" sz="1400" dirty="0" smtClean="0"/>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0800" y="1491750"/>
            <a:ext cx="1296000" cy="1080000"/>
          </a:xfrm>
          <a:prstGeom prst="rect">
            <a:avLst/>
          </a:prstGeom>
        </p:spPr>
      </p:pic>
      <p:sp>
        <p:nvSpPr>
          <p:cNvPr id="8" name="Title 1"/>
          <p:cNvSpPr txBox="1">
            <a:spLocks/>
          </p:cNvSpPr>
          <p:nvPr/>
        </p:nvSpPr>
        <p:spPr>
          <a:xfrm>
            <a:off x="2590800" y="285750"/>
            <a:ext cx="5943600" cy="777479"/>
          </a:xfrm>
          <a:prstGeom prst="rect">
            <a:avLst/>
          </a:prstGeom>
        </p:spPr>
        <p:txBody>
          <a:bodyPr vert="horz" lIns="91440" tIns="45720" rIns="91440" bIns="45720" rtlCol="0" anchor="t">
            <a:normAutofit/>
          </a:bodyPr>
          <a:lstStyle/>
          <a:p>
            <a:pPr lvl="0">
              <a:spcBef>
                <a:spcPct val="0"/>
              </a:spcBef>
            </a:pPr>
            <a:r>
              <a:rPr lang="lv-LV" altLang="en-US" sz="2400" b="1" dirty="0" smtClean="0">
                <a:latin typeface="Verdana" pitchFamily="34" charset="0"/>
              </a:rPr>
              <a:t>Contact information</a:t>
            </a:r>
            <a:endParaRPr kumimoji="0" lang="en-GB" altLang="en-US" sz="2400" b="1" i="0" u="none" strike="noStrike" kern="1200" cap="none" spc="0" normalizeH="0" baseline="0" noProof="0" dirty="0" smtClean="0">
              <a:ln>
                <a:noFill/>
              </a:ln>
              <a:solidFill>
                <a:schemeClr val="tx1"/>
              </a:solidFill>
              <a:effectLst/>
              <a:uLnTx/>
              <a:uFillTx/>
              <a:latin typeface="Verdana" pitchFamily="34" charset="0"/>
              <a:ea typeface="Verdana" pitchFamily="34" charset="0"/>
              <a:cs typeface="Verdana" pitchFamily="34" charset="0"/>
            </a:endParaRPr>
          </a:p>
        </p:txBody>
      </p:sp>
      <p:sp>
        <p:nvSpPr>
          <p:cNvPr id="9" name="Slide Number Placeholder 5"/>
          <p:cNvSpPr>
            <a:spLocks noGrp="1"/>
          </p:cNvSpPr>
          <p:nvPr>
            <p:ph type="sldNum" sz="quarter" idx="13"/>
          </p:nvPr>
        </p:nvSpPr>
        <p:spPr bwMode="auto">
          <a:xfrm>
            <a:off x="8534400" y="4743450"/>
            <a:ext cx="3048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A35EBBE-1F32-4234-95E9-4D264E1965CC}" type="slidenum">
              <a:rPr lang="en-US" altLang="en-US" smtClean="0"/>
              <a:pPr/>
              <a:t>42</a:t>
            </a:fld>
            <a:endParaRPr lang="en-GB" altLang="en-US" dirty="0" smtClean="0"/>
          </a:p>
        </p:txBody>
      </p:sp>
    </p:spTree>
    <p:extLst>
      <p:ext uri="{BB962C8B-B14F-4D97-AF65-F5344CB8AC3E}">
        <p14:creationId xmlns:p14="http://schemas.microsoft.com/office/powerpoint/2010/main" val="3674090185"/>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71500" y="2461021"/>
            <a:ext cx="8001000" cy="720329"/>
          </a:xfrm>
        </p:spPr>
        <p:txBody>
          <a:bodyPr>
            <a:noAutofit/>
          </a:bodyPr>
          <a:lstStyle/>
          <a:p>
            <a:r>
              <a:rPr lang="lv-LV" altLang="en-US" sz="1800" b="0" dirty="0" smtClean="0"/>
              <a:t>For state institutions and local governments</a:t>
            </a:r>
          </a:p>
        </p:txBody>
      </p:sp>
      <p:sp>
        <p:nvSpPr>
          <p:cNvPr id="12291" name="Text Placeholder 2"/>
          <p:cNvSpPr>
            <a:spLocks noGrp="1"/>
          </p:cNvSpPr>
          <p:nvPr>
            <p:ph type="body" sz="quarter" idx="10"/>
          </p:nvPr>
        </p:nvSpPr>
        <p:spPr>
          <a:xfrm>
            <a:off x="685800" y="2952750"/>
            <a:ext cx="7772400" cy="883443"/>
          </a:xfrm>
        </p:spPr>
        <p:txBody>
          <a:bodyPr>
            <a:normAutofit/>
          </a:bodyPr>
          <a:lstStyle/>
          <a:p>
            <a:r>
              <a:rPr lang="lv-LV" sz="2400" b="1" dirty="0"/>
              <a:t>How to organise data exchange solutions using VISS infrastructure?</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92000" y="4257991"/>
            <a:ext cx="5760000" cy="542609"/>
          </a:xfrm>
          <a:prstGeom prst="rect">
            <a:avLst/>
          </a:prstGeom>
        </p:spPr>
      </p:pic>
    </p:spTree>
    <p:extLst>
      <p:ext uri="{BB962C8B-B14F-4D97-AF65-F5344CB8AC3E}">
        <p14:creationId xmlns:p14="http://schemas.microsoft.com/office/powerpoint/2010/main" val="2526124186"/>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590800" y="2981325"/>
            <a:ext cx="6094800" cy="1038225"/>
          </a:xfrm>
        </p:spPr>
        <p:txBody>
          <a:bodyPr>
            <a:noAutofit/>
          </a:bodyPr>
          <a:lstStyle/>
          <a:p>
            <a:r>
              <a:rPr lang="lv-LV" sz="2400" dirty="0"/>
              <a:t>What data exchange solutions are available using web services?</a:t>
            </a:r>
            <a:endParaRPr lang="en-GB" altLang="en-US" sz="2400" dirty="0" smtClean="0"/>
          </a:p>
        </p:txBody>
      </p:sp>
      <p:sp>
        <p:nvSpPr>
          <p:cNvPr id="14342"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B66B3D4-3C80-4773-AD8A-D43C7F12A1EA}" type="slidenum">
              <a:rPr lang="en-US" altLang="en-US" smtClean="0"/>
              <a:pPr/>
              <a:t>5</a:t>
            </a:fld>
            <a:endParaRPr lang="en-GB" altLang="en-US" dirty="0" smtClean="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0800" y="1809250"/>
            <a:ext cx="1296000" cy="1080000"/>
          </a:xfrm>
          <a:prstGeom prst="rect">
            <a:avLst/>
          </a:prstGeom>
        </p:spPr>
      </p:pic>
    </p:spTree>
    <p:extLst>
      <p:ext uri="{BB962C8B-B14F-4D97-AF65-F5344CB8AC3E}">
        <p14:creationId xmlns:p14="http://schemas.microsoft.com/office/powerpoint/2010/main" val="2054746103"/>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590800" y="285750"/>
            <a:ext cx="6094800" cy="800100"/>
          </a:xfrm>
        </p:spPr>
        <p:txBody>
          <a:bodyPr>
            <a:noAutofit/>
          </a:bodyPr>
          <a:lstStyle/>
          <a:p>
            <a:r>
              <a:rPr lang="lv-LV" altLang="en-US" sz="2400" dirty="0" smtClean="0"/>
              <a:t>How does data </a:t>
            </a:r>
            <a:r>
              <a:rPr lang="lv-LV" altLang="en-US" sz="2400" dirty="0" err="1" smtClean="0"/>
              <a:t>exchange</a:t>
            </a:r>
            <a:r>
              <a:rPr lang="lv-LV" altLang="en-US" sz="2400" dirty="0" smtClean="0"/>
              <a:t> </a:t>
            </a:r>
            <a:r>
              <a:rPr lang="lv-LV" altLang="en-US" sz="2400" dirty="0" err="1" smtClean="0"/>
              <a:t>work</a:t>
            </a:r>
            <a:r>
              <a:rPr lang="lv-LV" altLang="en-US" sz="2400" dirty="0" smtClean="0"/>
              <a:t>?</a:t>
            </a:r>
          </a:p>
        </p:txBody>
      </p:sp>
      <p:sp>
        <p:nvSpPr>
          <p:cNvPr id="17413" name="Slide Number Placeholder 4"/>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B92707C-5FFF-46A7-932C-3EE34F0D8F51}" type="slidenum">
              <a:rPr lang="en-US" altLang="en-US" smtClean="0"/>
              <a:pPr/>
              <a:t>6</a:t>
            </a:fld>
            <a:endParaRPr lang="en-GB" altLang="en-US" dirty="0" smtClean="0"/>
          </a:p>
        </p:txBody>
      </p:sp>
      <p:sp>
        <p:nvSpPr>
          <p:cNvPr id="78" name="TextBox 77"/>
          <p:cNvSpPr txBox="1"/>
          <p:nvPr/>
        </p:nvSpPr>
        <p:spPr>
          <a:xfrm>
            <a:off x="654300" y="1590333"/>
            <a:ext cx="762000" cy="184666"/>
          </a:xfrm>
          <a:prstGeom prst="rect">
            <a:avLst/>
          </a:prstGeom>
          <a:noFill/>
        </p:spPr>
        <p:txBody>
          <a:bodyPr wrap="square" lIns="0" tIns="0" rIns="0" bIns="0" rtlCol="0">
            <a:spAutoFit/>
          </a:bodyPr>
          <a:lstStyle/>
          <a:p>
            <a:pPr algn="ctr"/>
            <a:r>
              <a:rPr lang="lv-LV" sz="1200" dirty="0" smtClean="0">
                <a:solidFill>
                  <a:srgbClr val="3E5E9F"/>
                </a:solidFill>
                <a:latin typeface="Verdana" panose="020B0604030504040204" pitchFamily="34" charset="0"/>
              </a:rPr>
              <a:t>User</a:t>
            </a:r>
            <a:endParaRPr lang="en-GB" sz="1100" dirty="0">
              <a:solidFill>
                <a:srgbClr val="3E5E9F"/>
              </a:solidFill>
              <a:latin typeface="Verdana" panose="020B0604030504040204" pitchFamily="34" charset="0"/>
              <a:ea typeface="Verdana" panose="020B0604030504040204" pitchFamily="34" charset="0"/>
              <a:cs typeface="Verdana" panose="020B0604030504040204" pitchFamily="34" charset="0"/>
            </a:endParaRPr>
          </a:p>
        </p:txBody>
      </p:sp>
      <p:sp>
        <p:nvSpPr>
          <p:cNvPr id="79" name="TextBox 78"/>
          <p:cNvSpPr txBox="1"/>
          <p:nvPr/>
        </p:nvSpPr>
        <p:spPr>
          <a:xfrm>
            <a:off x="2460551" y="1498000"/>
            <a:ext cx="1127760" cy="369332"/>
          </a:xfrm>
          <a:prstGeom prst="rect">
            <a:avLst/>
          </a:prstGeom>
          <a:noFill/>
        </p:spPr>
        <p:txBody>
          <a:bodyPr wrap="square" lIns="0" tIns="0" rIns="0" bIns="0" rtlCol="0">
            <a:spAutoFit/>
          </a:bodyPr>
          <a:lstStyle/>
          <a:p>
            <a:pPr algn="ctr"/>
            <a:r>
              <a:rPr lang="lv-LV" sz="1200" dirty="0" smtClean="0">
                <a:solidFill>
                  <a:srgbClr val="3E5E9F"/>
                </a:solidFill>
                <a:latin typeface="Verdana" panose="020B0604030504040204" pitchFamily="34" charset="0"/>
              </a:rPr>
              <a:t>Service request</a:t>
            </a:r>
            <a:endParaRPr lang="en-GB" sz="1200" dirty="0">
              <a:solidFill>
                <a:srgbClr val="3E5E9F"/>
              </a:solidFill>
              <a:latin typeface="Verdana" panose="020B0604030504040204" pitchFamily="34" charset="0"/>
              <a:ea typeface="Verdana" panose="020B0604030504040204" pitchFamily="34" charset="0"/>
              <a:cs typeface="Verdana" panose="020B0604030504040204" pitchFamily="34" charset="0"/>
            </a:endParaRPr>
          </a:p>
        </p:txBody>
      </p:sp>
      <p:sp>
        <p:nvSpPr>
          <p:cNvPr id="80" name="TextBox 79"/>
          <p:cNvSpPr txBox="1"/>
          <p:nvPr/>
        </p:nvSpPr>
        <p:spPr>
          <a:xfrm>
            <a:off x="4231288" y="1408152"/>
            <a:ext cx="1905380" cy="553998"/>
          </a:xfrm>
          <a:prstGeom prst="rect">
            <a:avLst/>
          </a:prstGeom>
          <a:noFill/>
        </p:spPr>
        <p:txBody>
          <a:bodyPr wrap="square" lIns="0" tIns="0" rIns="0" bIns="0" rtlCol="0">
            <a:spAutoFit/>
          </a:bodyPr>
          <a:lstStyle/>
          <a:p>
            <a:pPr algn="ctr"/>
            <a:r>
              <a:rPr lang="lv-LV" sz="1200" dirty="0" smtClean="0">
                <a:solidFill>
                  <a:srgbClr val="3E5E9F"/>
                </a:solidFill>
                <a:latin typeface="Verdana" panose="020B0604030504040204" pitchFamily="34" charset="0"/>
              </a:rPr>
              <a:t>Request processing and turning to the</a:t>
            </a:r>
          </a:p>
          <a:p>
            <a:pPr algn="ctr"/>
            <a:r>
              <a:rPr lang="lv-LV" sz="1200" dirty="0" smtClean="0">
                <a:solidFill>
                  <a:srgbClr val="3E5E9F"/>
                </a:solidFill>
                <a:latin typeface="Verdana" panose="020B0604030504040204" pitchFamily="34" charset="0"/>
              </a:rPr>
              <a:t>data source</a:t>
            </a:r>
            <a:endParaRPr lang="en-GB" sz="1200" dirty="0">
              <a:solidFill>
                <a:srgbClr val="3E5E9F"/>
              </a:solidFill>
              <a:latin typeface="Verdana" panose="020B0604030504040204" pitchFamily="34" charset="0"/>
              <a:ea typeface="Verdana" panose="020B0604030504040204" pitchFamily="34" charset="0"/>
              <a:cs typeface="Verdana" panose="020B0604030504040204" pitchFamily="34" charset="0"/>
            </a:endParaRPr>
          </a:p>
        </p:txBody>
      </p:sp>
      <p:sp>
        <p:nvSpPr>
          <p:cNvPr id="81" name="TextBox 80"/>
          <p:cNvSpPr txBox="1"/>
          <p:nvPr/>
        </p:nvSpPr>
        <p:spPr>
          <a:xfrm>
            <a:off x="6911450" y="1405667"/>
            <a:ext cx="1569497" cy="553998"/>
          </a:xfrm>
          <a:prstGeom prst="rect">
            <a:avLst/>
          </a:prstGeom>
          <a:noFill/>
        </p:spPr>
        <p:txBody>
          <a:bodyPr wrap="square" lIns="0" tIns="0" rIns="0" bIns="0" rtlCol="0">
            <a:spAutoFit/>
          </a:bodyPr>
          <a:lstStyle/>
          <a:p>
            <a:pPr algn="ctr"/>
            <a:r>
              <a:rPr lang="lv-LV" sz="1200" dirty="0" smtClean="0">
                <a:solidFill>
                  <a:srgbClr val="3E5E9F"/>
                </a:solidFill>
                <a:latin typeface="Verdana" panose="020B0604030504040204" pitchFamily="34" charset="0"/>
              </a:rPr>
              <a:t>Response data preparation and return of results</a:t>
            </a:r>
            <a:endParaRPr lang="en-GB" sz="1200" dirty="0">
              <a:solidFill>
                <a:srgbClr val="3E5E9F"/>
              </a:solidFill>
              <a:latin typeface="Verdana" panose="020B0604030504040204" pitchFamily="34" charset="0"/>
              <a:ea typeface="Verdana" panose="020B0604030504040204" pitchFamily="34" charset="0"/>
              <a:cs typeface="Verdana" panose="020B0604030504040204" pitchFamily="34" charset="0"/>
            </a:endParaRPr>
          </a:p>
        </p:txBody>
      </p:sp>
      <p:sp>
        <p:nvSpPr>
          <p:cNvPr id="35" name="TextBox 34"/>
          <p:cNvSpPr txBox="1"/>
          <p:nvPr/>
        </p:nvSpPr>
        <p:spPr>
          <a:xfrm>
            <a:off x="2438400" y="3173850"/>
            <a:ext cx="1172062" cy="396000"/>
          </a:xfrm>
          <a:prstGeom prst="rect">
            <a:avLst/>
          </a:prstGeom>
          <a:noFill/>
        </p:spPr>
        <p:txBody>
          <a:bodyPr wrap="square" lIns="0" tIns="0" rIns="0" bIns="0" rtlCol="0">
            <a:spAutoFit/>
          </a:bodyPr>
          <a:lstStyle/>
          <a:p>
            <a:pPr algn="ctr"/>
            <a:r>
              <a:rPr lang="lv-LV" sz="1200" dirty="0" smtClean="0">
                <a:latin typeface="Verdana" panose="020B0604030504040204" pitchFamily="34" charset="0"/>
              </a:rPr>
              <a:t>Request service</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36" name="TextBox 35"/>
          <p:cNvSpPr txBox="1"/>
          <p:nvPr/>
        </p:nvSpPr>
        <p:spPr>
          <a:xfrm>
            <a:off x="3581400" y="2322552"/>
            <a:ext cx="1721337" cy="553998"/>
          </a:xfrm>
          <a:prstGeom prst="rect">
            <a:avLst/>
          </a:prstGeom>
          <a:noFill/>
        </p:spPr>
        <p:txBody>
          <a:bodyPr wrap="square" lIns="0" tIns="0" rIns="0" bIns="0" rtlCol="0">
            <a:spAutoFit/>
          </a:bodyPr>
          <a:lstStyle/>
          <a:p>
            <a:pPr algn="ctr"/>
            <a:r>
              <a:rPr lang="lv-LV" sz="3600" b="1" dirty="0" smtClean="0">
                <a:solidFill>
                  <a:srgbClr val="A9B1C1"/>
                </a:solidFill>
                <a:latin typeface="Verdana" panose="020B0604030504040204" pitchFamily="34" charset="0"/>
              </a:rPr>
              <a:t>VISS</a:t>
            </a:r>
            <a:endParaRPr lang="en-GB" b="1" dirty="0">
              <a:solidFill>
                <a:srgbClr val="A9B1C1"/>
              </a:solidFill>
              <a:latin typeface="Verdana" panose="020B0604030504040204" pitchFamily="34" charset="0"/>
              <a:ea typeface="Verdana" panose="020B0604030504040204" pitchFamily="34" charset="0"/>
              <a:cs typeface="Verdana" panose="020B0604030504040204" pitchFamily="34" charset="0"/>
            </a:endParaRPr>
          </a:p>
        </p:txBody>
      </p:sp>
      <p:sp>
        <p:nvSpPr>
          <p:cNvPr id="39" name="Rounded Rectangle 38"/>
          <p:cNvSpPr/>
          <p:nvPr/>
        </p:nvSpPr>
        <p:spPr>
          <a:xfrm>
            <a:off x="2354028" y="2114550"/>
            <a:ext cx="4377977" cy="2514600"/>
          </a:xfrm>
          <a:prstGeom prst="roundRect">
            <a:avLst>
              <a:gd name="adj" fmla="val 2851"/>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nvGrpSpPr>
          <p:cNvPr id="85" name="Group 84"/>
          <p:cNvGrpSpPr/>
          <p:nvPr/>
        </p:nvGrpSpPr>
        <p:grpSpPr>
          <a:xfrm>
            <a:off x="495300" y="3173850"/>
            <a:ext cx="1080000" cy="396000"/>
            <a:chOff x="467858" y="2409253"/>
            <a:chExt cx="1080000" cy="396000"/>
          </a:xfrm>
        </p:grpSpPr>
        <p:sp>
          <p:nvSpPr>
            <p:cNvPr id="26" name="TextBox 25"/>
            <p:cNvSpPr txBox="1"/>
            <p:nvPr/>
          </p:nvSpPr>
          <p:spPr>
            <a:xfrm>
              <a:off x="474458" y="2416753"/>
              <a:ext cx="1066800" cy="184666"/>
            </a:xfrm>
            <a:prstGeom prst="rect">
              <a:avLst/>
            </a:prstGeom>
            <a:noFill/>
          </p:spPr>
          <p:txBody>
            <a:bodyPr wrap="square" lIns="0" tIns="0" rIns="0" bIns="0" rtlCol="0">
              <a:spAutoFit/>
            </a:bodyPr>
            <a:lstStyle/>
            <a:p>
              <a:pPr algn="ctr"/>
              <a:r>
                <a:rPr lang="lv-LV" sz="1200" dirty="0" smtClean="0">
                  <a:latin typeface="Verdana" panose="020B0604030504040204" pitchFamily="34" charset="0"/>
                </a:rPr>
                <a:t>Data receivers</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42" name="Rounded Rectangle 41"/>
            <p:cNvSpPr/>
            <p:nvPr/>
          </p:nvSpPr>
          <p:spPr>
            <a:xfrm>
              <a:off x="467858" y="2409253"/>
              <a:ext cx="1080000" cy="396000"/>
            </a:xfrm>
            <a:prstGeom prst="roundRect">
              <a:avLst>
                <a:gd name="adj" fmla="val 16317"/>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cxnSp>
        <p:nvCxnSpPr>
          <p:cNvPr id="55" name="Straight Arrow Connector 54"/>
          <p:cNvCxnSpPr/>
          <p:nvPr/>
        </p:nvCxnSpPr>
        <p:spPr>
          <a:xfrm>
            <a:off x="1648845" y="3371850"/>
            <a:ext cx="612000" cy="0"/>
          </a:xfrm>
          <a:prstGeom prst="straightConnector1">
            <a:avLst/>
          </a:prstGeom>
          <a:ln w="19050">
            <a:solidFill>
              <a:srgbClr val="3E5E9F"/>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1800000">
            <a:off x="1622664" y="2553150"/>
            <a:ext cx="684000" cy="0"/>
          </a:xfrm>
          <a:prstGeom prst="straightConnector1">
            <a:avLst/>
          </a:prstGeom>
          <a:ln w="19050">
            <a:solidFill>
              <a:srgbClr val="3E5E9F"/>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19800000">
            <a:off x="1622664" y="4190550"/>
            <a:ext cx="684000" cy="0"/>
          </a:xfrm>
          <a:prstGeom prst="straightConnector1">
            <a:avLst/>
          </a:prstGeom>
          <a:ln w="19050">
            <a:solidFill>
              <a:srgbClr val="3E5E9F"/>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900000">
            <a:off x="1623885" y="2962500"/>
            <a:ext cx="648000" cy="0"/>
          </a:xfrm>
          <a:prstGeom prst="straightConnector1">
            <a:avLst/>
          </a:prstGeom>
          <a:ln w="19050">
            <a:solidFill>
              <a:srgbClr val="3E5E9F"/>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rot="20700000">
            <a:off x="1623885" y="3781200"/>
            <a:ext cx="648000" cy="0"/>
          </a:xfrm>
          <a:prstGeom prst="straightConnector1">
            <a:avLst/>
          </a:prstGeom>
          <a:ln w="19050">
            <a:solidFill>
              <a:srgbClr val="3E5E9F"/>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rot="19800000">
            <a:off x="5381619" y="2553150"/>
            <a:ext cx="684000" cy="0"/>
          </a:xfrm>
          <a:prstGeom prst="straightConnector1">
            <a:avLst/>
          </a:prstGeom>
          <a:ln w="19050">
            <a:solidFill>
              <a:srgbClr val="3E5E9F"/>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rot="20700000">
            <a:off x="5382840" y="2962500"/>
            <a:ext cx="648000" cy="0"/>
          </a:xfrm>
          <a:prstGeom prst="straightConnector1">
            <a:avLst/>
          </a:prstGeom>
          <a:ln w="19050">
            <a:solidFill>
              <a:srgbClr val="3E5E9F"/>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5407800" y="3371850"/>
            <a:ext cx="612000" cy="0"/>
          </a:xfrm>
          <a:prstGeom prst="straightConnector1">
            <a:avLst/>
          </a:prstGeom>
          <a:ln w="19050">
            <a:solidFill>
              <a:srgbClr val="3E5E9F"/>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rot="900000">
            <a:off x="5382840" y="3781200"/>
            <a:ext cx="648000" cy="0"/>
          </a:xfrm>
          <a:prstGeom prst="straightConnector1">
            <a:avLst/>
          </a:prstGeom>
          <a:ln w="19050">
            <a:solidFill>
              <a:srgbClr val="3E5E9F"/>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rot="1800000">
            <a:off x="5381619" y="4190550"/>
            <a:ext cx="684000" cy="0"/>
          </a:xfrm>
          <a:prstGeom prst="straightConnector1">
            <a:avLst/>
          </a:prstGeom>
          <a:ln w="19050">
            <a:solidFill>
              <a:srgbClr val="3E5E9F"/>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6845909" y="2220217"/>
            <a:ext cx="1607803" cy="184666"/>
          </a:xfrm>
          <a:prstGeom prst="rect">
            <a:avLst/>
          </a:prstGeom>
          <a:noFill/>
        </p:spPr>
        <p:txBody>
          <a:bodyPr wrap="square" lIns="0" tIns="0" rIns="0" bIns="0" rtlCol="0">
            <a:spAutoFit/>
          </a:bodyPr>
          <a:lstStyle/>
          <a:p>
            <a:pPr algn="r"/>
            <a:r>
              <a:rPr lang="lv-LV" sz="1200" dirty="0" smtClean="0">
                <a:latin typeface="Verdana" panose="020B0604030504040204" pitchFamily="34" charset="0"/>
              </a:rPr>
              <a:t>Data providers</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83" name="Rounded Rectangle 82"/>
          <p:cNvSpPr/>
          <p:nvPr/>
        </p:nvSpPr>
        <p:spPr>
          <a:xfrm>
            <a:off x="6841097" y="2114550"/>
            <a:ext cx="1710202" cy="396000"/>
          </a:xfrm>
          <a:prstGeom prst="roundRect">
            <a:avLst>
              <a:gd name="adj" fmla="val 16317"/>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lv-LV" dirty="0"/>
          </a:p>
        </p:txBody>
      </p:sp>
      <p:sp>
        <p:nvSpPr>
          <p:cNvPr id="87" name="TextBox 86"/>
          <p:cNvSpPr txBox="1"/>
          <p:nvPr/>
        </p:nvSpPr>
        <p:spPr>
          <a:xfrm>
            <a:off x="6845909" y="2744818"/>
            <a:ext cx="1607803" cy="184666"/>
          </a:xfrm>
          <a:prstGeom prst="rect">
            <a:avLst/>
          </a:prstGeom>
          <a:noFill/>
        </p:spPr>
        <p:txBody>
          <a:bodyPr wrap="square" lIns="0" tIns="0" rIns="0" bIns="0" rtlCol="0">
            <a:spAutoFit/>
          </a:bodyPr>
          <a:lstStyle/>
          <a:p>
            <a:pPr algn="r"/>
            <a:r>
              <a:rPr lang="lv-LV" sz="1200" dirty="0" smtClean="0">
                <a:latin typeface="Verdana" panose="020B0604030504040204" pitchFamily="34" charset="0"/>
              </a:rPr>
              <a:t>Data providers</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88" name="Rounded Rectangle 87"/>
          <p:cNvSpPr/>
          <p:nvPr/>
        </p:nvSpPr>
        <p:spPr>
          <a:xfrm>
            <a:off x="6841097" y="2639151"/>
            <a:ext cx="1710202" cy="396000"/>
          </a:xfrm>
          <a:prstGeom prst="roundRect">
            <a:avLst>
              <a:gd name="adj" fmla="val 16317"/>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lv-LV" dirty="0"/>
          </a:p>
        </p:txBody>
      </p:sp>
      <p:sp>
        <p:nvSpPr>
          <p:cNvPr id="90" name="TextBox 89"/>
          <p:cNvSpPr txBox="1"/>
          <p:nvPr/>
        </p:nvSpPr>
        <p:spPr>
          <a:xfrm>
            <a:off x="6845909" y="3279517"/>
            <a:ext cx="1607803" cy="184666"/>
          </a:xfrm>
          <a:prstGeom prst="rect">
            <a:avLst/>
          </a:prstGeom>
          <a:noFill/>
        </p:spPr>
        <p:txBody>
          <a:bodyPr wrap="square" lIns="0" tIns="0" rIns="0" bIns="0" rtlCol="0">
            <a:spAutoFit/>
          </a:bodyPr>
          <a:lstStyle/>
          <a:p>
            <a:pPr algn="r"/>
            <a:r>
              <a:rPr lang="lv-LV" sz="1200" dirty="0" smtClean="0">
                <a:latin typeface="Verdana" panose="020B0604030504040204" pitchFamily="34" charset="0"/>
              </a:rPr>
              <a:t>Data providers</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91" name="Rounded Rectangle 90"/>
          <p:cNvSpPr/>
          <p:nvPr/>
        </p:nvSpPr>
        <p:spPr>
          <a:xfrm>
            <a:off x="6841097" y="3173850"/>
            <a:ext cx="1710202" cy="396000"/>
          </a:xfrm>
          <a:prstGeom prst="roundRect">
            <a:avLst>
              <a:gd name="adj" fmla="val 16317"/>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lv-LV" dirty="0"/>
          </a:p>
        </p:txBody>
      </p:sp>
      <p:sp>
        <p:nvSpPr>
          <p:cNvPr id="93" name="TextBox 92"/>
          <p:cNvSpPr txBox="1"/>
          <p:nvPr/>
        </p:nvSpPr>
        <p:spPr>
          <a:xfrm>
            <a:off x="6845909" y="3804118"/>
            <a:ext cx="1607803" cy="184666"/>
          </a:xfrm>
          <a:prstGeom prst="rect">
            <a:avLst/>
          </a:prstGeom>
          <a:noFill/>
        </p:spPr>
        <p:txBody>
          <a:bodyPr wrap="square" lIns="0" tIns="0" rIns="0" bIns="0" rtlCol="0">
            <a:spAutoFit/>
          </a:bodyPr>
          <a:lstStyle/>
          <a:p>
            <a:pPr algn="r"/>
            <a:r>
              <a:rPr lang="lv-LV" sz="1200" dirty="0" smtClean="0">
                <a:latin typeface="Verdana" panose="020B0604030504040204" pitchFamily="34" charset="0"/>
              </a:rPr>
              <a:t>Data providers</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94" name="Rounded Rectangle 93"/>
          <p:cNvSpPr/>
          <p:nvPr/>
        </p:nvSpPr>
        <p:spPr>
          <a:xfrm>
            <a:off x="6841097" y="3698451"/>
            <a:ext cx="1710202" cy="396000"/>
          </a:xfrm>
          <a:prstGeom prst="roundRect">
            <a:avLst>
              <a:gd name="adj" fmla="val 16317"/>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lv-LV" dirty="0"/>
          </a:p>
        </p:txBody>
      </p:sp>
      <p:sp>
        <p:nvSpPr>
          <p:cNvPr id="96" name="TextBox 95"/>
          <p:cNvSpPr txBox="1"/>
          <p:nvPr/>
        </p:nvSpPr>
        <p:spPr>
          <a:xfrm>
            <a:off x="6845909" y="4338817"/>
            <a:ext cx="1607803" cy="184666"/>
          </a:xfrm>
          <a:prstGeom prst="rect">
            <a:avLst/>
          </a:prstGeom>
          <a:noFill/>
        </p:spPr>
        <p:txBody>
          <a:bodyPr wrap="square" lIns="0" tIns="0" rIns="0" bIns="0" rtlCol="0">
            <a:spAutoFit/>
          </a:bodyPr>
          <a:lstStyle/>
          <a:p>
            <a:pPr algn="r"/>
            <a:r>
              <a:rPr lang="lv-LV" sz="1200" dirty="0" smtClean="0">
                <a:latin typeface="Verdana" panose="020B0604030504040204" pitchFamily="34" charset="0"/>
              </a:rPr>
              <a:t>Data providers</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97" name="Rounded Rectangle 96"/>
          <p:cNvSpPr/>
          <p:nvPr/>
        </p:nvSpPr>
        <p:spPr>
          <a:xfrm>
            <a:off x="6841097" y="4233150"/>
            <a:ext cx="1710202" cy="396000"/>
          </a:xfrm>
          <a:prstGeom prst="roundRect">
            <a:avLst>
              <a:gd name="adj" fmla="val 16317"/>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lv-LV" dirty="0"/>
          </a:p>
        </p:txBody>
      </p:sp>
      <p:grpSp>
        <p:nvGrpSpPr>
          <p:cNvPr id="98" name="Group 97"/>
          <p:cNvGrpSpPr/>
          <p:nvPr/>
        </p:nvGrpSpPr>
        <p:grpSpPr>
          <a:xfrm>
            <a:off x="495300" y="2114550"/>
            <a:ext cx="1080000" cy="396000"/>
            <a:chOff x="467858" y="2409253"/>
            <a:chExt cx="1080000" cy="396000"/>
          </a:xfrm>
        </p:grpSpPr>
        <p:sp>
          <p:nvSpPr>
            <p:cNvPr id="99" name="TextBox 98"/>
            <p:cNvSpPr txBox="1"/>
            <p:nvPr/>
          </p:nvSpPr>
          <p:spPr>
            <a:xfrm>
              <a:off x="474458" y="2409253"/>
              <a:ext cx="1066800" cy="184666"/>
            </a:xfrm>
            <a:prstGeom prst="rect">
              <a:avLst/>
            </a:prstGeom>
            <a:noFill/>
          </p:spPr>
          <p:txBody>
            <a:bodyPr wrap="square" lIns="0" tIns="0" rIns="0" bIns="0" rtlCol="0">
              <a:spAutoFit/>
            </a:bodyPr>
            <a:lstStyle/>
            <a:p>
              <a:pPr algn="ctr"/>
              <a:r>
                <a:rPr lang="lv-LV" sz="1200" dirty="0" smtClean="0">
                  <a:latin typeface="Verdana" panose="020B0604030504040204" pitchFamily="34" charset="0"/>
                </a:rPr>
                <a:t>Data receivers</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100" name="Rounded Rectangle 99"/>
            <p:cNvSpPr/>
            <p:nvPr/>
          </p:nvSpPr>
          <p:spPr>
            <a:xfrm>
              <a:off x="467858" y="2409253"/>
              <a:ext cx="1080000" cy="396000"/>
            </a:xfrm>
            <a:prstGeom prst="roundRect">
              <a:avLst>
                <a:gd name="adj" fmla="val 16317"/>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grpSp>
        <p:nvGrpSpPr>
          <p:cNvPr id="101" name="Group 100"/>
          <p:cNvGrpSpPr/>
          <p:nvPr/>
        </p:nvGrpSpPr>
        <p:grpSpPr>
          <a:xfrm>
            <a:off x="495300" y="2639151"/>
            <a:ext cx="1080000" cy="396000"/>
            <a:chOff x="467858" y="2409253"/>
            <a:chExt cx="1080000" cy="396000"/>
          </a:xfrm>
        </p:grpSpPr>
        <p:sp>
          <p:nvSpPr>
            <p:cNvPr id="102" name="TextBox 101"/>
            <p:cNvSpPr txBox="1"/>
            <p:nvPr/>
          </p:nvSpPr>
          <p:spPr>
            <a:xfrm>
              <a:off x="474458" y="2418052"/>
              <a:ext cx="1066800" cy="184666"/>
            </a:xfrm>
            <a:prstGeom prst="rect">
              <a:avLst/>
            </a:prstGeom>
            <a:noFill/>
          </p:spPr>
          <p:txBody>
            <a:bodyPr wrap="square" lIns="0" tIns="0" rIns="0" bIns="0" rtlCol="0">
              <a:spAutoFit/>
            </a:bodyPr>
            <a:lstStyle/>
            <a:p>
              <a:pPr algn="ctr"/>
              <a:r>
                <a:rPr lang="lv-LV" sz="1200" dirty="0" smtClean="0">
                  <a:latin typeface="Verdana" panose="020B0604030504040204" pitchFamily="34" charset="0"/>
                </a:rPr>
                <a:t>Data receivers</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103" name="Rounded Rectangle 102"/>
            <p:cNvSpPr/>
            <p:nvPr/>
          </p:nvSpPr>
          <p:spPr>
            <a:xfrm>
              <a:off x="467858" y="2409253"/>
              <a:ext cx="1080000" cy="396000"/>
            </a:xfrm>
            <a:prstGeom prst="roundRect">
              <a:avLst>
                <a:gd name="adj" fmla="val 16317"/>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grpSp>
        <p:nvGrpSpPr>
          <p:cNvPr id="104" name="Group 103"/>
          <p:cNvGrpSpPr/>
          <p:nvPr/>
        </p:nvGrpSpPr>
        <p:grpSpPr>
          <a:xfrm>
            <a:off x="495300" y="3698451"/>
            <a:ext cx="1080000" cy="396000"/>
            <a:chOff x="467858" y="2409253"/>
            <a:chExt cx="1080000" cy="396000"/>
          </a:xfrm>
        </p:grpSpPr>
        <p:sp>
          <p:nvSpPr>
            <p:cNvPr id="105" name="TextBox 104"/>
            <p:cNvSpPr txBox="1"/>
            <p:nvPr/>
          </p:nvSpPr>
          <p:spPr>
            <a:xfrm>
              <a:off x="474458" y="2425552"/>
              <a:ext cx="1066800" cy="184666"/>
            </a:xfrm>
            <a:prstGeom prst="rect">
              <a:avLst/>
            </a:prstGeom>
            <a:noFill/>
          </p:spPr>
          <p:txBody>
            <a:bodyPr wrap="square" lIns="0" tIns="0" rIns="0" bIns="0" rtlCol="0">
              <a:spAutoFit/>
            </a:bodyPr>
            <a:lstStyle/>
            <a:p>
              <a:pPr algn="ctr"/>
              <a:r>
                <a:rPr lang="lv-LV" sz="1200" dirty="0" smtClean="0">
                  <a:latin typeface="Verdana" panose="020B0604030504040204" pitchFamily="34" charset="0"/>
                </a:rPr>
                <a:t>Data receivers</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106" name="Rounded Rectangle 105"/>
            <p:cNvSpPr/>
            <p:nvPr/>
          </p:nvSpPr>
          <p:spPr>
            <a:xfrm>
              <a:off x="467858" y="2409253"/>
              <a:ext cx="1080000" cy="396000"/>
            </a:xfrm>
            <a:prstGeom prst="roundRect">
              <a:avLst>
                <a:gd name="adj" fmla="val 16317"/>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grpSp>
        <p:nvGrpSpPr>
          <p:cNvPr id="107" name="Group 106"/>
          <p:cNvGrpSpPr/>
          <p:nvPr/>
        </p:nvGrpSpPr>
        <p:grpSpPr>
          <a:xfrm>
            <a:off x="495300" y="4233150"/>
            <a:ext cx="1080000" cy="396000"/>
            <a:chOff x="467858" y="2409253"/>
            <a:chExt cx="1080000" cy="396000"/>
          </a:xfrm>
        </p:grpSpPr>
        <p:sp>
          <p:nvSpPr>
            <p:cNvPr id="108" name="TextBox 107"/>
            <p:cNvSpPr txBox="1"/>
            <p:nvPr/>
          </p:nvSpPr>
          <p:spPr>
            <a:xfrm>
              <a:off x="474458" y="2424253"/>
              <a:ext cx="1066800" cy="184666"/>
            </a:xfrm>
            <a:prstGeom prst="rect">
              <a:avLst/>
            </a:prstGeom>
            <a:noFill/>
          </p:spPr>
          <p:txBody>
            <a:bodyPr wrap="square" lIns="0" tIns="0" rIns="0" bIns="0" rtlCol="0">
              <a:spAutoFit/>
            </a:bodyPr>
            <a:lstStyle/>
            <a:p>
              <a:pPr algn="ctr"/>
              <a:r>
                <a:rPr lang="lv-LV" sz="1200" dirty="0" smtClean="0">
                  <a:latin typeface="Verdana" panose="020B0604030504040204" pitchFamily="34" charset="0"/>
                </a:rPr>
                <a:t>Data receivers</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109" name="Rounded Rectangle 108"/>
            <p:cNvSpPr/>
            <p:nvPr/>
          </p:nvSpPr>
          <p:spPr>
            <a:xfrm>
              <a:off x="467858" y="2409253"/>
              <a:ext cx="1080000" cy="396000"/>
            </a:xfrm>
            <a:prstGeom prst="roundRect">
              <a:avLst>
                <a:gd name="adj" fmla="val 16317"/>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sp>
        <p:nvSpPr>
          <p:cNvPr id="56" name="TextBox 55"/>
          <p:cNvSpPr txBox="1"/>
          <p:nvPr/>
        </p:nvSpPr>
        <p:spPr>
          <a:xfrm>
            <a:off x="4231312" y="3187184"/>
            <a:ext cx="1172062" cy="369332"/>
          </a:xfrm>
          <a:prstGeom prst="rect">
            <a:avLst/>
          </a:prstGeom>
          <a:noFill/>
        </p:spPr>
        <p:txBody>
          <a:bodyPr wrap="square" lIns="0" tIns="0" rIns="0" bIns="0" rtlCol="0">
            <a:spAutoFit/>
          </a:bodyPr>
          <a:lstStyle/>
          <a:p>
            <a:pPr algn="ctr"/>
            <a:r>
              <a:rPr lang="lv-LV" sz="1200" dirty="0" smtClean="0">
                <a:latin typeface="Verdana" panose="020B0604030504040204" pitchFamily="34" charset="0"/>
              </a:rPr>
              <a:t>Intergration services</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62" name="Rounded Rectangle 61"/>
          <p:cNvSpPr/>
          <p:nvPr/>
        </p:nvSpPr>
        <p:spPr>
          <a:xfrm>
            <a:off x="6136668" y="2305950"/>
            <a:ext cx="1130071" cy="2131801"/>
          </a:xfrm>
          <a:prstGeom prst="roundRect">
            <a:avLst>
              <a:gd name="adj" fmla="val 4807"/>
            </a:avLst>
          </a:prstGeom>
          <a:solidFill>
            <a:schemeClr val="tx1">
              <a:lumMod val="65000"/>
              <a:lumOff val="35000"/>
            </a:schemeClr>
          </a:solidFill>
          <a:ln w="19050">
            <a:solidFill>
              <a:srgbClr val="3E5E9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59" name="TextBox 58"/>
          <p:cNvSpPr txBox="1"/>
          <p:nvPr/>
        </p:nvSpPr>
        <p:spPr>
          <a:xfrm>
            <a:off x="6172200" y="3186450"/>
            <a:ext cx="1099693" cy="370801"/>
          </a:xfrm>
          <a:prstGeom prst="rect">
            <a:avLst/>
          </a:prstGeom>
          <a:noFill/>
          <a:ln>
            <a:noFill/>
            <a:prstDash val="dash"/>
          </a:ln>
        </p:spPr>
        <p:txBody>
          <a:bodyPr wrap="square" lIns="0" tIns="0" rIns="0" bIns="0" rtlCol="0">
            <a:spAutoFit/>
          </a:bodyPr>
          <a:lstStyle/>
          <a:p>
            <a:pPr algn="ctr"/>
            <a:r>
              <a:rPr lang="lv-LV" sz="1200" dirty="0" smtClean="0">
                <a:solidFill>
                  <a:schemeClr val="bg1"/>
                </a:solidFill>
                <a:latin typeface="Verdana" panose="020B0604030504040204" pitchFamily="34" charset="0"/>
              </a:rPr>
              <a:t>Business services</a:t>
            </a:r>
            <a:endParaRPr lang="en-GB"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65" name="Straight Arrow Connector 64"/>
          <p:cNvCxnSpPr/>
          <p:nvPr/>
        </p:nvCxnSpPr>
        <p:spPr>
          <a:xfrm>
            <a:off x="3614887" y="3371850"/>
            <a:ext cx="612000" cy="0"/>
          </a:xfrm>
          <a:prstGeom prst="straightConnector1">
            <a:avLst/>
          </a:prstGeom>
          <a:ln w="19050">
            <a:solidFill>
              <a:srgbClr val="3E5E9F"/>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7707957"/>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Slide Number Placeholder 4"/>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B92707C-5FFF-46A7-932C-3EE34F0D8F51}" type="slidenum">
              <a:rPr lang="en-US" altLang="en-US" smtClean="0"/>
              <a:pPr/>
              <a:t>7</a:t>
            </a:fld>
            <a:endParaRPr lang="en-GB" altLang="en-US" dirty="0" smtClean="0"/>
          </a:p>
        </p:txBody>
      </p:sp>
      <p:grpSp>
        <p:nvGrpSpPr>
          <p:cNvPr id="57" name="Group 56"/>
          <p:cNvGrpSpPr/>
          <p:nvPr/>
        </p:nvGrpSpPr>
        <p:grpSpPr>
          <a:xfrm>
            <a:off x="424806" y="2255282"/>
            <a:ext cx="1080000" cy="1447800"/>
            <a:chOff x="495300" y="2495550"/>
            <a:chExt cx="1080000" cy="1447800"/>
          </a:xfrm>
        </p:grpSpPr>
        <p:sp>
          <p:nvSpPr>
            <p:cNvPr id="26" name="TextBox 25"/>
            <p:cNvSpPr txBox="1"/>
            <p:nvPr/>
          </p:nvSpPr>
          <p:spPr>
            <a:xfrm>
              <a:off x="583429" y="3034784"/>
              <a:ext cx="903742" cy="369332"/>
            </a:xfrm>
            <a:prstGeom prst="rect">
              <a:avLst/>
            </a:prstGeom>
            <a:noFill/>
          </p:spPr>
          <p:txBody>
            <a:bodyPr wrap="square" lIns="0" tIns="0" rIns="0" bIns="0" rtlCol="0">
              <a:spAutoFit/>
            </a:bodyPr>
            <a:lstStyle/>
            <a:p>
              <a:pPr algn="ctr"/>
              <a:r>
                <a:rPr lang="lv-LV" sz="1200" dirty="0" smtClean="0">
                  <a:latin typeface="Verdana" panose="020B0604030504040204" pitchFamily="34" charset="0"/>
                </a:rPr>
                <a:t>Institution employee</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42" name="Rounded Rectangle 41"/>
            <p:cNvSpPr/>
            <p:nvPr/>
          </p:nvSpPr>
          <p:spPr>
            <a:xfrm>
              <a:off x="495300" y="2495550"/>
              <a:ext cx="1080000" cy="1447800"/>
            </a:xfrm>
            <a:prstGeom prst="roundRect">
              <a:avLst>
                <a:gd name="adj" fmla="val 6713"/>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grpSp>
        <p:nvGrpSpPr>
          <p:cNvPr id="58" name="Group 57"/>
          <p:cNvGrpSpPr/>
          <p:nvPr/>
        </p:nvGrpSpPr>
        <p:grpSpPr>
          <a:xfrm>
            <a:off x="7308600" y="2255282"/>
            <a:ext cx="1080000" cy="1447800"/>
            <a:chOff x="7550355" y="2495550"/>
            <a:chExt cx="1080000" cy="1447800"/>
          </a:xfrm>
        </p:grpSpPr>
        <p:sp>
          <p:nvSpPr>
            <p:cNvPr id="27" name="TextBox 26"/>
            <p:cNvSpPr txBox="1"/>
            <p:nvPr/>
          </p:nvSpPr>
          <p:spPr>
            <a:xfrm>
              <a:off x="7601933" y="2942451"/>
              <a:ext cx="976845" cy="553998"/>
            </a:xfrm>
            <a:prstGeom prst="rect">
              <a:avLst/>
            </a:prstGeom>
            <a:noFill/>
          </p:spPr>
          <p:txBody>
            <a:bodyPr wrap="square" lIns="0" tIns="0" rIns="0" bIns="0" rtlCol="0">
              <a:spAutoFit/>
            </a:bodyPr>
            <a:lstStyle/>
            <a:p>
              <a:pPr algn="ctr"/>
              <a:r>
                <a:rPr lang="lv-LV" sz="1200" dirty="0" smtClean="0">
                  <a:latin typeface="Verdana" panose="020B0604030504040204" pitchFamily="34" charset="0"/>
                </a:rPr>
                <a:t>Data provider information system</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43" name="Rounded Rectangle 42"/>
            <p:cNvSpPr/>
            <p:nvPr/>
          </p:nvSpPr>
          <p:spPr>
            <a:xfrm>
              <a:off x="7550355" y="2495550"/>
              <a:ext cx="1080000" cy="1447800"/>
            </a:xfrm>
            <a:prstGeom prst="roundRect">
              <a:avLst>
                <a:gd name="adj" fmla="val 6713"/>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grpSp>
        <p:nvGrpSpPr>
          <p:cNvPr id="66" name="Group 65"/>
          <p:cNvGrpSpPr/>
          <p:nvPr/>
        </p:nvGrpSpPr>
        <p:grpSpPr>
          <a:xfrm>
            <a:off x="1541950" y="2712482"/>
            <a:ext cx="432000" cy="533400"/>
            <a:chOff x="1646459" y="2952750"/>
            <a:chExt cx="612000" cy="533400"/>
          </a:xfrm>
        </p:grpSpPr>
        <p:cxnSp>
          <p:nvCxnSpPr>
            <p:cNvPr id="13" name="Straight Arrow Connector 12"/>
            <p:cNvCxnSpPr/>
            <p:nvPr/>
          </p:nvCxnSpPr>
          <p:spPr>
            <a:xfrm>
              <a:off x="1646459" y="2952750"/>
              <a:ext cx="612000" cy="0"/>
            </a:xfrm>
            <a:prstGeom prst="straightConnector1">
              <a:avLst/>
            </a:prstGeom>
            <a:ln w="19050">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646459" y="3486150"/>
              <a:ext cx="612000" cy="0"/>
            </a:xfrm>
            <a:prstGeom prst="straightConnector1">
              <a:avLst/>
            </a:prstGeom>
            <a:ln w="19050">
              <a:solidFill>
                <a:srgbClr val="3E5E9F"/>
              </a:solidFill>
              <a:tailEnd type="triangle"/>
            </a:ln>
          </p:spPr>
          <p:style>
            <a:lnRef idx="1">
              <a:schemeClr val="accent1"/>
            </a:lnRef>
            <a:fillRef idx="0">
              <a:schemeClr val="accent1"/>
            </a:fillRef>
            <a:effectRef idx="0">
              <a:schemeClr val="accent1"/>
            </a:effectRef>
            <a:fontRef idx="minor">
              <a:schemeClr val="tx1"/>
            </a:fontRef>
          </p:style>
        </p:cxnSp>
      </p:grpSp>
      <p:grpSp>
        <p:nvGrpSpPr>
          <p:cNvPr id="67" name="Group 66"/>
          <p:cNvGrpSpPr/>
          <p:nvPr/>
        </p:nvGrpSpPr>
        <p:grpSpPr>
          <a:xfrm>
            <a:off x="3877038" y="2712482"/>
            <a:ext cx="432000" cy="533400"/>
            <a:chOff x="3733800" y="2952750"/>
            <a:chExt cx="612000" cy="533400"/>
          </a:xfrm>
        </p:grpSpPr>
        <p:cxnSp>
          <p:nvCxnSpPr>
            <p:cNvPr id="45" name="Straight Arrow Connector 44"/>
            <p:cNvCxnSpPr/>
            <p:nvPr/>
          </p:nvCxnSpPr>
          <p:spPr>
            <a:xfrm>
              <a:off x="3733800" y="2952750"/>
              <a:ext cx="612000" cy="0"/>
            </a:xfrm>
            <a:prstGeom prst="straightConnector1">
              <a:avLst/>
            </a:prstGeom>
            <a:ln w="19050">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a:off x="3733800" y="3486150"/>
              <a:ext cx="612000" cy="0"/>
            </a:xfrm>
            <a:prstGeom prst="straightConnector1">
              <a:avLst/>
            </a:prstGeom>
            <a:ln w="19050">
              <a:solidFill>
                <a:srgbClr val="3E5E9F"/>
              </a:solidFill>
              <a:tailEnd type="triangle"/>
            </a:ln>
          </p:spPr>
          <p:style>
            <a:lnRef idx="1">
              <a:schemeClr val="accent1"/>
            </a:lnRef>
            <a:fillRef idx="0">
              <a:schemeClr val="accent1"/>
            </a:fillRef>
            <a:effectRef idx="0">
              <a:schemeClr val="accent1"/>
            </a:effectRef>
            <a:fontRef idx="minor">
              <a:schemeClr val="tx1"/>
            </a:fontRef>
          </p:style>
        </p:cxnSp>
      </p:grpSp>
      <p:grpSp>
        <p:nvGrpSpPr>
          <p:cNvPr id="68" name="Group 67"/>
          <p:cNvGrpSpPr/>
          <p:nvPr/>
        </p:nvGrpSpPr>
        <p:grpSpPr>
          <a:xfrm>
            <a:off x="6839457" y="2712482"/>
            <a:ext cx="432000" cy="533400"/>
            <a:chOff x="6844641" y="2952750"/>
            <a:chExt cx="612000" cy="533400"/>
          </a:xfrm>
        </p:grpSpPr>
        <p:cxnSp>
          <p:nvCxnSpPr>
            <p:cNvPr id="46" name="Straight Arrow Connector 45"/>
            <p:cNvCxnSpPr/>
            <p:nvPr/>
          </p:nvCxnSpPr>
          <p:spPr>
            <a:xfrm>
              <a:off x="6844641" y="2952750"/>
              <a:ext cx="612000" cy="0"/>
            </a:xfrm>
            <a:prstGeom prst="straightConnector1">
              <a:avLst/>
            </a:prstGeom>
            <a:ln w="19050">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H="1">
              <a:off x="6844641" y="3486150"/>
              <a:ext cx="612000" cy="0"/>
            </a:xfrm>
            <a:prstGeom prst="straightConnector1">
              <a:avLst/>
            </a:prstGeom>
            <a:ln w="19050">
              <a:solidFill>
                <a:srgbClr val="3E5E9F"/>
              </a:solidFill>
              <a:tailEnd type="triangle"/>
            </a:ln>
          </p:spPr>
          <p:style>
            <a:lnRef idx="1">
              <a:schemeClr val="accent1"/>
            </a:lnRef>
            <a:fillRef idx="0">
              <a:schemeClr val="accent1"/>
            </a:fillRef>
            <a:effectRef idx="0">
              <a:schemeClr val="accent1"/>
            </a:effectRef>
            <a:fontRef idx="minor">
              <a:schemeClr val="tx1"/>
            </a:fontRef>
          </p:style>
        </p:cxnSp>
      </p:grpSp>
      <p:sp>
        <p:nvSpPr>
          <p:cNvPr id="22" name="TextBox 21"/>
          <p:cNvSpPr txBox="1"/>
          <p:nvPr/>
        </p:nvSpPr>
        <p:spPr>
          <a:xfrm>
            <a:off x="2049194" y="3779282"/>
            <a:ext cx="1752600" cy="807913"/>
          </a:xfrm>
          <a:prstGeom prst="rect">
            <a:avLst/>
          </a:prstGeom>
          <a:noFill/>
        </p:spPr>
        <p:txBody>
          <a:bodyPr wrap="square" lIns="0" tIns="0" rIns="0" bIns="0" rtlCol="0">
            <a:spAutoFit/>
          </a:bodyPr>
          <a:lstStyle/>
          <a:p>
            <a:pPr algn="ctr"/>
            <a:r>
              <a:rPr lang="lv-LV" sz="1050" dirty="0">
                <a:latin typeface="Verdana" panose="020B0604030504040204" pitchFamily="34" charset="0"/>
              </a:rPr>
              <a:t>It is necessary to look through other institution data or download it for saving in ones own information system</a:t>
            </a:r>
          </a:p>
        </p:txBody>
      </p:sp>
      <p:sp>
        <p:nvSpPr>
          <p:cNvPr id="28" name="TextBox 27"/>
          <p:cNvSpPr txBox="1"/>
          <p:nvPr/>
        </p:nvSpPr>
        <p:spPr>
          <a:xfrm>
            <a:off x="4482654" y="3779282"/>
            <a:ext cx="2183187" cy="646331"/>
          </a:xfrm>
          <a:prstGeom prst="rect">
            <a:avLst/>
          </a:prstGeom>
          <a:noFill/>
        </p:spPr>
        <p:txBody>
          <a:bodyPr wrap="square" lIns="0" tIns="0" rIns="0" bIns="0" rtlCol="0">
            <a:spAutoFit/>
          </a:bodyPr>
          <a:lstStyle/>
          <a:p>
            <a:pPr algn="ctr"/>
            <a:r>
              <a:rPr lang="lv-LV" sz="1050" dirty="0" smtClean="0">
                <a:latin typeface="Verdana" panose="020B0604030504040204" pitchFamily="34" charset="0"/>
              </a:rPr>
              <a:t>A request response from data provider is prepared and returned to institution employee practically immediately (in 3 seconds)</a:t>
            </a:r>
            <a:endParaRPr lang="en-GB" sz="1050" dirty="0">
              <a:latin typeface="Verdana" panose="020B0604030504040204" pitchFamily="34" charset="0"/>
              <a:ea typeface="Verdana" panose="020B0604030504040204" pitchFamily="34" charset="0"/>
              <a:cs typeface="Verdana" panose="020B0604030504040204" pitchFamily="34" charset="0"/>
            </a:endParaRPr>
          </a:p>
        </p:txBody>
      </p:sp>
      <p:sp>
        <p:nvSpPr>
          <p:cNvPr id="31" name="TextBox 30"/>
          <p:cNvSpPr txBox="1"/>
          <p:nvPr/>
        </p:nvSpPr>
        <p:spPr>
          <a:xfrm>
            <a:off x="6915150" y="3779282"/>
            <a:ext cx="1866900" cy="807913"/>
          </a:xfrm>
          <a:prstGeom prst="rect">
            <a:avLst/>
          </a:prstGeom>
          <a:noFill/>
        </p:spPr>
        <p:txBody>
          <a:bodyPr wrap="square" lIns="0" tIns="0" rIns="0" bIns="0" rtlCol="0">
            <a:spAutoFit/>
          </a:bodyPr>
          <a:lstStyle/>
          <a:p>
            <a:pPr algn="ctr"/>
            <a:r>
              <a:rPr lang="lv-LV" sz="1050" dirty="0" smtClean="0">
                <a:latin typeface="Verdana" panose="020B0604030504040204" pitchFamily="34" charset="0"/>
              </a:rPr>
              <a:t>Provides with current (usually 1 day topicality) information/data his/her institution is in charge of online</a:t>
            </a:r>
            <a:endParaRPr lang="en-GB" sz="1050" dirty="0">
              <a:latin typeface="Verdana" panose="020B0604030504040204" pitchFamily="34" charset="0"/>
              <a:ea typeface="Verdana" panose="020B0604030504040204" pitchFamily="34" charset="0"/>
              <a:cs typeface="Verdana" panose="020B0604030504040204" pitchFamily="34" charset="0"/>
            </a:endParaRPr>
          </a:p>
        </p:txBody>
      </p:sp>
      <p:sp>
        <p:nvSpPr>
          <p:cNvPr id="29" name="TextBox 28"/>
          <p:cNvSpPr txBox="1"/>
          <p:nvPr/>
        </p:nvSpPr>
        <p:spPr>
          <a:xfrm>
            <a:off x="468871" y="1842016"/>
            <a:ext cx="991871" cy="184666"/>
          </a:xfrm>
          <a:prstGeom prst="rect">
            <a:avLst/>
          </a:prstGeom>
          <a:noFill/>
        </p:spPr>
        <p:txBody>
          <a:bodyPr wrap="square" lIns="0" tIns="0" rIns="0" bIns="0" rtlCol="0">
            <a:spAutoFit/>
          </a:bodyPr>
          <a:lstStyle/>
          <a:p>
            <a:pPr algn="ctr"/>
            <a:r>
              <a:rPr lang="lv-LV" sz="1200" dirty="0" smtClean="0">
                <a:solidFill>
                  <a:srgbClr val="3E5E9F"/>
                </a:solidFill>
                <a:latin typeface="Verdana" panose="020B0604030504040204" pitchFamily="34" charset="0"/>
              </a:rPr>
              <a:t>User </a:t>
            </a:r>
            <a:endParaRPr lang="en-GB" sz="1100" dirty="0">
              <a:solidFill>
                <a:srgbClr val="3E5E9F"/>
              </a:solidFill>
              <a:latin typeface="Verdana" panose="020B0604030504040204" pitchFamily="34" charset="0"/>
              <a:ea typeface="Verdana" panose="020B0604030504040204" pitchFamily="34" charset="0"/>
              <a:cs typeface="Verdana" panose="020B0604030504040204" pitchFamily="34" charset="0"/>
            </a:endParaRPr>
          </a:p>
        </p:txBody>
      </p:sp>
      <p:sp>
        <p:nvSpPr>
          <p:cNvPr id="32" name="TextBox 31"/>
          <p:cNvSpPr txBox="1"/>
          <p:nvPr/>
        </p:nvSpPr>
        <p:spPr>
          <a:xfrm>
            <a:off x="2361614" y="1657350"/>
            <a:ext cx="1127760" cy="369332"/>
          </a:xfrm>
          <a:prstGeom prst="rect">
            <a:avLst/>
          </a:prstGeom>
          <a:noFill/>
        </p:spPr>
        <p:txBody>
          <a:bodyPr wrap="square" lIns="0" tIns="0" rIns="0" bIns="0" rtlCol="0">
            <a:spAutoFit/>
          </a:bodyPr>
          <a:lstStyle/>
          <a:p>
            <a:pPr algn="ctr"/>
            <a:r>
              <a:rPr lang="lv-LV" sz="1200" dirty="0" smtClean="0">
                <a:solidFill>
                  <a:srgbClr val="3E5E9F"/>
                </a:solidFill>
                <a:latin typeface="Verdana" panose="020B0604030504040204" pitchFamily="34" charset="0"/>
              </a:rPr>
              <a:t>Service request</a:t>
            </a:r>
            <a:endParaRPr lang="en-GB" sz="1200" dirty="0">
              <a:solidFill>
                <a:srgbClr val="3E5E9F"/>
              </a:solidFill>
              <a:latin typeface="Verdana" panose="020B0604030504040204" pitchFamily="34" charset="0"/>
              <a:ea typeface="Verdana" panose="020B0604030504040204" pitchFamily="34" charset="0"/>
              <a:cs typeface="Verdana" panose="020B0604030504040204" pitchFamily="34" charset="0"/>
            </a:endParaRPr>
          </a:p>
        </p:txBody>
      </p:sp>
      <p:sp>
        <p:nvSpPr>
          <p:cNvPr id="33" name="TextBox 32"/>
          <p:cNvSpPr txBox="1"/>
          <p:nvPr/>
        </p:nvSpPr>
        <p:spPr>
          <a:xfrm>
            <a:off x="4481120" y="1657350"/>
            <a:ext cx="2186255" cy="369332"/>
          </a:xfrm>
          <a:prstGeom prst="rect">
            <a:avLst/>
          </a:prstGeom>
          <a:noFill/>
        </p:spPr>
        <p:txBody>
          <a:bodyPr wrap="square" lIns="0" tIns="0" rIns="0" bIns="0" rtlCol="0">
            <a:spAutoFit/>
          </a:bodyPr>
          <a:lstStyle/>
          <a:p>
            <a:pPr algn="ctr"/>
            <a:r>
              <a:rPr lang="lv-LV" sz="1200" dirty="0" smtClean="0">
                <a:solidFill>
                  <a:srgbClr val="3E5E9F"/>
                </a:solidFill>
                <a:latin typeface="Verdana" panose="020B0604030504040204" pitchFamily="34" charset="0"/>
              </a:rPr>
              <a:t>Request processing and turning to the data source</a:t>
            </a:r>
            <a:endParaRPr lang="en-GB" sz="1200" dirty="0">
              <a:solidFill>
                <a:srgbClr val="3E5E9F"/>
              </a:solidFill>
              <a:latin typeface="Verdana" panose="020B0604030504040204" pitchFamily="34" charset="0"/>
              <a:ea typeface="Verdana" panose="020B0604030504040204" pitchFamily="34" charset="0"/>
              <a:cs typeface="Verdana" panose="020B0604030504040204" pitchFamily="34" charset="0"/>
            </a:endParaRPr>
          </a:p>
        </p:txBody>
      </p:sp>
      <p:sp>
        <p:nvSpPr>
          <p:cNvPr id="34" name="TextBox 33"/>
          <p:cNvSpPr txBox="1"/>
          <p:nvPr/>
        </p:nvSpPr>
        <p:spPr>
          <a:xfrm>
            <a:off x="6781801" y="1657350"/>
            <a:ext cx="2133599" cy="369332"/>
          </a:xfrm>
          <a:prstGeom prst="rect">
            <a:avLst/>
          </a:prstGeom>
          <a:noFill/>
        </p:spPr>
        <p:txBody>
          <a:bodyPr wrap="square" lIns="0" tIns="0" rIns="0" bIns="0" rtlCol="0">
            <a:spAutoFit/>
          </a:bodyPr>
          <a:lstStyle/>
          <a:p>
            <a:pPr algn="ctr"/>
            <a:r>
              <a:rPr lang="lv-LV" sz="1200" dirty="0" smtClean="0">
                <a:solidFill>
                  <a:srgbClr val="3E5E9F"/>
                </a:solidFill>
                <a:latin typeface="Verdana" panose="020B0604030504040204" pitchFamily="34" charset="0"/>
              </a:rPr>
              <a:t>Response data preparation and return of results</a:t>
            </a:r>
            <a:endParaRPr lang="en-GB" sz="1200" dirty="0">
              <a:solidFill>
                <a:srgbClr val="3E5E9F"/>
              </a:solidFill>
              <a:latin typeface="Verdana" panose="020B0604030504040204" pitchFamily="34" charset="0"/>
              <a:ea typeface="Verdana" panose="020B0604030504040204" pitchFamily="34" charset="0"/>
              <a:cs typeface="Verdana" panose="020B0604030504040204" pitchFamily="34" charset="0"/>
            </a:endParaRPr>
          </a:p>
        </p:txBody>
      </p:sp>
      <p:grpSp>
        <p:nvGrpSpPr>
          <p:cNvPr id="37" name="Group 112"/>
          <p:cNvGrpSpPr/>
          <p:nvPr/>
        </p:nvGrpSpPr>
        <p:grpSpPr>
          <a:xfrm>
            <a:off x="2011094" y="2237422"/>
            <a:ext cx="1828800" cy="1477328"/>
            <a:chOff x="1933932" y="2772393"/>
            <a:chExt cx="1828800" cy="1477328"/>
          </a:xfrm>
        </p:grpSpPr>
        <p:sp>
          <p:nvSpPr>
            <p:cNvPr id="40" name="TextBox 39"/>
            <p:cNvSpPr txBox="1"/>
            <p:nvPr/>
          </p:nvSpPr>
          <p:spPr>
            <a:xfrm>
              <a:off x="1933932" y="2772393"/>
              <a:ext cx="1828800" cy="1477328"/>
            </a:xfrm>
            <a:prstGeom prst="rect">
              <a:avLst/>
            </a:prstGeom>
            <a:noFill/>
          </p:spPr>
          <p:txBody>
            <a:bodyPr wrap="square" lIns="0" tIns="0" rIns="0" bIns="0" rtlCol="0">
              <a:spAutoFit/>
            </a:bodyPr>
            <a:lstStyle/>
            <a:p>
              <a:pPr algn="ctr"/>
              <a:r>
                <a:rPr lang="lv-LV" sz="1200" dirty="0" smtClean="0">
                  <a:latin typeface="Verdana" panose="020B0604030504040204" pitchFamily="34" charset="0"/>
                </a:rPr>
                <a:t>In his/her system performs convenient actions (presses the button or starts data field, e.g., identity number input) for other institution data retrieval</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41" name="Rounded Rectangle 40"/>
            <p:cNvSpPr/>
            <p:nvPr/>
          </p:nvSpPr>
          <p:spPr>
            <a:xfrm>
              <a:off x="1933932" y="2790253"/>
              <a:ext cx="1828800" cy="1447800"/>
            </a:xfrm>
            <a:prstGeom prst="roundRect">
              <a:avLst>
                <a:gd name="adj" fmla="val 5225"/>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grpSp>
        <p:nvGrpSpPr>
          <p:cNvPr id="44" name="Group 113"/>
          <p:cNvGrpSpPr/>
          <p:nvPr/>
        </p:nvGrpSpPr>
        <p:grpSpPr>
          <a:xfrm>
            <a:off x="4346182" y="2255282"/>
            <a:ext cx="2456131" cy="1447800"/>
            <a:chOff x="4248425" y="2790253"/>
            <a:chExt cx="2456131" cy="1447800"/>
          </a:xfrm>
        </p:grpSpPr>
        <p:sp>
          <p:nvSpPr>
            <p:cNvPr id="47" name="TextBox 46"/>
            <p:cNvSpPr txBox="1"/>
            <p:nvPr/>
          </p:nvSpPr>
          <p:spPr>
            <a:xfrm>
              <a:off x="4910816" y="3329487"/>
              <a:ext cx="1131348" cy="369332"/>
            </a:xfrm>
            <a:prstGeom prst="rect">
              <a:avLst/>
            </a:prstGeom>
            <a:noFill/>
          </p:spPr>
          <p:txBody>
            <a:bodyPr wrap="square" lIns="0" tIns="0" rIns="0" bIns="0" rtlCol="0">
              <a:spAutoFit/>
            </a:bodyPr>
            <a:lstStyle/>
            <a:p>
              <a:pPr algn="ctr"/>
              <a:r>
                <a:rPr lang="lv-LV" sz="2400" b="1" dirty="0" smtClean="0">
                  <a:latin typeface="Verdana" panose="020B0604030504040204" pitchFamily="34" charset="0"/>
                </a:rPr>
                <a:t>VISS</a:t>
              </a:r>
              <a:endParaRPr lang="en-GB" sz="1200" b="1" dirty="0">
                <a:latin typeface="Verdana" panose="020B0604030504040204" pitchFamily="34" charset="0"/>
                <a:ea typeface="Verdana" panose="020B0604030504040204" pitchFamily="34" charset="0"/>
                <a:cs typeface="Verdana" panose="020B0604030504040204" pitchFamily="34" charset="0"/>
              </a:endParaRPr>
            </a:p>
          </p:txBody>
        </p:sp>
        <p:sp>
          <p:nvSpPr>
            <p:cNvPr id="48" name="Rounded Rectangle 47"/>
            <p:cNvSpPr/>
            <p:nvPr/>
          </p:nvSpPr>
          <p:spPr>
            <a:xfrm>
              <a:off x="4248425" y="2790253"/>
              <a:ext cx="2456131" cy="1447800"/>
            </a:xfrm>
            <a:prstGeom prst="roundRect">
              <a:avLst>
                <a:gd name="adj" fmla="val 5275"/>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sp>
        <p:nvSpPr>
          <p:cNvPr id="35" name="TextBox 34"/>
          <p:cNvSpPr txBox="1"/>
          <p:nvPr/>
        </p:nvSpPr>
        <p:spPr>
          <a:xfrm>
            <a:off x="152400" y="3779282"/>
            <a:ext cx="1624812" cy="484748"/>
          </a:xfrm>
          <a:prstGeom prst="rect">
            <a:avLst/>
          </a:prstGeom>
          <a:noFill/>
        </p:spPr>
        <p:txBody>
          <a:bodyPr wrap="square" lIns="0" tIns="0" rIns="0" bIns="0" rtlCol="0">
            <a:spAutoFit/>
          </a:bodyPr>
          <a:lstStyle/>
          <a:p>
            <a:pPr algn="ctr"/>
            <a:r>
              <a:rPr lang="lv-LV" sz="1050" dirty="0" smtClean="0">
                <a:latin typeface="Verdana" panose="020B0604030504040204" pitchFamily="34" charset="0"/>
              </a:rPr>
              <a:t>Work in a usual environment in their own information system</a:t>
            </a:r>
            <a:endParaRPr lang="en-GB" sz="1050" dirty="0">
              <a:latin typeface="Verdana" panose="020B0604030504040204" pitchFamily="34" charset="0"/>
              <a:ea typeface="Verdana" panose="020B0604030504040204" pitchFamily="34" charset="0"/>
              <a:cs typeface="Verdana" panose="020B0604030504040204" pitchFamily="34" charset="0"/>
            </a:endParaRPr>
          </a:p>
        </p:txBody>
      </p:sp>
      <p:sp>
        <p:nvSpPr>
          <p:cNvPr id="36" name="Title 2"/>
          <p:cNvSpPr txBox="1">
            <a:spLocks/>
          </p:cNvSpPr>
          <p:nvPr/>
        </p:nvSpPr>
        <p:spPr>
          <a:xfrm>
            <a:off x="2590800" y="285750"/>
            <a:ext cx="6324600" cy="800099"/>
          </a:xfrm>
          <a:prstGeom prst="rect">
            <a:avLst/>
          </a:prstGeom>
        </p:spPr>
        <p:txBody>
          <a:bodyPr vert="horz" lIns="91440" tIns="45720" rIns="91440" bIns="45720" rtlCol="0" anchor="t">
            <a:noAutofit/>
          </a:bodyPr>
          <a:lstStyle/>
          <a:p>
            <a:pPr lvl="0">
              <a:spcBef>
                <a:spcPct val="0"/>
              </a:spcBef>
              <a:defRPr/>
            </a:pPr>
            <a:r>
              <a:rPr lang="lv-LV" altLang="en-US" sz="2400" b="1" dirty="0" smtClean="0">
                <a:latin typeface="Verdana" panose="020B0604030504040204" pitchFamily="34" charset="0"/>
              </a:rPr>
              <a:t>Data exchange example - convenience for an institution employee</a:t>
            </a:r>
            <a:endParaRPr kumimoji="0" lang="en-GB" altLang="en-US" sz="2400" b="1" i="1" u="none" strike="noStrike" kern="1200" cap="none" spc="0" normalizeH="0" baseline="0" noProof="0" dirty="0" smtClean="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5159054"/>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Slide Number Placeholder 4"/>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B92707C-5FFF-46A7-932C-3EE34F0D8F51}" type="slidenum">
              <a:rPr lang="en-US" altLang="en-US" smtClean="0"/>
              <a:pPr/>
              <a:t>8</a:t>
            </a:fld>
            <a:endParaRPr lang="en-GB" altLang="en-US" dirty="0" smtClean="0"/>
          </a:p>
        </p:txBody>
      </p:sp>
      <p:grpSp>
        <p:nvGrpSpPr>
          <p:cNvPr id="2" name="Group 56"/>
          <p:cNvGrpSpPr/>
          <p:nvPr/>
        </p:nvGrpSpPr>
        <p:grpSpPr>
          <a:xfrm>
            <a:off x="424806" y="2031906"/>
            <a:ext cx="1080000" cy="1447800"/>
            <a:chOff x="495300" y="2495550"/>
            <a:chExt cx="1080000" cy="1447800"/>
          </a:xfrm>
        </p:grpSpPr>
        <p:sp>
          <p:nvSpPr>
            <p:cNvPr id="26" name="TextBox 25"/>
            <p:cNvSpPr txBox="1"/>
            <p:nvPr/>
          </p:nvSpPr>
          <p:spPr>
            <a:xfrm>
              <a:off x="549300" y="2942451"/>
              <a:ext cx="972000" cy="553998"/>
            </a:xfrm>
            <a:prstGeom prst="rect">
              <a:avLst/>
            </a:prstGeom>
            <a:noFill/>
          </p:spPr>
          <p:txBody>
            <a:bodyPr wrap="square" lIns="0" tIns="0" rIns="0" bIns="0" rtlCol="0">
              <a:spAutoFit/>
            </a:bodyPr>
            <a:lstStyle/>
            <a:p>
              <a:pPr algn="ctr"/>
              <a:r>
                <a:rPr lang="lv-LV" sz="1200" dirty="0" smtClean="0">
                  <a:latin typeface="Verdana" panose="020B0604030504040204" pitchFamily="34" charset="0"/>
                </a:rPr>
                <a:t>IT professional</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42" name="Rounded Rectangle 41"/>
            <p:cNvSpPr/>
            <p:nvPr/>
          </p:nvSpPr>
          <p:spPr>
            <a:xfrm>
              <a:off x="495300" y="2495550"/>
              <a:ext cx="1080000" cy="1447800"/>
            </a:xfrm>
            <a:prstGeom prst="roundRect">
              <a:avLst>
                <a:gd name="adj" fmla="val 6713"/>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grpSp>
        <p:nvGrpSpPr>
          <p:cNvPr id="3" name="Group 57"/>
          <p:cNvGrpSpPr/>
          <p:nvPr/>
        </p:nvGrpSpPr>
        <p:grpSpPr>
          <a:xfrm>
            <a:off x="7308600" y="2031906"/>
            <a:ext cx="1080000" cy="1447800"/>
            <a:chOff x="7550355" y="2495550"/>
            <a:chExt cx="1080000" cy="1447800"/>
          </a:xfrm>
        </p:grpSpPr>
        <p:sp>
          <p:nvSpPr>
            <p:cNvPr id="27" name="TextBox 26"/>
            <p:cNvSpPr txBox="1"/>
            <p:nvPr/>
          </p:nvSpPr>
          <p:spPr>
            <a:xfrm>
              <a:off x="7601933" y="2665452"/>
              <a:ext cx="976845" cy="1107996"/>
            </a:xfrm>
            <a:prstGeom prst="rect">
              <a:avLst/>
            </a:prstGeom>
            <a:noFill/>
          </p:spPr>
          <p:txBody>
            <a:bodyPr wrap="square" lIns="0" tIns="0" rIns="0" bIns="0" rtlCol="0">
              <a:spAutoFit/>
            </a:bodyPr>
            <a:lstStyle/>
            <a:p>
              <a:pPr algn="ctr"/>
              <a:r>
                <a:rPr lang="lv-LV" sz="1200" dirty="0" smtClean="0">
                  <a:latin typeface="Verdana" panose="020B0604030504040204" pitchFamily="34" charset="0"/>
                </a:rPr>
                <a:t>Data provider information system, IS service, XML and XSD scheme</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43" name="Rounded Rectangle 42"/>
            <p:cNvSpPr/>
            <p:nvPr/>
          </p:nvSpPr>
          <p:spPr>
            <a:xfrm>
              <a:off x="7550355" y="2495550"/>
              <a:ext cx="1080000" cy="1447800"/>
            </a:xfrm>
            <a:prstGeom prst="roundRect">
              <a:avLst>
                <a:gd name="adj" fmla="val 6713"/>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grpSp>
        <p:nvGrpSpPr>
          <p:cNvPr id="4" name="Group 65"/>
          <p:cNvGrpSpPr/>
          <p:nvPr/>
        </p:nvGrpSpPr>
        <p:grpSpPr>
          <a:xfrm>
            <a:off x="1541950" y="2489106"/>
            <a:ext cx="432000" cy="533400"/>
            <a:chOff x="1646459" y="2952750"/>
            <a:chExt cx="612000" cy="533400"/>
          </a:xfrm>
        </p:grpSpPr>
        <p:cxnSp>
          <p:nvCxnSpPr>
            <p:cNvPr id="13" name="Straight Arrow Connector 12"/>
            <p:cNvCxnSpPr/>
            <p:nvPr/>
          </p:nvCxnSpPr>
          <p:spPr>
            <a:xfrm>
              <a:off x="1646459" y="2952750"/>
              <a:ext cx="612000" cy="0"/>
            </a:xfrm>
            <a:prstGeom prst="straightConnector1">
              <a:avLst/>
            </a:prstGeom>
            <a:ln w="19050">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646459" y="3486150"/>
              <a:ext cx="612000" cy="0"/>
            </a:xfrm>
            <a:prstGeom prst="straightConnector1">
              <a:avLst/>
            </a:prstGeom>
            <a:ln w="19050">
              <a:solidFill>
                <a:srgbClr val="3E5E9F"/>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 name="Group 66"/>
          <p:cNvGrpSpPr/>
          <p:nvPr/>
        </p:nvGrpSpPr>
        <p:grpSpPr>
          <a:xfrm>
            <a:off x="3877038" y="2489106"/>
            <a:ext cx="432000" cy="533400"/>
            <a:chOff x="3733800" y="2952750"/>
            <a:chExt cx="612000" cy="533400"/>
          </a:xfrm>
        </p:grpSpPr>
        <p:cxnSp>
          <p:nvCxnSpPr>
            <p:cNvPr id="45" name="Straight Arrow Connector 44"/>
            <p:cNvCxnSpPr/>
            <p:nvPr/>
          </p:nvCxnSpPr>
          <p:spPr>
            <a:xfrm>
              <a:off x="3733800" y="2952750"/>
              <a:ext cx="612000" cy="0"/>
            </a:xfrm>
            <a:prstGeom prst="straightConnector1">
              <a:avLst/>
            </a:prstGeom>
            <a:ln w="19050">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a:off x="3733800" y="3486150"/>
              <a:ext cx="612000" cy="0"/>
            </a:xfrm>
            <a:prstGeom prst="straightConnector1">
              <a:avLst/>
            </a:prstGeom>
            <a:ln w="19050">
              <a:solidFill>
                <a:srgbClr val="3E5E9F"/>
              </a:solidFill>
              <a:tailEnd type="triangle"/>
            </a:ln>
          </p:spPr>
          <p:style>
            <a:lnRef idx="1">
              <a:schemeClr val="accent1"/>
            </a:lnRef>
            <a:fillRef idx="0">
              <a:schemeClr val="accent1"/>
            </a:fillRef>
            <a:effectRef idx="0">
              <a:schemeClr val="accent1"/>
            </a:effectRef>
            <a:fontRef idx="minor">
              <a:schemeClr val="tx1"/>
            </a:fontRef>
          </p:style>
        </p:cxnSp>
      </p:grpSp>
      <p:grpSp>
        <p:nvGrpSpPr>
          <p:cNvPr id="6" name="Group 67"/>
          <p:cNvGrpSpPr/>
          <p:nvPr/>
        </p:nvGrpSpPr>
        <p:grpSpPr>
          <a:xfrm>
            <a:off x="6839457" y="2489106"/>
            <a:ext cx="432000" cy="533400"/>
            <a:chOff x="6844641" y="2952750"/>
            <a:chExt cx="612000" cy="533400"/>
          </a:xfrm>
        </p:grpSpPr>
        <p:cxnSp>
          <p:nvCxnSpPr>
            <p:cNvPr id="46" name="Straight Arrow Connector 45"/>
            <p:cNvCxnSpPr/>
            <p:nvPr/>
          </p:nvCxnSpPr>
          <p:spPr>
            <a:xfrm>
              <a:off x="6844641" y="2952750"/>
              <a:ext cx="612000" cy="0"/>
            </a:xfrm>
            <a:prstGeom prst="straightConnector1">
              <a:avLst/>
            </a:prstGeom>
            <a:ln w="19050">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H="1">
              <a:off x="6844641" y="3486150"/>
              <a:ext cx="612000" cy="0"/>
            </a:xfrm>
            <a:prstGeom prst="straightConnector1">
              <a:avLst/>
            </a:prstGeom>
            <a:ln w="19050">
              <a:solidFill>
                <a:srgbClr val="3E5E9F"/>
              </a:solidFill>
              <a:tailEnd type="triangle"/>
            </a:ln>
          </p:spPr>
          <p:style>
            <a:lnRef idx="1">
              <a:schemeClr val="accent1"/>
            </a:lnRef>
            <a:fillRef idx="0">
              <a:schemeClr val="accent1"/>
            </a:fillRef>
            <a:effectRef idx="0">
              <a:schemeClr val="accent1"/>
            </a:effectRef>
            <a:fontRef idx="minor">
              <a:schemeClr val="tx1"/>
            </a:fontRef>
          </p:style>
        </p:cxnSp>
      </p:grpSp>
      <p:sp>
        <p:nvSpPr>
          <p:cNvPr id="29" name="TextBox 28"/>
          <p:cNvSpPr txBox="1"/>
          <p:nvPr/>
        </p:nvSpPr>
        <p:spPr>
          <a:xfrm>
            <a:off x="468871" y="1613416"/>
            <a:ext cx="991871" cy="184666"/>
          </a:xfrm>
          <a:prstGeom prst="rect">
            <a:avLst/>
          </a:prstGeom>
          <a:noFill/>
        </p:spPr>
        <p:txBody>
          <a:bodyPr wrap="square" lIns="0" tIns="0" rIns="0" bIns="0" rtlCol="0">
            <a:spAutoFit/>
          </a:bodyPr>
          <a:lstStyle/>
          <a:p>
            <a:pPr algn="ctr"/>
            <a:r>
              <a:rPr lang="lv-LV" sz="1200" dirty="0" smtClean="0">
                <a:solidFill>
                  <a:srgbClr val="3E5E9F"/>
                </a:solidFill>
                <a:latin typeface="Verdana" panose="020B0604030504040204" pitchFamily="34" charset="0"/>
              </a:rPr>
              <a:t>User </a:t>
            </a:r>
            <a:endParaRPr lang="en-GB" sz="1100" dirty="0">
              <a:solidFill>
                <a:srgbClr val="3E5E9F"/>
              </a:solidFill>
              <a:latin typeface="Verdana" panose="020B0604030504040204" pitchFamily="34" charset="0"/>
              <a:ea typeface="Verdana" panose="020B0604030504040204" pitchFamily="34" charset="0"/>
              <a:cs typeface="Verdana" panose="020B0604030504040204" pitchFamily="34" charset="0"/>
            </a:endParaRPr>
          </a:p>
        </p:txBody>
      </p:sp>
      <p:sp>
        <p:nvSpPr>
          <p:cNvPr id="32" name="TextBox 31"/>
          <p:cNvSpPr txBox="1"/>
          <p:nvPr/>
        </p:nvSpPr>
        <p:spPr>
          <a:xfrm>
            <a:off x="2361614" y="1428750"/>
            <a:ext cx="1127760" cy="369332"/>
          </a:xfrm>
          <a:prstGeom prst="rect">
            <a:avLst/>
          </a:prstGeom>
          <a:noFill/>
        </p:spPr>
        <p:txBody>
          <a:bodyPr wrap="square" lIns="0" tIns="0" rIns="0" bIns="0" rtlCol="0">
            <a:spAutoFit/>
          </a:bodyPr>
          <a:lstStyle/>
          <a:p>
            <a:pPr algn="ctr"/>
            <a:r>
              <a:rPr lang="lv-LV" sz="1200" dirty="0" smtClean="0">
                <a:solidFill>
                  <a:srgbClr val="3E5E9F"/>
                </a:solidFill>
                <a:latin typeface="Verdana" panose="020B0604030504040204" pitchFamily="34" charset="0"/>
              </a:rPr>
              <a:t>Service request</a:t>
            </a:r>
            <a:endParaRPr lang="en-GB" sz="1200" dirty="0">
              <a:solidFill>
                <a:srgbClr val="3E5E9F"/>
              </a:solidFill>
              <a:latin typeface="Verdana" panose="020B0604030504040204" pitchFamily="34" charset="0"/>
              <a:ea typeface="Verdana" panose="020B0604030504040204" pitchFamily="34" charset="0"/>
              <a:cs typeface="Verdana" panose="020B0604030504040204" pitchFamily="34" charset="0"/>
            </a:endParaRPr>
          </a:p>
        </p:txBody>
      </p:sp>
      <p:sp>
        <p:nvSpPr>
          <p:cNvPr id="33" name="TextBox 32"/>
          <p:cNvSpPr txBox="1"/>
          <p:nvPr/>
        </p:nvSpPr>
        <p:spPr>
          <a:xfrm>
            <a:off x="4481120" y="1428750"/>
            <a:ext cx="2186255" cy="369332"/>
          </a:xfrm>
          <a:prstGeom prst="rect">
            <a:avLst/>
          </a:prstGeom>
          <a:noFill/>
        </p:spPr>
        <p:txBody>
          <a:bodyPr wrap="square" lIns="0" tIns="0" rIns="0" bIns="0" rtlCol="0">
            <a:spAutoFit/>
          </a:bodyPr>
          <a:lstStyle/>
          <a:p>
            <a:pPr algn="ctr"/>
            <a:r>
              <a:rPr lang="lv-LV" sz="1200" dirty="0" smtClean="0">
                <a:solidFill>
                  <a:srgbClr val="3E5E9F"/>
                </a:solidFill>
                <a:latin typeface="Verdana" panose="020B0604030504040204" pitchFamily="34" charset="0"/>
              </a:rPr>
              <a:t>Request processing and turning to the data source</a:t>
            </a:r>
            <a:endParaRPr lang="en-GB" sz="1200" dirty="0">
              <a:solidFill>
                <a:srgbClr val="3E5E9F"/>
              </a:solidFill>
              <a:latin typeface="Verdana" panose="020B0604030504040204" pitchFamily="34" charset="0"/>
              <a:ea typeface="Verdana" panose="020B0604030504040204" pitchFamily="34" charset="0"/>
              <a:cs typeface="Verdana" panose="020B0604030504040204" pitchFamily="34" charset="0"/>
            </a:endParaRPr>
          </a:p>
        </p:txBody>
      </p:sp>
      <p:sp>
        <p:nvSpPr>
          <p:cNvPr id="34" name="TextBox 33"/>
          <p:cNvSpPr txBox="1"/>
          <p:nvPr/>
        </p:nvSpPr>
        <p:spPr>
          <a:xfrm>
            <a:off x="6781801" y="1428750"/>
            <a:ext cx="2133599" cy="369332"/>
          </a:xfrm>
          <a:prstGeom prst="rect">
            <a:avLst/>
          </a:prstGeom>
          <a:noFill/>
        </p:spPr>
        <p:txBody>
          <a:bodyPr wrap="square" lIns="0" tIns="0" rIns="0" bIns="0" rtlCol="0">
            <a:spAutoFit/>
          </a:bodyPr>
          <a:lstStyle/>
          <a:p>
            <a:pPr algn="ctr"/>
            <a:r>
              <a:rPr lang="lv-LV" sz="1200" dirty="0" smtClean="0">
                <a:solidFill>
                  <a:srgbClr val="3E5E9F"/>
                </a:solidFill>
                <a:latin typeface="Verdana" panose="020B0604030504040204" pitchFamily="34" charset="0"/>
              </a:rPr>
              <a:t>Response data preparation and return of results</a:t>
            </a:r>
            <a:endParaRPr lang="en-GB" sz="1200" dirty="0">
              <a:solidFill>
                <a:srgbClr val="3E5E9F"/>
              </a:solidFill>
              <a:latin typeface="Verdana" panose="020B0604030504040204" pitchFamily="34" charset="0"/>
              <a:ea typeface="Verdana" panose="020B0604030504040204" pitchFamily="34" charset="0"/>
              <a:cs typeface="Verdana" panose="020B0604030504040204" pitchFamily="34" charset="0"/>
            </a:endParaRPr>
          </a:p>
        </p:txBody>
      </p:sp>
      <p:grpSp>
        <p:nvGrpSpPr>
          <p:cNvPr id="7" name="Group 112"/>
          <p:cNvGrpSpPr/>
          <p:nvPr/>
        </p:nvGrpSpPr>
        <p:grpSpPr>
          <a:xfrm>
            <a:off x="2011094" y="2031906"/>
            <a:ext cx="1828800" cy="1447800"/>
            <a:chOff x="1933932" y="2790253"/>
            <a:chExt cx="1828800" cy="1447800"/>
          </a:xfrm>
        </p:grpSpPr>
        <p:sp>
          <p:nvSpPr>
            <p:cNvPr id="40" name="TextBox 39"/>
            <p:cNvSpPr txBox="1"/>
            <p:nvPr/>
          </p:nvSpPr>
          <p:spPr>
            <a:xfrm>
              <a:off x="2048232" y="3118389"/>
              <a:ext cx="1608406" cy="738664"/>
            </a:xfrm>
            <a:prstGeom prst="rect">
              <a:avLst/>
            </a:prstGeom>
            <a:noFill/>
          </p:spPr>
          <p:txBody>
            <a:bodyPr wrap="square" lIns="0" tIns="0" rIns="0" bIns="0" rtlCol="0">
              <a:spAutoFit/>
            </a:bodyPr>
            <a:lstStyle/>
            <a:p>
              <a:pPr algn="ctr"/>
              <a:r>
                <a:rPr lang="lv-LV" sz="1200" dirty="0" smtClean="0">
                  <a:latin typeface="Verdana" panose="020B0604030504040204" pitchFamily="34" charset="0"/>
                </a:rPr>
                <a:t>Performs request for unified principles, only in one environment - VISS</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41" name="Rounded Rectangle 40"/>
            <p:cNvSpPr/>
            <p:nvPr/>
          </p:nvSpPr>
          <p:spPr>
            <a:xfrm>
              <a:off x="1933932" y="2790253"/>
              <a:ext cx="1828800" cy="1447800"/>
            </a:xfrm>
            <a:prstGeom prst="roundRect">
              <a:avLst>
                <a:gd name="adj" fmla="val 5225"/>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grpSp>
        <p:nvGrpSpPr>
          <p:cNvPr id="8" name="Group 113"/>
          <p:cNvGrpSpPr/>
          <p:nvPr/>
        </p:nvGrpSpPr>
        <p:grpSpPr>
          <a:xfrm>
            <a:off x="4346182" y="2031906"/>
            <a:ext cx="2456131" cy="1447800"/>
            <a:chOff x="4248425" y="2790253"/>
            <a:chExt cx="2456131" cy="1447800"/>
          </a:xfrm>
        </p:grpSpPr>
        <p:sp>
          <p:nvSpPr>
            <p:cNvPr id="47" name="TextBox 46"/>
            <p:cNvSpPr txBox="1"/>
            <p:nvPr/>
          </p:nvSpPr>
          <p:spPr>
            <a:xfrm>
              <a:off x="4910816" y="3329487"/>
              <a:ext cx="1131348" cy="369332"/>
            </a:xfrm>
            <a:prstGeom prst="rect">
              <a:avLst/>
            </a:prstGeom>
            <a:noFill/>
          </p:spPr>
          <p:txBody>
            <a:bodyPr wrap="square" lIns="0" tIns="0" rIns="0" bIns="0" rtlCol="0">
              <a:spAutoFit/>
            </a:bodyPr>
            <a:lstStyle/>
            <a:p>
              <a:pPr algn="ctr"/>
              <a:r>
                <a:rPr lang="lv-LV" sz="2400" b="1" dirty="0" smtClean="0">
                  <a:latin typeface="Verdana" panose="020B0604030504040204" pitchFamily="34" charset="0"/>
                </a:rPr>
                <a:t>VISS</a:t>
              </a:r>
              <a:endParaRPr lang="en-GB" sz="1200" b="1" dirty="0">
                <a:latin typeface="Verdana" panose="020B0604030504040204" pitchFamily="34" charset="0"/>
                <a:ea typeface="Verdana" panose="020B0604030504040204" pitchFamily="34" charset="0"/>
                <a:cs typeface="Verdana" panose="020B0604030504040204" pitchFamily="34" charset="0"/>
              </a:endParaRPr>
            </a:p>
          </p:txBody>
        </p:sp>
        <p:sp>
          <p:nvSpPr>
            <p:cNvPr id="48" name="Rounded Rectangle 47"/>
            <p:cNvSpPr/>
            <p:nvPr/>
          </p:nvSpPr>
          <p:spPr>
            <a:xfrm>
              <a:off x="4248425" y="2790253"/>
              <a:ext cx="2456131" cy="1447800"/>
            </a:xfrm>
            <a:prstGeom prst="roundRect">
              <a:avLst>
                <a:gd name="adj" fmla="val 5275"/>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sp>
        <p:nvSpPr>
          <p:cNvPr id="36" name="TextBox 35"/>
          <p:cNvSpPr txBox="1"/>
          <p:nvPr/>
        </p:nvSpPr>
        <p:spPr>
          <a:xfrm>
            <a:off x="304800" y="3562350"/>
            <a:ext cx="1320012" cy="1131079"/>
          </a:xfrm>
          <a:prstGeom prst="rect">
            <a:avLst/>
          </a:prstGeom>
          <a:noFill/>
        </p:spPr>
        <p:txBody>
          <a:bodyPr wrap="square" lIns="0" tIns="0" rIns="0" bIns="0" rtlCol="0">
            <a:spAutoFit/>
          </a:bodyPr>
          <a:lstStyle/>
          <a:p>
            <a:pPr algn="ctr"/>
            <a:r>
              <a:rPr lang="lv-LV" sz="1050" dirty="0" smtClean="0">
                <a:latin typeface="Verdana" panose="020B0604030504040204" pitchFamily="34" charset="0"/>
              </a:rPr>
              <a:t>For compliance with the business requirements of an institution it is necessary to ensure institution data usage online</a:t>
            </a:r>
            <a:endParaRPr lang="en-GB" sz="1050" dirty="0">
              <a:latin typeface="Verdana" panose="020B0604030504040204" pitchFamily="34" charset="0"/>
              <a:ea typeface="Verdana" panose="020B0604030504040204" pitchFamily="34" charset="0"/>
              <a:cs typeface="Verdana" panose="020B0604030504040204" pitchFamily="34" charset="0"/>
            </a:endParaRPr>
          </a:p>
        </p:txBody>
      </p:sp>
      <p:sp>
        <p:nvSpPr>
          <p:cNvPr id="37" name="TextBox 36"/>
          <p:cNvSpPr txBox="1"/>
          <p:nvPr/>
        </p:nvSpPr>
        <p:spPr>
          <a:xfrm>
            <a:off x="4464760" y="3562350"/>
            <a:ext cx="2218974" cy="1131079"/>
          </a:xfrm>
          <a:prstGeom prst="rect">
            <a:avLst/>
          </a:prstGeom>
          <a:noFill/>
        </p:spPr>
        <p:txBody>
          <a:bodyPr wrap="square" lIns="0" tIns="0" rIns="0" bIns="0" rtlCol="0">
            <a:spAutoFit/>
          </a:bodyPr>
          <a:lstStyle/>
          <a:p>
            <a:pPr algn="ctr"/>
            <a:r>
              <a:rPr lang="lv-LV" sz="1050" dirty="0" smtClean="0">
                <a:latin typeface="Verdana" panose="020B0604030504040204" pitchFamily="34" charset="0"/>
              </a:rPr>
              <a:t>IS services used in the request can be conveniently found in VISS IS service catalogue, without additional communication it is possible to get to know the data provider through XML schemes and to plan request solution development</a:t>
            </a:r>
            <a:endParaRPr lang="en-GB" sz="1050" dirty="0">
              <a:latin typeface="Verdana" panose="020B0604030504040204" pitchFamily="34" charset="0"/>
              <a:ea typeface="Verdana" panose="020B0604030504040204" pitchFamily="34" charset="0"/>
              <a:cs typeface="Verdana" panose="020B0604030504040204" pitchFamily="34" charset="0"/>
            </a:endParaRPr>
          </a:p>
        </p:txBody>
      </p:sp>
      <p:sp>
        <p:nvSpPr>
          <p:cNvPr id="38" name="TextBox 37"/>
          <p:cNvSpPr txBox="1"/>
          <p:nvPr/>
        </p:nvSpPr>
        <p:spPr>
          <a:xfrm>
            <a:off x="1676400" y="3562350"/>
            <a:ext cx="2518161" cy="1454244"/>
          </a:xfrm>
          <a:prstGeom prst="rect">
            <a:avLst/>
          </a:prstGeom>
          <a:noFill/>
        </p:spPr>
        <p:txBody>
          <a:bodyPr wrap="square" lIns="0" tIns="0" rIns="0" bIns="0" rtlCol="0">
            <a:spAutoFit/>
          </a:bodyPr>
          <a:lstStyle/>
          <a:p>
            <a:pPr algn="ctr"/>
            <a:r>
              <a:rPr lang="lv-LV" sz="1050" dirty="0" smtClean="0">
                <a:latin typeface="Verdana" panose="020B0604030504040204" pitchFamily="34" charset="0"/>
              </a:rPr>
              <a:t>It is possible to use both synchronous services with response time up to 3 sec. and asynchronous. In the request service it is possible to create request </a:t>
            </a:r>
            <a:r>
              <a:rPr lang="lv-LV" sz="1050" i="1" dirty="0" smtClean="0">
                <a:latin typeface="Verdana" panose="020B0604030504040204" pitchFamily="34" charset="0"/>
              </a:rPr>
              <a:t>pool</a:t>
            </a:r>
            <a:r>
              <a:rPr lang="lv-LV" sz="1050" dirty="0" smtClean="0">
                <a:latin typeface="Verdana" panose="020B0604030504040204" pitchFamily="34" charset="0"/>
              </a:rPr>
              <a:t> by saving an open session. It is possible to use the services both for separate online requests and planning mass data update night process</a:t>
            </a:r>
            <a:endParaRPr lang="en-GB" sz="1050" dirty="0">
              <a:latin typeface="Verdana" panose="020B0604030504040204" pitchFamily="34" charset="0"/>
              <a:ea typeface="Verdana" panose="020B0604030504040204" pitchFamily="34" charset="0"/>
              <a:cs typeface="Verdana" panose="020B0604030504040204" pitchFamily="34" charset="0"/>
            </a:endParaRPr>
          </a:p>
        </p:txBody>
      </p:sp>
      <p:sp>
        <p:nvSpPr>
          <p:cNvPr id="44" name="TextBox 43"/>
          <p:cNvSpPr txBox="1"/>
          <p:nvPr/>
        </p:nvSpPr>
        <p:spPr>
          <a:xfrm>
            <a:off x="6896100" y="3562350"/>
            <a:ext cx="1905000" cy="1131079"/>
          </a:xfrm>
          <a:prstGeom prst="rect">
            <a:avLst/>
          </a:prstGeom>
          <a:noFill/>
        </p:spPr>
        <p:txBody>
          <a:bodyPr wrap="square" lIns="0" tIns="0" rIns="0" bIns="0" rtlCol="0">
            <a:spAutoFit/>
          </a:bodyPr>
          <a:lstStyle/>
          <a:p>
            <a:pPr algn="ctr"/>
            <a:r>
              <a:rPr lang="lv-LV" sz="1050" dirty="0" smtClean="0">
                <a:latin typeface="Verdana" panose="020B0604030504040204" pitchFamily="34" charset="0"/>
              </a:rPr>
              <a:t>Data provider ensures an up-to-date information/data their institution is in charge of, current IS service descriptions, including XML and XSD schemes</a:t>
            </a:r>
            <a:endParaRPr lang="en-GB" sz="1050" dirty="0">
              <a:latin typeface="Verdana" panose="020B0604030504040204" pitchFamily="34" charset="0"/>
              <a:ea typeface="Verdana" panose="020B0604030504040204" pitchFamily="34" charset="0"/>
              <a:cs typeface="Verdana" panose="020B0604030504040204" pitchFamily="34" charset="0"/>
            </a:endParaRPr>
          </a:p>
        </p:txBody>
      </p:sp>
      <p:sp>
        <p:nvSpPr>
          <p:cNvPr id="49" name="Title 2"/>
          <p:cNvSpPr txBox="1">
            <a:spLocks/>
          </p:cNvSpPr>
          <p:nvPr/>
        </p:nvSpPr>
        <p:spPr>
          <a:xfrm>
            <a:off x="2590800" y="285750"/>
            <a:ext cx="6324600" cy="800099"/>
          </a:xfrm>
          <a:prstGeom prst="rect">
            <a:avLst/>
          </a:prstGeom>
        </p:spPr>
        <p:txBody>
          <a:bodyPr vert="horz" lIns="91440" tIns="45720" rIns="91440" bIns="45720" rtlCol="0" anchor="t">
            <a:noAutofit/>
          </a:bodyPr>
          <a:lstStyle/>
          <a:p>
            <a:pPr lvl="0">
              <a:spcBef>
                <a:spcPct val="0"/>
              </a:spcBef>
              <a:defRPr/>
            </a:pPr>
            <a:r>
              <a:rPr lang="lv-LV" altLang="en-US" sz="2400" b="1" dirty="0" smtClean="0">
                <a:latin typeface="Verdana" panose="020B0604030504040204" pitchFamily="34" charset="0"/>
              </a:rPr>
              <a:t>Data exchange example - advantages of IT professional</a:t>
            </a:r>
            <a:endParaRPr kumimoji="0" lang="en-GB" altLang="en-US" sz="2400" b="1" i="1" u="none" strike="noStrike" kern="1200" cap="none" spc="0" normalizeH="0" baseline="0" noProof="0" dirty="0" smtClean="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5159054"/>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Slide Number Placeholder 4"/>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B92707C-5FFF-46A7-932C-3EE34F0D8F51}" type="slidenum">
              <a:rPr lang="en-US" altLang="en-US" smtClean="0"/>
              <a:pPr/>
              <a:t>9</a:t>
            </a:fld>
            <a:endParaRPr lang="en-GB" altLang="en-US" dirty="0" smtClean="0"/>
          </a:p>
        </p:txBody>
      </p:sp>
      <p:grpSp>
        <p:nvGrpSpPr>
          <p:cNvPr id="13" name="Group 12"/>
          <p:cNvGrpSpPr/>
          <p:nvPr/>
        </p:nvGrpSpPr>
        <p:grpSpPr>
          <a:xfrm>
            <a:off x="5196000" y="1504950"/>
            <a:ext cx="3033600" cy="2464951"/>
            <a:chOff x="5105400" y="1504950"/>
            <a:chExt cx="3033600" cy="2464951"/>
          </a:xfrm>
        </p:grpSpPr>
        <p:sp>
          <p:nvSpPr>
            <p:cNvPr id="25" name="TextBox 24"/>
            <p:cNvSpPr txBox="1"/>
            <p:nvPr/>
          </p:nvSpPr>
          <p:spPr>
            <a:xfrm>
              <a:off x="5105400" y="2800350"/>
              <a:ext cx="3033600" cy="1169551"/>
            </a:xfrm>
            <a:prstGeom prst="rect">
              <a:avLst/>
            </a:prstGeom>
            <a:noFill/>
          </p:spPr>
          <p:txBody>
            <a:bodyPr wrap="square" rtlCol="0">
              <a:spAutoFit/>
            </a:bodyPr>
            <a:lstStyle/>
            <a:p>
              <a:pPr marL="285750" lvl="1" indent="-285750">
                <a:buFont typeface="Arial" panose="020B0604020202020204" pitchFamily="34" charset="0"/>
                <a:buChar char="•"/>
              </a:pPr>
              <a:r>
                <a:rPr lang="lv-LV" sz="1400" dirty="0">
                  <a:latin typeface="Verdana" panose="020B0604030504040204" pitchFamily="34" charset="0"/>
                </a:rPr>
                <a:t>119 municipalities in Latvia</a:t>
              </a:r>
            </a:p>
            <a:p>
              <a:pPr marL="285750" lvl="1" indent="-285750">
                <a:buFont typeface="Arial" panose="020B0604020202020204" pitchFamily="34" charset="0"/>
                <a:buChar char="•"/>
              </a:pPr>
              <a:r>
                <a:rPr lang="lv-LV" sz="1400" dirty="0">
                  <a:latin typeface="Verdana" panose="020B0604030504040204" pitchFamily="34" charset="0"/>
                </a:rPr>
                <a:t>Riga City Council</a:t>
              </a:r>
            </a:p>
            <a:p>
              <a:pPr marL="285750" lvl="1" indent="-285750">
                <a:buFont typeface="Arial" panose="020B0604020202020204" pitchFamily="34" charset="0"/>
                <a:buChar char="•"/>
              </a:pPr>
              <a:r>
                <a:rPr lang="lv-LV" sz="1400" dirty="0">
                  <a:latin typeface="Verdana" panose="020B0604030504040204" pitchFamily="34" charset="0"/>
                </a:rPr>
                <a:t>Daugavpils City Council</a:t>
              </a:r>
            </a:p>
            <a:p>
              <a:pPr marL="285750" lvl="1" indent="-285750">
                <a:buFont typeface="Arial" panose="020B0604020202020204" pitchFamily="34" charset="0"/>
                <a:buChar char="•"/>
              </a:pPr>
              <a:r>
                <a:rPr lang="lv-LV" sz="1400" dirty="0" smtClean="0">
                  <a:latin typeface="Verdana" panose="020B0604030504040204" pitchFamily="34" charset="0"/>
                </a:rPr>
                <a:t>State Social Insurance Agency</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85400" y="1504950"/>
              <a:ext cx="720000" cy="751146"/>
            </a:xfrm>
            <a:prstGeom prst="rect">
              <a:avLst/>
            </a:prstGeom>
          </p:spPr>
        </p:pic>
        <p:sp>
          <p:nvSpPr>
            <p:cNvPr id="9" name="Rectangle 8"/>
            <p:cNvSpPr/>
            <p:nvPr/>
          </p:nvSpPr>
          <p:spPr>
            <a:xfrm>
              <a:off x="5495273" y="2309396"/>
              <a:ext cx="2100254" cy="338554"/>
            </a:xfrm>
            <a:prstGeom prst="rect">
              <a:avLst/>
            </a:prstGeom>
          </p:spPr>
          <p:txBody>
            <a:bodyPr wrap="none">
              <a:spAutoFit/>
            </a:bodyPr>
            <a:lstStyle/>
            <a:p>
              <a:pPr algn="ctr"/>
              <a:r>
                <a:rPr lang="lv-LV" sz="1600" b="1" dirty="0" smtClean="0">
                  <a:solidFill>
                    <a:srgbClr val="3E5E9F"/>
                  </a:solidFill>
                  <a:latin typeface="Verdana" panose="020B0604030504040204" pitchFamily="34" charset="0"/>
                </a:rPr>
                <a:t>TOP data receivers</a:t>
              </a:r>
            </a:p>
          </p:txBody>
        </p:sp>
      </p:grpSp>
      <p:grpSp>
        <p:nvGrpSpPr>
          <p:cNvPr id="12" name="Group 11"/>
          <p:cNvGrpSpPr/>
          <p:nvPr/>
        </p:nvGrpSpPr>
        <p:grpSpPr>
          <a:xfrm>
            <a:off x="1981200" y="1504950"/>
            <a:ext cx="2880000" cy="2895838"/>
            <a:chOff x="2045400" y="1504950"/>
            <a:chExt cx="2880000" cy="2895838"/>
          </a:xfrm>
        </p:grpSpPr>
        <p:sp>
          <p:nvSpPr>
            <p:cNvPr id="24" name="TextBox 23"/>
            <p:cNvSpPr txBox="1"/>
            <p:nvPr/>
          </p:nvSpPr>
          <p:spPr>
            <a:xfrm>
              <a:off x="2045400" y="2800350"/>
              <a:ext cx="2880000" cy="1600438"/>
            </a:xfrm>
            <a:prstGeom prst="rect">
              <a:avLst/>
            </a:prstGeom>
            <a:noFill/>
          </p:spPr>
          <p:txBody>
            <a:bodyPr wrap="square" rtlCol="0">
              <a:spAutoFit/>
            </a:bodyPr>
            <a:lstStyle/>
            <a:p>
              <a:pPr marL="285750" lvl="1" indent="-285750">
                <a:buFont typeface="Arial" panose="020B0604020202020204" pitchFamily="34" charset="0"/>
                <a:buChar char="•"/>
              </a:pPr>
              <a:r>
                <a:rPr lang="lv-LV" sz="1400" dirty="0" smtClean="0">
                  <a:latin typeface="Verdana" panose="020B0604030504040204" pitchFamily="34" charset="0"/>
                </a:rPr>
                <a:t>State Revenue Service</a:t>
              </a:r>
              <a:endParaRPr lang="en-GB" sz="1400" dirty="0">
                <a:latin typeface="Verdana" panose="020B0604030504040204" pitchFamily="34" charset="0"/>
                <a:ea typeface="Verdana" panose="020B0604030504040204" pitchFamily="34" charset="0"/>
                <a:cs typeface="Verdana" panose="020B0604030504040204" pitchFamily="34" charset="0"/>
              </a:endParaRPr>
            </a:p>
            <a:p>
              <a:pPr marL="285750" lvl="1" indent="-285750">
                <a:buFont typeface="Arial" panose="020B0604020202020204" pitchFamily="34" charset="0"/>
                <a:buChar char="•"/>
              </a:pPr>
              <a:r>
                <a:rPr lang="lv-LV" sz="1400" dirty="0" smtClean="0">
                  <a:latin typeface="Verdana" panose="020B0604030504040204" pitchFamily="34" charset="0"/>
                </a:rPr>
                <a:t>State Medical Commission for the Assessment of Health Condition and Working Ability</a:t>
              </a:r>
            </a:p>
            <a:p>
              <a:pPr marL="285750" lvl="1" indent="-285750">
                <a:buFont typeface="Arial" panose="020B0604020202020204" pitchFamily="34" charset="0"/>
                <a:buChar char="•"/>
              </a:pPr>
              <a:r>
                <a:rPr lang="lv-LV" sz="1400" dirty="0" smtClean="0">
                  <a:latin typeface="Verdana" panose="020B0604030504040204" pitchFamily="34" charset="0"/>
                </a:rPr>
                <a:t>Register of Enterprises</a:t>
              </a:r>
            </a:p>
            <a:p>
              <a:pPr marL="285750" lvl="1" indent="-285750">
                <a:buFont typeface="Arial" panose="020B0604020202020204" pitchFamily="34" charset="0"/>
                <a:buChar char="•"/>
              </a:pPr>
              <a:r>
                <a:rPr lang="lv-LV" sz="1400" dirty="0" smtClean="0">
                  <a:latin typeface="Verdana" panose="020B0604030504040204" pitchFamily="34" charset="0"/>
                </a:rPr>
                <a:t>State Social Insurance Agency</a:t>
              </a: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5400" y="1504950"/>
              <a:ext cx="720000" cy="751146"/>
            </a:xfrm>
            <a:prstGeom prst="rect">
              <a:avLst/>
            </a:prstGeom>
          </p:spPr>
        </p:pic>
        <p:sp>
          <p:nvSpPr>
            <p:cNvPr id="10" name="Rectangle 9"/>
            <p:cNvSpPr/>
            <p:nvPr/>
          </p:nvSpPr>
          <p:spPr>
            <a:xfrm>
              <a:off x="2442487" y="2309396"/>
              <a:ext cx="2085827" cy="338554"/>
            </a:xfrm>
            <a:prstGeom prst="rect">
              <a:avLst/>
            </a:prstGeom>
          </p:spPr>
          <p:txBody>
            <a:bodyPr wrap="none">
              <a:spAutoFit/>
            </a:bodyPr>
            <a:lstStyle/>
            <a:p>
              <a:pPr algn="ctr"/>
              <a:r>
                <a:rPr lang="lv-LV" sz="1600" b="1" dirty="0" smtClean="0">
                  <a:solidFill>
                    <a:srgbClr val="3E5E9F"/>
                  </a:solidFill>
                  <a:latin typeface="Verdana" panose="020B0604030504040204" pitchFamily="34" charset="0"/>
                </a:rPr>
                <a:t>TOP data providers </a:t>
              </a:r>
            </a:p>
          </p:txBody>
        </p:sp>
      </p:grpSp>
      <p:sp>
        <p:nvSpPr>
          <p:cNvPr id="17" name="Title 2"/>
          <p:cNvSpPr>
            <a:spLocks noGrp="1"/>
          </p:cNvSpPr>
          <p:nvPr>
            <p:ph type="title"/>
          </p:nvPr>
        </p:nvSpPr>
        <p:spPr>
          <a:xfrm>
            <a:off x="2590800" y="285750"/>
            <a:ext cx="6096000" cy="800099"/>
          </a:xfrm>
        </p:spPr>
        <p:txBody>
          <a:bodyPr>
            <a:noAutofit/>
          </a:bodyPr>
          <a:lstStyle/>
          <a:p>
            <a:r>
              <a:rPr lang="lv-LV" sz="2400" dirty="0" smtClean="0"/>
              <a:t>At the moment almost 200 data exchanges are active</a:t>
            </a:r>
            <a:endParaRPr lang="en-GB" sz="2400" dirty="0"/>
          </a:p>
        </p:txBody>
      </p:sp>
    </p:spTree>
    <p:extLst>
      <p:ext uri="{BB962C8B-B14F-4D97-AF65-F5344CB8AC3E}">
        <p14:creationId xmlns:p14="http://schemas.microsoft.com/office/powerpoint/2010/main" val="401218015"/>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7842</TotalTime>
  <Words>4221</Words>
  <Application>Microsoft Office PowerPoint</Application>
  <PresentationFormat>On-screen Show (16:9)</PresentationFormat>
  <Paragraphs>586</Paragraphs>
  <Slides>43</Slides>
  <Notes>43</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For state institutions and local governments</vt:lpstr>
      <vt:lpstr>Contents</vt:lpstr>
      <vt:lpstr>What is data exchange solution?</vt:lpstr>
      <vt:lpstr>Data exchange - a part of VISS infrastructure</vt:lpstr>
      <vt:lpstr>What data exchange solutions are available using web services?</vt:lpstr>
      <vt:lpstr>How does data exchange work?</vt:lpstr>
      <vt:lpstr>PowerPoint Presentation</vt:lpstr>
      <vt:lpstr>PowerPoint Presentation</vt:lpstr>
      <vt:lpstr>At the moment almost 200 data exchanges are active</vt:lpstr>
      <vt:lpstr>Advantages of data exchange solutions </vt:lpstr>
      <vt:lpstr>How to introduce data exchange solution step by step using web services?</vt:lpstr>
      <vt:lpstr>Development of data exchange solutions</vt:lpstr>
      <vt:lpstr>Development of data exchange solutions</vt:lpstr>
      <vt:lpstr>The most common problems</vt:lpstr>
      <vt:lpstr>Frequently asked questions</vt:lpstr>
      <vt:lpstr>Frequently asked questions</vt:lpstr>
      <vt:lpstr>PowerPoint Presentation</vt:lpstr>
      <vt:lpstr>Data Distribution Network</vt:lpstr>
      <vt:lpstr>DDN basic concepts</vt:lpstr>
      <vt:lpstr>PowerPoint Presentation</vt:lpstr>
      <vt:lpstr>PowerPoint Presentation</vt:lpstr>
      <vt:lpstr>DDN channel types</vt:lpstr>
      <vt:lpstr>PowerPoint Presentation</vt:lpstr>
      <vt:lpstr>PowerPoint Presentation</vt:lpstr>
      <vt:lpstr>PowerPoint Presentation</vt:lpstr>
      <vt:lpstr>PowerPoint Presentation</vt:lpstr>
      <vt:lpstr>PowerPoint Presentation</vt:lpstr>
      <vt:lpstr>Datu izplatīšanas un savākšanas tīkla ieguvumi</vt:lpstr>
      <vt:lpstr>How to introduce DDN step by step?</vt:lpstr>
      <vt:lpstr>DDN user types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Find out more:</vt:lpstr>
      <vt:lpstr>Find out more:</vt:lpstr>
      <vt:lpstr>PowerPoint Presentation</vt:lpstr>
      <vt:lpstr>For state institutions and local governments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Elina</dc:creator>
  <cp:lastModifiedBy>Elina</cp:lastModifiedBy>
  <cp:revision>775</cp:revision>
  <cp:lastPrinted>2015-11-04T15:00:04Z</cp:lastPrinted>
  <dcterms:created xsi:type="dcterms:W3CDTF">2006-08-16T00:00:00Z</dcterms:created>
  <dcterms:modified xsi:type="dcterms:W3CDTF">2015-12-28T11:11:03Z</dcterms:modified>
</cp:coreProperties>
</file>