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68" r:id="rId2"/>
    <p:sldId id="306" r:id="rId3"/>
    <p:sldId id="332" r:id="rId4"/>
    <p:sldId id="333" r:id="rId5"/>
    <p:sldId id="377" r:id="rId6"/>
    <p:sldId id="348" r:id="rId7"/>
    <p:sldId id="384" r:id="rId8"/>
    <p:sldId id="385" r:id="rId9"/>
    <p:sldId id="354" r:id="rId10"/>
    <p:sldId id="355" r:id="rId11"/>
    <p:sldId id="335" r:id="rId12"/>
    <p:sldId id="356" r:id="rId13"/>
    <p:sldId id="360" r:id="rId14"/>
    <p:sldId id="331" r:id="rId15"/>
    <p:sldId id="361" r:id="rId16"/>
    <p:sldId id="386" r:id="rId17"/>
    <p:sldId id="362" r:id="rId18"/>
    <p:sldId id="363" r:id="rId19"/>
    <p:sldId id="364" r:id="rId20"/>
    <p:sldId id="365" r:id="rId21"/>
    <p:sldId id="366" r:id="rId22"/>
    <p:sldId id="367" r:id="rId23"/>
    <p:sldId id="330" r:id="rId24"/>
    <p:sldId id="314" r:id="rId25"/>
    <p:sldId id="310" r:id="rId26"/>
    <p:sldId id="313" r:id="rId27"/>
    <p:sldId id="369" r:id="rId28"/>
    <p:sldId id="381" r:id="rId29"/>
    <p:sldId id="382" r:id="rId30"/>
    <p:sldId id="383" r:id="rId31"/>
  </p:sldIdLst>
  <p:sldSz cx="9144000" cy="5143500" type="screen16x9"/>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ze Magrica" initials="IM" lastIdx="13" clrIdx="0"/>
  <p:cmAuthor id="7" name="Linda" initials="L" lastIdx="0" clrIdx="7"/>
  <p:cmAuthor id="1" name="Inga Kovkājeva" initials="IK" lastIdx="25" clrIdx="1">
    <p:extLst/>
  </p:cmAuthor>
  <p:cmAuthor id="8" name="eriks.lapins" initials="e" lastIdx="1" clrIdx="8">
    <p:extLst/>
  </p:cmAuthor>
  <p:cmAuthor id="2" name="Egita Rudzīte" initials="ER" lastIdx="26" clrIdx="2"/>
  <p:cmAuthor id="3" name="Krista Kaziņa" initials="KK" lastIdx="2" clrIdx="3"/>
  <p:cmAuthor id="4" name="ADziluma" initials="ADziluma" lastIdx="5" clrIdx="4"/>
  <p:cmAuthor id="5" name="Oļegs Vasitovs" initials="OV" lastIdx="49" clrIdx="5"/>
  <p:cmAuthor id="6" name="Elina" initials="E" lastIdx="2" clrIdx="6"/>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E9F"/>
    <a:srgbClr val="A6D86E"/>
    <a:srgbClr val="A9B1C1"/>
    <a:srgbClr val="CFD7E7"/>
    <a:srgbClr val="F4F5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2" autoAdjust="0"/>
    <p:restoredTop sz="60271" autoAdjust="0"/>
  </p:normalViewPr>
  <p:slideViewPr>
    <p:cSldViewPr>
      <p:cViewPr varScale="1">
        <p:scale>
          <a:sx n="57" d="100"/>
          <a:sy n="57" d="100"/>
        </p:scale>
        <p:origin x="-78" y="-54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fld id="{0F9EB181-ACBF-4BEC-9A4F-D2EE9CD323DC}" type="datetimeFigureOut">
              <a:rPr lang="lv-LV" smtClean="0"/>
              <a:pPr/>
              <a:t>2015.12.28.</a:t>
            </a:fld>
            <a:endParaRPr lang="en-GB" dirty="0"/>
          </a:p>
        </p:txBody>
      </p:sp>
      <p:sp>
        <p:nvSpPr>
          <p:cNvPr id="4" name="Footer Placeholder 3"/>
          <p:cNvSpPr>
            <a:spLocks noGrp="1"/>
          </p:cNvSpPr>
          <p:nvPr>
            <p:ph type="ftr" sz="quarter" idx="2"/>
          </p:nvPr>
        </p:nvSpPr>
        <p:spPr>
          <a:xfrm>
            <a:off x="1" y="9378825"/>
            <a:ext cx="2945659" cy="493712"/>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50444" y="9378825"/>
            <a:ext cx="2945659" cy="493712"/>
          </a:xfrm>
          <a:prstGeom prst="rect">
            <a:avLst/>
          </a:prstGeom>
        </p:spPr>
        <p:txBody>
          <a:bodyPr vert="horz" lIns="91440" tIns="45720" rIns="91440" bIns="45720" rtlCol="0" anchor="b"/>
          <a:lstStyle>
            <a:lvl1pPr algn="r">
              <a:defRPr sz="1200"/>
            </a:lvl1pPr>
          </a:lstStyle>
          <a:p>
            <a:fld id="{E35B309D-FC82-48EF-9204-9A08095398EF}" type="slidenum">
              <a:rPr lang="lv-LV" smtClean="0"/>
              <a:pPr/>
              <a:t>‹#›</a:t>
            </a:fld>
            <a:endParaRPr lang="en-GB" dirty="0"/>
          </a:p>
        </p:txBody>
      </p:sp>
    </p:spTree>
    <p:extLst>
      <p:ext uri="{BB962C8B-B14F-4D97-AF65-F5344CB8AC3E}">
        <p14:creationId xmlns:p14="http://schemas.microsoft.com/office/powerpoint/2010/main" val="3908129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EEB23C0F-8A9D-4B36-8ABE-F13C6B70781A}" type="datetimeFigureOut">
              <a:rPr lang="lv-LV" smtClean="0"/>
              <a:pPr/>
              <a:t>2015.12.28.</a:t>
            </a:fld>
            <a:endParaRPr lang="en-GB" dirty="0"/>
          </a:p>
        </p:txBody>
      </p:sp>
      <p:sp>
        <p:nvSpPr>
          <p:cNvPr id="4" name="Slide Image Placeholder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378825"/>
            <a:ext cx="2945659" cy="493712"/>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0444" y="9378825"/>
            <a:ext cx="2945659" cy="493712"/>
          </a:xfrm>
          <a:prstGeom prst="rect">
            <a:avLst/>
          </a:prstGeom>
        </p:spPr>
        <p:txBody>
          <a:bodyPr vert="horz" lIns="91440" tIns="45720" rIns="91440" bIns="45720" rtlCol="0" anchor="b"/>
          <a:lstStyle>
            <a:lvl1pPr algn="r">
              <a:defRPr sz="1200"/>
            </a:lvl1pPr>
          </a:lstStyle>
          <a:p>
            <a:fld id="{E06A59AC-E7A2-4864-B1F5-DE05CC13C6BA}" type="slidenum">
              <a:rPr lang="lv-LV" smtClean="0"/>
              <a:pPr/>
              <a:t>‹#›</a:t>
            </a:fld>
            <a:endParaRPr lang="en-GB" dirty="0"/>
          </a:p>
        </p:txBody>
      </p:sp>
    </p:spTree>
    <p:extLst>
      <p:ext uri="{BB962C8B-B14F-4D97-AF65-F5344CB8AC3E}">
        <p14:creationId xmlns:p14="http://schemas.microsoft.com/office/powerpoint/2010/main" val="1439214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The aim of this material is to provide a short introduction into the possibilities of the</a:t>
            </a:r>
            <a:r>
              <a:rPr lang="lv-LV" baseline="0" dirty="0" smtClean="0"/>
              <a:t> single login module that are available to State institutions and Local Governments through the State information system integrator.</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a:t>
            </a:fld>
            <a:endParaRPr lang="en-GB" dirty="0"/>
          </a:p>
        </p:txBody>
      </p:sp>
    </p:spTree>
    <p:extLst>
      <p:ext uri="{BB962C8B-B14F-4D97-AF65-F5344CB8AC3E}">
        <p14:creationId xmlns:p14="http://schemas.microsoft.com/office/powerpoint/2010/main" val="224992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This part of the presentation contains information on</a:t>
            </a:r>
            <a:r>
              <a:rPr lang="lv-LV" baseline="0" dirty="0" smtClean="0"/>
              <a:t> the functioning of the single sign-on module.</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10</a:t>
            </a:fld>
            <a:endParaRPr lang="en-GB" dirty="0"/>
          </a:p>
        </p:txBody>
      </p:sp>
    </p:spTree>
    <p:extLst>
      <p:ext uri="{BB962C8B-B14F-4D97-AF65-F5344CB8AC3E}">
        <p14:creationId xmlns:p14="http://schemas.microsoft.com/office/powerpoint/2010/main" val="2273971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The benefit for the institution is that</a:t>
            </a:r>
            <a:r>
              <a:rPr lang="lv-LV" baseline="0" dirty="0" smtClean="0"/>
              <a:t> it does not have to </a:t>
            </a:r>
            <a:r>
              <a:rPr lang="en-US" dirty="0" smtClean="0"/>
              <a:t>communicate with each identification provider separately but SRDA provides it</a:t>
            </a:r>
            <a:r>
              <a:rPr lang="lv-LV" dirty="0" smtClean="0"/>
              <a:t>.</a:t>
            </a:r>
            <a:endParaRPr lang="en-US" dirty="0" smtClean="0"/>
          </a:p>
          <a:p>
            <a:endParaRPr lang="lv-LV"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11</a:t>
            </a:fld>
            <a:endParaRPr lang="en-GB" dirty="0"/>
          </a:p>
        </p:txBody>
      </p:sp>
    </p:spTree>
    <p:extLst>
      <p:ext uri="{BB962C8B-B14F-4D97-AF65-F5344CB8AC3E}">
        <p14:creationId xmlns:p14="http://schemas.microsoft.com/office/powerpoint/2010/main" val="488130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dirty="0" smtClean="0">
                <a:latin typeface="Verdana" panose="020B0604030504040204" pitchFamily="34" charset="0"/>
              </a:rPr>
              <a:t>Within public service electronization a cooperation scheme between a user and a credit institution is possible (authentication service - authentication form from Latvija.lv)</a:t>
            </a:r>
          </a:p>
          <a:p>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12</a:t>
            </a:fld>
            <a:endParaRPr lang="en-GB" dirty="0"/>
          </a:p>
        </p:txBody>
      </p:sp>
    </p:spTree>
    <p:extLst>
      <p:ext uri="{BB962C8B-B14F-4D97-AF65-F5344CB8AC3E}">
        <p14:creationId xmlns:p14="http://schemas.microsoft.com/office/powerpoint/2010/main" val="3140144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the introduction</a:t>
            </a:r>
            <a:r>
              <a:rPr lang="lv-LV"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we discussed the capabilities of the module and its components. Now let us discuss the practical steps that an institution and SRDA has to take in order to implement the single sign-on module.</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13</a:t>
            </a:fld>
            <a:endParaRPr lang="en-GB" dirty="0"/>
          </a:p>
        </p:txBody>
      </p:sp>
    </p:spTree>
    <p:extLst>
      <p:ext uri="{BB962C8B-B14F-4D97-AF65-F5344CB8AC3E}">
        <p14:creationId xmlns:p14="http://schemas.microsoft.com/office/powerpoint/2010/main" val="2273971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 average introduction duration is four months, of course, each case is individual. Processes, for example, a conclusion of an agreement, can be performed parallel to other steps. </a:t>
            </a:r>
            <a:endParaRPr lang="lv-LV"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 </a:t>
            </a:r>
            <a:r>
              <a:rPr lang="en-GB" sz="1200" kern="1200" dirty="0" smtClean="0">
                <a:solidFill>
                  <a:schemeClr val="tx1"/>
                </a:solidFill>
                <a:effectLst/>
                <a:latin typeface="+mn-lt"/>
                <a:ea typeface="+mn-ea"/>
                <a:cs typeface="+mn-cs"/>
              </a:rPr>
              <a:t>more detailed overview of the process is included in the following slides.</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14</a:t>
            </a:fld>
            <a:endParaRPr lang="en-GB" dirty="0"/>
          </a:p>
        </p:txBody>
      </p:sp>
    </p:spTree>
    <p:extLst>
      <p:ext uri="{BB962C8B-B14F-4D97-AF65-F5344CB8AC3E}">
        <p14:creationId xmlns:p14="http://schemas.microsoft.com/office/powerpoint/2010/main" val="229575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Please</a:t>
            </a:r>
            <a:r>
              <a:rPr lang="lv-LV" baseline="0" dirty="0" smtClean="0"/>
              <a:t> acquaint yourself with the related documentation on the publicly available section VISS portal (viss.gov.lv): head to «Documentation» -&gt; «Single login module». Link to the resources:</a:t>
            </a:r>
          </a:p>
          <a:p>
            <a:r>
              <a:rPr lang="lv-LV" sz="1200" u="none" strike="noStrike" dirty="0" smtClean="0">
                <a:effectLst/>
              </a:rPr>
              <a:t>https://viss.gov.lv/lv/Informacijai/Dokumentacija/Koplietosanas_komponentes/Vienotas_pieteiksanas_modulis.</a:t>
            </a:r>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15</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dirty="0" smtClean="0">
                <a:solidFill>
                  <a:schemeClr val="tx1"/>
                </a:solidFill>
                <a:latin typeface="Verdana" panose="020B0604030504040204" pitchFamily="34" charset="0"/>
              </a:rPr>
              <a:t>Establishing a connection for the</a:t>
            </a:r>
            <a:r>
              <a:rPr lang="lv-LV" sz="1200" baseline="0" dirty="0" smtClean="0">
                <a:solidFill>
                  <a:schemeClr val="tx1"/>
                </a:solidFill>
                <a:latin typeface="Verdana" panose="020B0604030504040204" pitchFamily="34" charset="0"/>
              </a:rPr>
              <a:t> developer environment is not obligatory, as the institution can organise the development process without a developer </a:t>
            </a:r>
            <a:r>
              <a:rPr lang="lv-LV" sz="1200" baseline="0" dirty="0" err="1" smtClean="0">
                <a:solidFill>
                  <a:schemeClr val="tx1"/>
                </a:solidFill>
                <a:latin typeface="Verdana" panose="020B0604030504040204" pitchFamily="34" charset="0"/>
              </a:rPr>
              <a:t>environment</a:t>
            </a:r>
            <a:r>
              <a:rPr lang="lv-LV" sz="1200" baseline="0" smtClean="0">
                <a:solidFill>
                  <a:schemeClr val="tx1"/>
                </a:solidFill>
                <a:latin typeface="Verdana" panose="020B0604030504040204" pitchFamily="34" charset="0"/>
              </a:rPr>
              <a:t>.</a:t>
            </a:r>
            <a:endParaRPr dirty="0" smtClean="0"/>
          </a:p>
        </p:txBody>
      </p:sp>
      <p:sp>
        <p:nvSpPr>
          <p:cNvPr id="4" name="Slide Number Placeholder 3"/>
          <p:cNvSpPr>
            <a:spLocks noGrp="1"/>
          </p:cNvSpPr>
          <p:nvPr>
            <p:ph type="sldNum" sz="quarter" idx="10"/>
          </p:nvPr>
        </p:nvSpPr>
        <p:spPr/>
        <p:txBody>
          <a:bodyPr/>
          <a:lstStyle/>
          <a:p>
            <a:fld id="{E06A59AC-E7A2-4864-B1F5-DE05CC13C6BA}" type="slidenum">
              <a:rPr lang="lv-LV" smtClean="0"/>
              <a:pPr/>
              <a:t>16</a:t>
            </a:fld>
            <a:endParaRPr lang="en-GB" dirty="0"/>
          </a:p>
        </p:txBody>
      </p:sp>
    </p:spTree>
    <p:extLst>
      <p:ext uri="{BB962C8B-B14F-4D97-AF65-F5344CB8AC3E}">
        <p14:creationId xmlns:p14="http://schemas.microsoft.com/office/powerpoint/2010/main" val="91874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Step 2 can be performed parallel to Steps 1-6.</a:t>
            </a:r>
            <a:endParaRPr lang="lv-LV" sz="1200" kern="1200" dirty="0" smtClean="0">
              <a:solidFill>
                <a:schemeClr val="tx1"/>
              </a:solidFill>
              <a:effectLst/>
              <a:latin typeface="+mn-lt"/>
              <a:ea typeface="+mn-ea"/>
              <a:cs typeface="+mn-cs"/>
            </a:endParaRPr>
          </a:p>
          <a:p>
            <a:endParaRPr lang="lv-LV"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When the stakeholders reach an agreement on cooperation, SRDA begins the agreement coordination process with the institution and banks (a conceptual approval is necessary to provide authentication services).</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17</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A </a:t>
            </a:r>
            <a:r>
              <a:rPr lang="lv-LV" sz="1200" kern="1200" dirty="0" err="1" smtClean="0">
                <a:solidFill>
                  <a:schemeClr val="tx1"/>
                </a:solidFill>
                <a:effectLst/>
                <a:latin typeface="+mn-lt"/>
                <a:ea typeface="+mn-ea"/>
                <a:cs typeface="+mn-cs"/>
              </a:rPr>
              <a:t>developer</a:t>
            </a:r>
            <a:r>
              <a:rPr lang="lv-LV"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environment is not a mandatory condition</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as</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the</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institution</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can</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organise</a:t>
            </a:r>
            <a:r>
              <a:rPr lang="lv-LV" sz="1200" kern="1200" baseline="0" dirty="0" smtClean="0">
                <a:solidFill>
                  <a:schemeClr val="tx1"/>
                </a:solidFill>
                <a:effectLst/>
                <a:latin typeface="+mn-lt"/>
                <a:ea typeface="+mn-ea"/>
                <a:cs typeface="+mn-cs"/>
              </a:rPr>
              <a:t> </a:t>
            </a:r>
            <a:r>
              <a:rPr lang="lv-LV" sz="1200" kern="1200" baseline="0" dirty="0" err="1" smtClean="0">
                <a:solidFill>
                  <a:schemeClr val="tx1"/>
                </a:solidFill>
                <a:effectLst/>
                <a:latin typeface="+mn-lt"/>
                <a:ea typeface="+mn-ea"/>
                <a:cs typeface="+mn-cs"/>
              </a:rPr>
              <a:t>the</a:t>
            </a:r>
            <a:r>
              <a:rPr lang="lv-LV" sz="1200" kern="1200" baseline="0" dirty="0" smtClean="0">
                <a:solidFill>
                  <a:schemeClr val="tx1"/>
                </a:solidFill>
                <a:effectLst/>
                <a:latin typeface="+mn-lt"/>
                <a:ea typeface="+mn-ea"/>
                <a:cs typeface="+mn-cs"/>
              </a:rPr>
              <a:t> process </a:t>
            </a:r>
            <a:r>
              <a:rPr lang="lv-LV" sz="1200" kern="1200" baseline="0" dirty="0" err="1" smtClean="0">
                <a:solidFill>
                  <a:schemeClr val="tx1"/>
                </a:solidFill>
                <a:effectLst/>
                <a:latin typeface="+mn-lt"/>
                <a:ea typeface="+mn-ea"/>
                <a:cs typeface="+mn-cs"/>
              </a:rPr>
              <a:t>without</a:t>
            </a:r>
            <a:r>
              <a:rPr lang="lv-LV" sz="1200" kern="1200" baseline="0" dirty="0" smtClean="0">
                <a:solidFill>
                  <a:schemeClr val="tx1"/>
                </a:solidFill>
                <a:effectLst/>
                <a:latin typeface="+mn-lt"/>
                <a:ea typeface="+mn-ea"/>
                <a:cs typeface="+mn-cs"/>
              </a:rPr>
              <a:t> it.</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18</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0" i="0" u="none" strike="noStrike" dirty="0" smtClean="0">
                <a:solidFill>
                  <a:srgbClr val="000000"/>
                </a:solidFill>
                <a:effectLst/>
                <a:latin typeface="+mn-lt"/>
              </a:rPr>
              <a:t>No </a:t>
            </a:r>
            <a:r>
              <a:rPr lang="lv-LV" sz="1400" b="0" i="0" u="none" strike="noStrike" dirty="0" err="1" smtClean="0">
                <a:solidFill>
                  <a:srgbClr val="000000"/>
                </a:solidFill>
                <a:effectLst/>
                <a:latin typeface="+mn-lt"/>
              </a:rPr>
              <a:t>notes</a:t>
            </a:r>
            <a:r>
              <a:rPr lang="lv-LV" sz="1400" b="0" i="0" u="none" strike="noStrike" dirty="0" smtClean="0">
                <a:solidFill>
                  <a:srgbClr val="000000"/>
                </a:solidFill>
                <a:effectLst/>
                <a:latin typeface="+mn-lt"/>
              </a:rPr>
              <a:t>.</a:t>
            </a:r>
          </a:p>
        </p:txBody>
      </p:sp>
      <p:sp>
        <p:nvSpPr>
          <p:cNvPr id="4" name="Slide Number Placeholder 3"/>
          <p:cNvSpPr>
            <a:spLocks noGrp="1"/>
          </p:cNvSpPr>
          <p:nvPr>
            <p:ph type="sldNum" sz="quarter" idx="10"/>
          </p:nvPr>
        </p:nvSpPr>
        <p:spPr/>
        <p:txBody>
          <a:bodyPr/>
          <a:lstStyle/>
          <a:p>
            <a:fld id="{E06A59AC-E7A2-4864-B1F5-DE05CC13C6BA}" type="slidenum">
              <a:rPr lang="lv-LV" smtClean="0"/>
              <a:pPr/>
              <a:t>19</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The</a:t>
            </a:r>
            <a:r>
              <a:rPr lang="lv-LV" baseline="0" dirty="0" smtClean="0"/>
              <a:t> contents provide insight of the information included in the material, that has been split into three parts:</a:t>
            </a:r>
          </a:p>
          <a:p>
            <a:pPr marL="228600" indent="-228600">
              <a:buAutoNum type="arabicParenR"/>
            </a:pPr>
            <a:r>
              <a:rPr lang="lv-LV" baseline="0" dirty="0" smtClean="0"/>
              <a:t>Introduction – general introduction of the components of the e-management;</a:t>
            </a:r>
          </a:p>
          <a:p>
            <a:pPr marL="228600" indent="-228600">
              <a:buAutoNum type="arabicParenR"/>
            </a:pPr>
            <a:r>
              <a:rPr lang="lv-LV" baseline="0" dirty="0" smtClean="0"/>
              <a:t>Possibilities for institutions – practical information on the solutions provided by </a:t>
            </a:r>
            <a:r>
              <a:rPr lang="en-US" dirty="0" smtClean="0"/>
              <a:t>SRDA </a:t>
            </a:r>
            <a:r>
              <a:rPr lang="lv-LV" dirty="0" smtClean="0"/>
              <a:t>and their benefits;</a:t>
            </a:r>
          </a:p>
          <a:p>
            <a:pPr marL="228600" indent="-228600">
              <a:buAutoNum type="arabicParenR"/>
            </a:pPr>
            <a:r>
              <a:rPr lang="lv-LV" dirty="0" smtClean="0"/>
              <a:t>Information</a:t>
            </a:r>
            <a:r>
              <a:rPr lang="lv-LV" baseline="0" dirty="0" smtClean="0"/>
              <a:t> – additional information and contacts.</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a:t>
            </a:fld>
            <a:endParaRPr lang="en-GB" dirty="0"/>
          </a:p>
        </p:txBody>
      </p:sp>
    </p:spTree>
    <p:extLst>
      <p:ext uri="{BB962C8B-B14F-4D97-AF65-F5344CB8AC3E}">
        <p14:creationId xmlns:p14="http://schemas.microsoft.com/office/powerpoint/2010/main" val="3220507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 institution prepares accept testing act by stating information about the website and at least one type of authentication.</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20</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If the testing is passed successfully, the single sign-on module is introduced into production after signing an acceptance deed.</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21</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Work is not complete on the day the module has been introduced, the institution has to plan its maintenance and development.</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22</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No </a:t>
            </a:r>
            <a:r>
              <a:rPr lang="lv-LV" sz="1200" b="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notes</a:t>
            </a:r>
            <a:r>
              <a:rPr lang="lv-LV"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Slide Number Placeholder 3"/>
          <p:cNvSpPr>
            <a:spLocks noGrp="1"/>
          </p:cNvSpPr>
          <p:nvPr>
            <p:ph type="sldNum" sz="quarter" idx="10"/>
          </p:nvPr>
        </p:nvSpPr>
        <p:spPr/>
        <p:txBody>
          <a:bodyPr/>
          <a:lstStyle/>
          <a:p>
            <a:fld id="{E06A59AC-E7A2-4864-B1F5-DE05CC13C6BA}" type="slidenum">
              <a:rPr lang="lv-LV" smtClean="0"/>
              <a:pPr/>
              <a:t>23</a:t>
            </a:fld>
            <a:endParaRPr lang="en-GB" dirty="0"/>
          </a:p>
        </p:txBody>
      </p:sp>
    </p:spTree>
    <p:extLst>
      <p:ext uri="{BB962C8B-B14F-4D97-AF65-F5344CB8AC3E}">
        <p14:creationId xmlns:p14="http://schemas.microsoft.com/office/powerpoint/2010/main" val="319227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 </a:t>
            </a:r>
            <a:r>
              <a:rPr lang="lv-LV" dirty="0" err="1" smtClean="0"/>
              <a:t>notes</a:t>
            </a:r>
            <a:r>
              <a:rPr lang="lv-LV" dirty="0" smtClean="0"/>
              <a:t>.</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24</a:t>
            </a:fld>
            <a:endParaRPr lang="en-GB" dirty="0"/>
          </a:p>
        </p:txBody>
      </p:sp>
    </p:spTree>
    <p:extLst>
      <p:ext uri="{BB962C8B-B14F-4D97-AF65-F5344CB8AC3E}">
        <p14:creationId xmlns:p14="http://schemas.microsoft.com/office/powerpoint/2010/main" val="29670404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Information and more is available on these websites.</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25</a:t>
            </a:fld>
            <a:endParaRPr lang="en-GB" dirty="0"/>
          </a:p>
        </p:txBody>
      </p:sp>
    </p:spTree>
    <p:extLst>
      <p:ext uri="{BB962C8B-B14F-4D97-AF65-F5344CB8AC3E}">
        <p14:creationId xmlns:p14="http://schemas.microsoft.com/office/powerpoint/2010/main" val="18933135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...if you want to cooperate or have further questions, please contact the </a:t>
            </a:r>
            <a:r>
              <a:rPr lang="en-GB" sz="1200" b="1" kern="1200" dirty="0" smtClean="0">
                <a:solidFill>
                  <a:schemeClr val="tx1"/>
                </a:solidFill>
                <a:effectLst/>
                <a:latin typeface="+mn-lt"/>
                <a:ea typeface="+mn-ea"/>
                <a:cs typeface="+mn-cs"/>
              </a:rPr>
              <a:t>SRDA specialists of the Information System Development Department </a:t>
            </a:r>
            <a:r>
              <a:rPr lang="en-GB" sz="1200" kern="1200" dirty="0" smtClean="0">
                <a:solidFill>
                  <a:schemeClr val="tx1"/>
                </a:solidFill>
                <a:effectLst/>
                <a:latin typeface="+mn-lt"/>
                <a:ea typeface="+mn-ea"/>
                <a:cs typeface="+mn-cs"/>
              </a:rPr>
              <a:t>by using the indicated contact information.</a:t>
            </a:r>
            <a:endParaRPr lang="lv-LV"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26</a:t>
            </a:fld>
            <a:endParaRPr lang="en-GB" dirty="0"/>
          </a:p>
        </p:txBody>
      </p:sp>
    </p:spTree>
    <p:extLst>
      <p:ext uri="{BB962C8B-B14F-4D97-AF65-F5344CB8AC3E}">
        <p14:creationId xmlns:p14="http://schemas.microsoft.com/office/powerpoint/2010/main" val="3164615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Thank you! Any questions?</a:t>
            </a:r>
            <a:r>
              <a:rPr lang="lv-LV" baseline="0" dirty="0" smtClean="0"/>
              <a:t> </a:t>
            </a:r>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27</a:t>
            </a:fld>
            <a:endParaRPr lang="en-GB" dirty="0"/>
          </a:p>
        </p:txBody>
      </p:sp>
    </p:spTree>
    <p:extLst>
      <p:ext uri="{BB962C8B-B14F-4D97-AF65-F5344CB8AC3E}">
        <p14:creationId xmlns:p14="http://schemas.microsoft.com/office/powerpoint/2010/main" val="2249921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28</a:t>
            </a:fld>
            <a:endParaRPr lang="en-GB" dirty="0"/>
          </a:p>
        </p:txBody>
      </p:sp>
    </p:spTree>
    <p:extLst>
      <p:ext uri="{BB962C8B-B14F-4D97-AF65-F5344CB8AC3E}">
        <p14:creationId xmlns:p14="http://schemas.microsoft.com/office/powerpoint/2010/main" val="3140144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29</a:t>
            </a:fld>
            <a:endParaRPr lang="en-GB" dirty="0"/>
          </a:p>
        </p:txBody>
      </p:sp>
    </p:spTree>
    <p:extLst>
      <p:ext uri="{BB962C8B-B14F-4D97-AF65-F5344CB8AC3E}">
        <p14:creationId xmlns:p14="http://schemas.microsoft.com/office/powerpoint/2010/main" val="314014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Before</a:t>
            </a:r>
            <a:r>
              <a:rPr lang="en-GB" baseline="0" noProof="0" dirty="0" smtClean="0"/>
              <a:t> we go on to practical introduction steps let us take a look at what is the data exchange solution and what are its possibilities.</a:t>
            </a:r>
            <a:endParaRPr lang="en-GB" noProof="0"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3</a:t>
            </a:fld>
            <a:endParaRPr lang="en-GB" dirty="0"/>
          </a:p>
        </p:txBody>
      </p:sp>
    </p:spTree>
    <p:extLst>
      <p:ext uri="{BB962C8B-B14F-4D97-AF65-F5344CB8AC3E}">
        <p14:creationId xmlns:p14="http://schemas.microsoft.com/office/powerpoint/2010/main" val="41963594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30</a:t>
            </a:fld>
            <a:endParaRPr lang="en-GB" dirty="0"/>
          </a:p>
        </p:txBody>
      </p:sp>
    </p:spTree>
    <p:extLst>
      <p:ext uri="{BB962C8B-B14F-4D97-AF65-F5344CB8AC3E}">
        <p14:creationId xmlns:p14="http://schemas.microsoft.com/office/powerpoint/2010/main" val="314014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noProof="0" dirty="0" smtClean="0">
                <a:solidFill>
                  <a:schemeClr val="bg1"/>
                </a:solidFill>
                <a:latin typeface="Verdana" panose="020B0604030504040204" pitchFamily="34" charset="0"/>
              </a:rPr>
              <a:t>The</a:t>
            </a:r>
            <a:r>
              <a:rPr lang="en-GB" sz="1200" b="0" baseline="0" noProof="0" dirty="0" smtClean="0">
                <a:solidFill>
                  <a:schemeClr val="bg1"/>
                </a:solidFill>
                <a:latin typeface="Verdana" panose="020B0604030504040204" pitchFamily="34" charset="0"/>
              </a:rPr>
              <a:t> visible part of the sharing platform is formed by several parts: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sz="1200" b="0" baseline="0" noProof="0" dirty="0" smtClean="0">
                <a:solidFill>
                  <a:schemeClr val="bg1"/>
                </a:solidFill>
                <a:latin typeface="Verdana" panose="020B0604030504040204" pitchFamily="34" charset="0"/>
              </a:rPr>
              <a:t>The part visible and known b</a:t>
            </a:r>
            <a:r>
              <a:rPr lang="lv-LV" sz="1200" b="0" baseline="0" noProof="0" dirty="0" smtClean="0">
                <a:solidFill>
                  <a:schemeClr val="bg1"/>
                </a:solidFill>
                <a:latin typeface="Verdana" panose="020B0604030504040204" pitchFamily="34" charset="0"/>
              </a:rPr>
              <a:t>y</a:t>
            </a:r>
            <a:r>
              <a:rPr lang="en-GB" sz="1200" b="0" baseline="0" noProof="0" dirty="0" smtClean="0">
                <a:solidFill>
                  <a:schemeClr val="bg1"/>
                </a:solidFill>
                <a:latin typeface="Verdana" panose="020B0604030504040204" pitchFamily="34" charset="0"/>
              </a:rPr>
              <a:t> all is the State and Local government service portal Latvija.lv that hosts the directory of e-services and public services.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sz="1200" b="0" baseline="0" noProof="0" dirty="0" smtClean="0">
                <a:solidFill>
                  <a:schemeClr val="bg1"/>
                </a:solidFill>
                <a:latin typeface="Verdana" panose="020B0604030504040204" pitchFamily="34" charset="0"/>
              </a:rPr>
              <a:t>State information system integrator – work environment that hosts useful information and various templates – including single login, payment and other modules - in one place.</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GB" sz="1200" b="0" baseline="0" noProof="0" dirty="0" smtClean="0">
                <a:solidFill>
                  <a:schemeClr val="bg1"/>
                </a:solidFill>
                <a:latin typeface="Verdana" panose="020B0604030504040204" pitchFamily="34" charset="0"/>
              </a:rPr>
              <a:t>State directories an</a:t>
            </a:r>
            <a:r>
              <a:rPr lang="lv-LV" sz="1200" b="0" baseline="0" noProof="0" dirty="0" smtClean="0">
                <a:solidFill>
                  <a:schemeClr val="bg1"/>
                </a:solidFill>
                <a:latin typeface="Verdana" panose="020B0604030504040204" pitchFamily="34" charset="0"/>
              </a:rPr>
              <a:t>d</a:t>
            </a:r>
            <a:r>
              <a:rPr lang="en-GB" sz="1200" b="0" baseline="0" noProof="0" dirty="0" smtClean="0">
                <a:solidFill>
                  <a:schemeClr val="bg1"/>
                </a:solidFill>
                <a:latin typeface="Verdana" panose="020B0604030504040204" pitchFamily="34" charset="0"/>
              </a:rPr>
              <a:t> State information system, that are useful when creating data exchange solutions and e-services.</a:t>
            </a:r>
            <a:endParaRPr lang="en-GB" sz="1200" b="0" noProof="0" dirty="0" smtClean="0">
              <a:solidFill>
                <a:schemeClr val="bg1"/>
              </a:solidFill>
              <a:latin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4</a:t>
            </a:fld>
            <a:endParaRPr lang="en-GB" dirty="0"/>
          </a:p>
        </p:txBody>
      </p:sp>
    </p:spTree>
    <p:extLst>
      <p:ext uri="{BB962C8B-B14F-4D97-AF65-F5344CB8AC3E}">
        <p14:creationId xmlns:p14="http://schemas.microsoft.com/office/powerpoint/2010/main" val="63445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smtClean="0"/>
              <a:t>Institutions</a:t>
            </a:r>
            <a:r>
              <a:rPr lang="lv-LV" baseline="0" dirty="0" smtClean="0"/>
              <a:t> can choose, which identification service providers are necessary. It is up to the banks to decide if they want to cooperate. That is why six of seven online banks are included in this example (SEB is excluded).</a:t>
            </a:r>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5</a:t>
            </a:fld>
            <a:endParaRPr lang="en-GB" dirty="0"/>
          </a:p>
        </p:txBody>
      </p:sp>
    </p:spTree>
    <p:extLst>
      <p:ext uri="{BB962C8B-B14F-4D97-AF65-F5344CB8AC3E}">
        <p14:creationId xmlns:p14="http://schemas.microsoft.com/office/powerpoint/2010/main" val="1891577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This slide shows five portals with the greatest number of authentications in 2015</a:t>
            </a:r>
            <a:r>
              <a:rPr lang="lv-LV" dirty="0" smtClean="0"/>
              <a:t>. The</a:t>
            </a:r>
            <a:r>
              <a:rPr dirty="0" smtClean="0"/>
              <a:t> </a:t>
            </a:r>
            <a:r>
              <a:rPr lang="lv-LV" dirty="0" smtClean="0"/>
              <a:t>ev</a:t>
            </a:r>
            <a:r>
              <a:rPr dirty="0" smtClean="0"/>
              <a:t>er growing usage indicators is an affirmation - "the solution works".</a:t>
            </a:r>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6</a:t>
            </a:fld>
            <a:endParaRPr lang="en-GB" dirty="0"/>
          </a:p>
        </p:txBody>
      </p:sp>
    </p:spTree>
    <p:extLst>
      <p:ext uri="{BB962C8B-B14F-4D97-AF65-F5344CB8AC3E}">
        <p14:creationId xmlns:p14="http://schemas.microsoft.com/office/powerpoint/2010/main" val="314014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Available on </a:t>
            </a:r>
            <a:r>
              <a:rPr lang="lv-LV" b="1" dirty="0" smtClean="0"/>
              <a:t>26 </a:t>
            </a:r>
            <a:r>
              <a:rPr dirty="0" smtClean="0"/>
              <a:t>portals:</a:t>
            </a:r>
          </a:p>
          <a:p>
            <a:pPr rtl="0" eaLnBrk="1" fontAlgn="auto" latinLnBrk="0" hangingPunct="1"/>
            <a:r>
              <a:rPr lang="lv-LV" sz="1200" b="0" i="0" u="none" strike="noStrike" kern="1200" dirty="0" smtClean="0">
                <a:solidFill>
                  <a:schemeClr val="tx1"/>
                </a:solidFill>
                <a:effectLst/>
                <a:latin typeface="+mn-lt"/>
              </a:rPr>
              <a:t>Portal of services provided by Carnikava County local government</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Portal of the Road Traffic Safety Directorate</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Construction IS of the Ministry of Economics</a:t>
            </a:r>
          </a:p>
          <a:p>
            <a:pPr rtl="0" eaLnBrk="1" fontAlgn="t" latinLnBrk="0" hangingPunct="1"/>
            <a:r>
              <a:rPr lang="lv-LV" sz="1200" b="0" i="0" u="none" strike="noStrike" kern="1200" dirty="0" smtClean="0">
                <a:solidFill>
                  <a:schemeClr val="tx1"/>
                </a:solidFill>
                <a:effectLst/>
                <a:latin typeface="+mn-lt"/>
              </a:rPr>
              <a:t>State Education Information System (VIIS)</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Digital culture map of Latvia</a:t>
            </a:r>
          </a:p>
          <a:p>
            <a:pPr rtl="0" eaLnBrk="1" fontAlgn="t" latinLnBrk="0" hangingPunct="1"/>
            <a:r>
              <a:rPr lang="lv-LV" sz="1200" b="0" i="0" u="none" strike="noStrike" kern="1200" dirty="0" smtClean="0">
                <a:solidFill>
                  <a:schemeClr val="tx1"/>
                </a:solidFill>
                <a:effectLst/>
                <a:latin typeface="+mn-lt"/>
              </a:rPr>
              <a:t>Joint catalogue of national museum collection</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Expert application system of the State Culture Capital Foundation</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Project application system of the State Culture Capital Foundation</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Portal of the National Archives</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Portal of the Agricultural Data Centre</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E-application system of the Rural Support Service</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E-services provided by the RoL Patent Office</a:t>
            </a:r>
          </a:p>
          <a:p>
            <a:pPr rtl="0" eaLnBrk="1" fontAlgn="t" latinLnBrk="0" hangingPunct="1"/>
            <a:r>
              <a:rPr lang="lv-LV" sz="1200" b="0" i="0" u="none" strike="noStrike" kern="1200" dirty="0" smtClean="0">
                <a:solidFill>
                  <a:schemeClr val="tx1"/>
                </a:solidFill>
                <a:effectLst/>
                <a:latin typeface="+mn-lt"/>
              </a:rPr>
              <a:t>E-service catalogues of the OCMA Voter Register</a:t>
            </a:r>
          </a:p>
          <a:p>
            <a:pPr rtl="0" eaLnBrk="1" fontAlgn="auto" latinLnBrk="0" hangingPunct="1"/>
            <a:r>
              <a:rPr lang="lv-LV" sz="1200" b="0" i="0" u="none" strike="noStrike" kern="1200" dirty="0" smtClean="0">
                <a:solidFill>
                  <a:schemeClr val="tx1"/>
                </a:solidFill>
                <a:effectLst/>
                <a:latin typeface="+mn-lt"/>
              </a:rPr>
              <a:t>Family card applications on the portal for families with many children</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Portal of services provided by Sigulda County local government</a:t>
            </a:r>
          </a:p>
          <a:p>
            <a:pPr rtl="0" eaLnBrk="1" fontAlgn="t" latinLnBrk="0" hangingPunct="1"/>
            <a:r>
              <a:rPr lang="lv-LV" sz="1200" b="0" i="0" u="none" strike="noStrike" kern="1200" dirty="0" smtClean="0">
                <a:solidFill>
                  <a:schemeClr val="tx1"/>
                </a:solidFill>
                <a:effectLst/>
                <a:latin typeface="+mn-lt"/>
              </a:rPr>
              <a:t>Electronic auction portal</a:t>
            </a:r>
            <a:r>
              <a:rPr dirty="0" smtClean="0"/>
              <a:t> </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Tiesas.lv portal</a:t>
            </a:r>
          </a:p>
          <a:p>
            <a:pPr rtl="0" eaLnBrk="1" fontAlgn="t" latinLnBrk="0" hangingPunct="1"/>
            <a:r>
              <a:rPr lang="lv-LV" sz="1200" b="0" i="0" u="none" strike="noStrike" kern="1200" dirty="0" smtClean="0">
                <a:solidFill>
                  <a:schemeClr val="tx1"/>
                </a:solidFill>
                <a:effectLst/>
                <a:latin typeface="+mn-lt"/>
              </a:rPr>
              <a:t>Portal of the State Unified Computerised Land Register</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SRS Electronic Declaration System</a:t>
            </a:r>
          </a:p>
          <a:p>
            <a:pPr rtl="0" eaLnBrk="1" fontAlgn="t" latinLnBrk="0" hangingPunct="1"/>
            <a:r>
              <a:rPr lang="lv-LV" sz="1200" b="0" i="0" u="none" strike="noStrike" kern="1200" dirty="0" smtClean="0">
                <a:solidFill>
                  <a:schemeClr val="tx1"/>
                </a:solidFill>
                <a:effectLst/>
                <a:latin typeface="+mn-lt"/>
              </a:rPr>
              <a:t>Krajobligacijas.lv portal</a:t>
            </a:r>
          </a:p>
          <a:p>
            <a:pPr rtl="0" eaLnBrk="1" fontAlgn="auto" latinLnBrk="0" hangingPunct="1"/>
            <a:r>
              <a:rPr lang="lv-LV" sz="1200" b="0" i="0" u="none" strike="noStrike" kern="1200" dirty="0" smtClean="0">
                <a:solidFill>
                  <a:schemeClr val="tx1"/>
                </a:solidFill>
                <a:effectLst/>
                <a:latin typeface="+mn-lt"/>
              </a:rPr>
              <a:t>Geolatvija.lv portal</a:t>
            </a:r>
            <a:endParaRPr lang="en-GB" sz="1200" b="0" i="0" u="none" strike="noStrike" kern="1200" dirty="0" smtClean="0">
              <a:solidFill>
                <a:schemeClr val="tx1"/>
              </a:solidFill>
              <a:effectLst/>
              <a:latin typeface="+mn-lt"/>
              <a:ea typeface="+mn-ea"/>
              <a:cs typeface="+mn-cs"/>
            </a:endParaRPr>
          </a:p>
          <a:p>
            <a:pPr rtl="0" eaLnBrk="1" fontAlgn="t" latinLnBrk="0" hangingPunct="1"/>
            <a:r>
              <a:rPr lang="lv-LV" sz="1200" b="0" i="0" u="none" strike="noStrike" kern="1200" dirty="0" smtClean="0">
                <a:solidFill>
                  <a:schemeClr val="tx1"/>
                </a:solidFill>
                <a:effectLst/>
                <a:latin typeface="+mn-lt"/>
              </a:rPr>
              <a:t>Latvija.lv portal</a:t>
            </a:r>
          </a:p>
          <a:p>
            <a:pPr rtl="0" eaLnBrk="1" fontAlgn="auto" latinLnBrk="0" hangingPunct="1"/>
            <a:r>
              <a:rPr lang="lv-LV" sz="1200" b="0" i="0" u="none" strike="noStrike" kern="1200" dirty="0" smtClean="0">
                <a:solidFill>
                  <a:schemeClr val="tx1"/>
                </a:solidFill>
                <a:effectLst/>
                <a:latin typeface="+mn-lt"/>
              </a:rPr>
              <a:t>VISS.gov.lv portal</a:t>
            </a:r>
            <a:endParaRPr lang="en-GB" sz="1200" b="0" i="0" u="none" strike="noStrike" kern="1200" dirty="0" smtClean="0">
              <a:solidFill>
                <a:schemeClr val="tx1"/>
              </a:solidFill>
              <a:effectLst/>
              <a:latin typeface="+mn-lt"/>
              <a:ea typeface="+mn-ea"/>
              <a:cs typeface="+mn-cs"/>
            </a:endParaRPr>
          </a:p>
          <a:p>
            <a:pPr rtl="0" eaLnBrk="1" fontAlgn="auto" latinLnBrk="0" hangingPunct="1"/>
            <a:r>
              <a:rPr lang="lv-LV" sz="1200" b="0" i="0" u="none" strike="noStrike" kern="1200" dirty="0" smtClean="0">
                <a:solidFill>
                  <a:schemeClr val="tx1"/>
                </a:solidFill>
                <a:effectLst/>
                <a:latin typeface="+mn-lt"/>
              </a:rPr>
              <a:t>“Tulpe” portal of the State Environmental Service</a:t>
            </a:r>
          </a:p>
          <a:p>
            <a:pPr rtl="0" eaLnBrk="1" fontAlgn="t" latinLnBrk="0" hangingPunct="1"/>
            <a:r>
              <a:rPr lang="lv-LV" sz="1200" b="0" i="0" u="none" strike="noStrike" kern="1200" dirty="0" smtClean="0">
                <a:solidFill>
                  <a:schemeClr val="tx1"/>
                </a:solidFill>
                <a:effectLst/>
                <a:latin typeface="+mn-lt"/>
              </a:rPr>
              <a:t>SLS kadastrs.lv</a:t>
            </a:r>
          </a:p>
          <a:p>
            <a:pPr rtl="0" eaLnBrk="1" fontAlgn="auto" latinLnBrk="0" hangingPunct="1"/>
            <a:r>
              <a:rPr lang="lv-LV" sz="1200" b="0" i="0" u="none" strike="noStrike" kern="1200" dirty="0" smtClean="0">
                <a:solidFill>
                  <a:schemeClr val="tx1"/>
                </a:solidFill>
                <a:effectLst/>
                <a:latin typeface="+mn-lt"/>
              </a:rPr>
              <a:t>Portal of the State Agency of Medicines</a:t>
            </a:r>
            <a:endParaRPr lang="en-GB" sz="1200" b="0" i="0" u="none" strike="noStrike" kern="1200" dirty="0" smtClean="0">
              <a:solidFill>
                <a:schemeClr val="tx1"/>
              </a:solidFill>
              <a:effectLst/>
              <a:latin typeface="+mn-lt"/>
              <a:ea typeface="+mn-ea"/>
              <a:cs typeface="+mn-cs"/>
            </a:endParaRPr>
          </a:p>
          <a:p>
            <a:pPr rtl="0" eaLnBrk="1" fontAlgn="t" latinLnBrk="0" hangingPunct="1"/>
            <a:endParaRPr lang="en-GB" sz="1200" b="0" i="0" u="none" strike="noStrike"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7</a:t>
            </a:fld>
            <a:endParaRPr lang="en-GB" dirty="0"/>
          </a:p>
        </p:txBody>
      </p:sp>
    </p:spTree>
    <p:extLst>
      <p:ext uri="{BB962C8B-B14F-4D97-AF65-F5344CB8AC3E}">
        <p14:creationId xmlns:p14="http://schemas.microsoft.com/office/powerpoint/2010/main" val="994096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b="0" dirty="0" smtClean="0">
                <a:latin typeface="Verdana" panose="020B0604030504040204" pitchFamily="34" charset="0"/>
              </a:rPr>
              <a:t>Single sign-on – this is possible on websites</a:t>
            </a:r>
            <a:r>
              <a:rPr lang="lv-LV" sz="1800" b="0" baseline="0" dirty="0" smtClean="0">
                <a:latin typeface="Verdana" panose="020B0604030504040204" pitchFamily="34" charset="0"/>
              </a:rPr>
              <a:t> that are compatible with Latvija.lv by using the single login module and they have single sign-on (exceptions apply). A list of these websites will be available in the single sign-on window (external systems).</a:t>
            </a:r>
            <a:endParaRPr lang="lv-LV" sz="1800" b="0" dirty="0" smtClean="0">
              <a:latin typeface="Verdana" panose="020B0604030504040204" pitchFamily="34" charset="0"/>
            </a:endParaRPr>
          </a:p>
        </p:txBody>
      </p:sp>
      <p:sp>
        <p:nvSpPr>
          <p:cNvPr id="4" name="Slide Number Placeholder 3"/>
          <p:cNvSpPr>
            <a:spLocks noGrp="1"/>
          </p:cNvSpPr>
          <p:nvPr>
            <p:ph type="sldNum" sz="quarter" idx="10"/>
          </p:nvPr>
        </p:nvSpPr>
        <p:spPr/>
        <p:txBody>
          <a:bodyPr/>
          <a:lstStyle/>
          <a:p>
            <a:fld id="{E06A59AC-E7A2-4864-B1F5-DE05CC13C6BA}" type="slidenum">
              <a:rPr lang="lv-LV" smtClean="0"/>
              <a:pPr/>
              <a:t>8</a:t>
            </a:fld>
            <a:endParaRPr lang="en-GB" dirty="0"/>
          </a:p>
        </p:txBody>
      </p:sp>
    </p:spTree>
    <p:extLst>
      <p:ext uri="{BB962C8B-B14F-4D97-AF65-F5344CB8AC3E}">
        <p14:creationId xmlns:p14="http://schemas.microsoft.com/office/powerpoint/2010/main" val="351783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SRDA has successfully finished connecting the Latvian eID card to the European eID Interoperability Platform STORK and the European Commission authentication solution ECAS</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at</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the</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end</a:t>
            </a:r>
            <a:r>
              <a:rPr lang="lv-LV" sz="1200" kern="1200" dirty="0" smtClean="0">
                <a:solidFill>
                  <a:schemeClr val="tx1"/>
                </a:solidFill>
                <a:effectLst/>
                <a:latin typeface="+mn-lt"/>
                <a:ea typeface="+mn-ea"/>
                <a:cs typeface="+mn-cs"/>
              </a:rPr>
              <a:t> </a:t>
            </a:r>
            <a:r>
              <a:rPr lang="lv-LV" sz="1200" kern="1200" dirty="0" err="1" smtClean="0">
                <a:solidFill>
                  <a:schemeClr val="tx1"/>
                </a:solidFill>
                <a:effectLst/>
                <a:latin typeface="+mn-lt"/>
                <a:ea typeface="+mn-ea"/>
                <a:cs typeface="+mn-cs"/>
              </a:rPr>
              <a:t>of</a:t>
            </a:r>
            <a:r>
              <a:rPr lang="lv-LV" sz="1200" kern="1200" dirty="0" smtClean="0">
                <a:solidFill>
                  <a:schemeClr val="tx1"/>
                </a:solidFill>
                <a:effectLst/>
                <a:latin typeface="+mn-lt"/>
                <a:ea typeface="+mn-ea"/>
                <a:cs typeface="+mn-cs"/>
              </a:rPr>
              <a:t> 2015</a:t>
            </a:r>
            <a:r>
              <a:rPr lang="en-GB" sz="1200" kern="1200" dirty="0" smtClean="0">
                <a:solidFill>
                  <a:schemeClr val="tx1"/>
                </a:solidFill>
                <a:effectLst/>
                <a:latin typeface="+mn-lt"/>
                <a:ea typeface="+mn-ea"/>
                <a:cs typeface="+mn-cs"/>
              </a:rPr>
              <a:t>. These are the first steps of implementing the Regulation on Electronic identification and Trust services (eIDAS) till 2018 and will allow citizens to use their eID cards to access the e-services of public administrations all over the European Union.</a:t>
            </a:r>
            <a:endParaRPr lang="lv-LV" sz="1200"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E06A59AC-E7A2-4864-B1F5-DE05CC13C6BA}" type="slidenum">
              <a:rPr lang="lv-LV" smtClean="0"/>
              <a:pPr/>
              <a:t>9</a:t>
            </a:fld>
            <a:endParaRPr lang="en-GB" dirty="0"/>
          </a:p>
        </p:txBody>
      </p:sp>
    </p:spTree>
    <p:extLst>
      <p:ext uri="{BB962C8B-B14F-4D97-AF65-F5344CB8AC3E}">
        <p14:creationId xmlns:p14="http://schemas.microsoft.com/office/powerpoint/2010/main" val="314014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3" name="Title 1"/>
          <p:cNvSpPr>
            <a:spLocks noGrp="1"/>
          </p:cNvSpPr>
          <p:nvPr>
            <p:ph type="title"/>
          </p:nvPr>
        </p:nvSpPr>
        <p:spPr>
          <a:xfrm>
            <a:off x="2590800" y="228604"/>
            <a:ext cx="6096000" cy="800099"/>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1F446E9D-E164-4A50-9FBA-F6D72EB5E507}" type="slidenum">
              <a:rPr lang="en-US" altLang="en-US"/>
              <a:pPr>
                <a:defRPr/>
              </a:pPr>
              <a:t>‹#›</a:t>
            </a:fld>
            <a:endParaRPr lang="en-US" alt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6062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966097"/>
            <a:ext cx="9144000" cy="18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3543300"/>
            <a:ext cx="7772400" cy="777479"/>
          </a:xfrm>
          <a:prstGeom prst="rect">
            <a:avLst/>
          </a:prstGeom>
        </p:spPr>
        <p:txBody>
          <a:bodyPr lIns="70468" tIns="35234" rIns="70468" bIns="35234">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05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2628900"/>
            <a:ext cx="7772400" cy="720332"/>
          </a:xfrm>
        </p:spPr>
        <p:txBody>
          <a:bodyPr anchor="t">
            <a:normAutofit/>
          </a:bodyPr>
          <a:lstStyle>
            <a:lvl1pPr algn="ctr">
              <a:defRPr sz="24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3543300"/>
            <a:ext cx="7772400" cy="685800"/>
          </a:xfrm>
        </p:spPr>
        <p:txBody>
          <a:bodyPr>
            <a:normAutofit/>
          </a:bodyPr>
          <a:lstStyle>
            <a:lvl1pPr marL="0" indent="0" algn="ctr">
              <a:buNone/>
              <a:defRPr sz="10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4320778"/>
            <a:ext cx="7772400" cy="479822"/>
          </a:xfrm>
        </p:spPr>
        <p:txBody>
          <a:bodyPr>
            <a:normAutofit/>
          </a:bodyPr>
          <a:lstStyle>
            <a:lvl1pPr marL="0" indent="0" algn="ctr">
              <a:buNone/>
              <a:defRPr sz="10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pic>
        <p:nvPicPr>
          <p:cNvPr id="8"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155400" y="0"/>
            <a:ext cx="2833200" cy="312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595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1F7A94A6-8035-4886-9FF3-1BE481761DCC}" type="slidenum">
              <a:rPr lang="en-US" altLang="en-US"/>
              <a:pPr>
                <a:defRPr/>
              </a:pPr>
              <a:t>‹#›</a:t>
            </a:fld>
            <a:endParaRPr lang="en-US" alt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9050"/>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219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26751302-5A83-435F-ACC8-74594750E953}" type="slidenum">
              <a:rPr lang="en-US" altLang="en-US"/>
              <a:pPr>
                <a:defRPr/>
              </a:pPr>
              <a:t>‹#›</a:t>
            </a:fld>
            <a:endParaRPr lang="en-US" alt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68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0800" y="2743203"/>
            <a:ext cx="6096000" cy="1038221"/>
          </a:xfrm>
        </p:spPr>
        <p:txBody>
          <a:bodyPr anchor="t">
            <a:normAutofit/>
          </a:bodyPr>
          <a:lstStyle>
            <a:lvl1pPr algn="l">
              <a:defRPr sz="18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285750"/>
            <a:ext cx="6096000" cy="2457450"/>
          </a:xfrm>
        </p:spPr>
        <p:txBody>
          <a:bodyPr>
            <a:normAutofit/>
          </a:bodyPr>
          <a:lstStyle>
            <a:lvl1pPr marL="0" indent="0">
              <a:buNone/>
              <a:defRPr sz="15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352341" indent="0">
              <a:buNone/>
              <a:defRPr sz="1275">
                <a:solidFill>
                  <a:schemeClr val="tx1">
                    <a:tint val="75000"/>
                  </a:schemeClr>
                </a:solidFill>
              </a:defRPr>
            </a:lvl2pPr>
            <a:lvl3pPr marL="704681" indent="0">
              <a:buNone/>
              <a:defRPr sz="1200">
                <a:solidFill>
                  <a:schemeClr val="tx1">
                    <a:tint val="75000"/>
                  </a:schemeClr>
                </a:solidFill>
              </a:defRPr>
            </a:lvl3pPr>
            <a:lvl4pPr marL="1057024" indent="0">
              <a:buNone/>
              <a:defRPr sz="1050">
                <a:solidFill>
                  <a:schemeClr val="tx1">
                    <a:tint val="75000"/>
                  </a:schemeClr>
                </a:solidFill>
              </a:defRPr>
            </a:lvl4pPr>
            <a:lvl5pPr marL="1409364" indent="0">
              <a:buNone/>
              <a:defRPr sz="1050">
                <a:solidFill>
                  <a:schemeClr val="tx1">
                    <a:tint val="75000"/>
                  </a:schemeClr>
                </a:solidFill>
              </a:defRPr>
            </a:lvl5pPr>
            <a:lvl6pPr marL="1761705" indent="0">
              <a:buNone/>
              <a:defRPr sz="1050">
                <a:solidFill>
                  <a:schemeClr val="tx1">
                    <a:tint val="75000"/>
                  </a:schemeClr>
                </a:solidFill>
              </a:defRPr>
            </a:lvl6pPr>
            <a:lvl7pPr marL="2114047" indent="0">
              <a:buNone/>
              <a:defRPr sz="1050">
                <a:solidFill>
                  <a:schemeClr val="tx1">
                    <a:tint val="75000"/>
                  </a:schemeClr>
                </a:solidFill>
              </a:defRPr>
            </a:lvl7pPr>
            <a:lvl8pPr marL="2466386" indent="0">
              <a:buNone/>
              <a:defRPr sz="1050">
                <a:solidFill>
                  <a:schemeClr val="tx1">
                    <a:tint val="75000"/>
                  </a:schemeClr>
                </a:solidFill>
              </a:defRPr>
            </a:lvl8pPr>
            <a:lvl9pPr marL="2818729" indent="0">
              <a:buNone/>
              <a:defRPr sz="105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7F32E0CD-18FC-4DFF-8EA0-2A08BE6F92F0}" type="slidenum">
              <a:rPr lang="en-US" altLang="en-US"/>
              <a:pPr>
                <a:defRPr/>
              </a:pPr>
              <a:t>‹#›</a:t>
            </a:fld>
            <a:endParaRPr lang="en-US" alt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042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chor="t">
            <a:normAutofit/>
          </a:bodyPr>
          <a:lstStyle>
            <a:lvl1pPr algn="l">
              <a:defRPr sz="18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314453"/>
            <a:ext cx="6096000" cy="3280180"/>
          </a:xfrm>
        </p:spPr>
        <p:txBody>
          <a:bodyPr>
            <a:normAutofit/>
          </a:bodyPr>
          <a:lstStyle>
            <a:lvl1pPr marL="0" indent="0">
              <a:buNone/>
              <a:defRPr sz="1500">
                <a:latin typeface="Verdana" panose="020B0604030504040204" pitchFamily="34" charset="0"/>
                <a:ea typeface="Verdana" panose="020B0604030504040204" pitchFamily="34" charset="0"/>
                <a:cs typeface="Verdana" panose="020B0604030504040204" pitchFamily="34" charset="0"/>
              </a:defRPr>
            </a:lvl1pPr>
            <a:lvl2pPr>
              <a:defRPr sz="1500">
                <a:latin typeface="Times New Roman" panose="02020603050405020304" pitchFamily="18" charset="0"/>
                <a:cs typeface="Times New Roman" panose="02020603050405020304" pitchFamily="18" charset="0"/>
              </a:defRPr>
            </a:lvl2pPr>
            <a:lvl3pPr>
              <a:defRPr sz="1500">
                <a:latin typeface="Times New Roman" panose="02020603050405020304" pitchFamily="18" charset="0"/>
                <a:cs typeface="Times New Roman" panose="02020603050405020304" pitchFamily="18" charset="0"/>
              </a:defRPr>
            </a:lvl3pPr>
            <a:lvl4pPr>
              <a:defRPr sz="1500">
                <a:latin typeface="Times New Roman" panose="02020603050405020304" pitchFamily="18" charset="0"/>
                <a:cs typeface="Times New Roman" panose="02020603050405020304" pitchFamily="18" charset="0"/>
              </a:defRPr>
            </a:lvl4pPr>
            <a:lvl5pPr>
              <a:defRPr sz="15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4743450"/>
            <a:ext cx="1981200" cy="228600"/>
          </a:xfrm>
        </p:spPr>
        <p:txBody>
          <a:bodyPr>
            <a:normAutofit/>
          </a:bodyPr>
          <a:lstStyle>
            <a:lvl1pPr marL="0" indent="0">
              <a:buNone/>
              <a:defRPr sz="75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4743450"/>
            <a:ext cx="3657600" cy="228600"/>
          </a:xfrm>
        </p:spPr>
        <p:txBody>
          <a:bodyPr>
            <a:normAutofit/>
          </a:bodyPr>
          <a:lstStyle>
            <a:lvl1pPr marL="0" indent="0" algn="r">
              <a:buNone/>
              <a:defRPr sz="75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4743450"/>
            <a:ext cx="304800" cy="228600"/>
          </a:xfrm>
        </p:spPr>
        <p:txBody>
          <a:bodyPr/>
          <a:lstStyle>
            <a:lvl1pPr>
              <a:defRPr sz="750">
                <a:latin typeface="Verdana" panose="020B0604030504040204" pitchFamily="34" charset="0"/>
              </a:defRPr>
            </a:lvl1pPr>
          </a:lstStyle>
          <a:p>
            <a:pPr>
              <a:defRPr/>
            </a:pPr>
            <a:fld id="{26751302-5A83-435F-ACC8-74594750E953}" type="slidenum">
              <a:rPr lang="en-US" altLang="en-US"/>
              <a:pPr>
                <a:defRPr/>
              </a:pPr>
              <a:t>‹#›</a:t>
            </a:fld>
            <a:endParaRPr lang="en-US" alt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4" y="1"/>
            <a:ext cx="1321200" cy="146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573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12/28/2015</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5" r:id="rId15"/>
    <p:sldLayoutId id="2147483666" r:id="rId16"/>
    <p:sldLayoutId id="2147483667"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12.png"/><Relationship Id="rId7"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hyperlink" Target="http://likumi.lv/doc.php?id=63545"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8.xml"/><Relationship Id="rId1" Type="http://schemas.openxmlformats.org/officeDocument/2006/relationships/slideLayout" Target="../slideLayouts/slideLayout15.xml"/><Relationship Id="rId5" Type="http://schemas.openxmlformats.org/officeDocument/2006/relationships/image" Target="../media/image36.png"/><Relationship Id="rId4" Type="http://schemas.openxmlformats.org/officeDocument/2006/relationships/hyperlink" Target="https://viss.gov.lv/lv/Informacijai/Dokumentacija/Koplietosanas_komponentes/Vienotas_pieteiksanas_moduli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15.xml"/><Relationship Id="rId5" Type="http://schemas.openxmlformats.org/officeDocument/2006/relationships/image" Target="../media/image36.png"/><Relationship Id="rId4" Type="http://schemas.openxmlformats.org/officeDocument/2006/relationships/hyperlink" Target="https://viss.gov.lv/lv/Informacijai/Dokumentacija/Koplietosanas_komponentes/Vienotas_pieteiksanas_moduli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5.xml"/><Relationship Id="rId1" Type="http://schemas.openxmlformats.org/officeDocument/2006/relationships/slideLayout" Target="../slideLayouts/slideLayout15.xml"/><Relationship Id="rId5" Type="http://schemas.openxmlformats.org/officeDocument/2006/relationships/hyperlink" Target="https://viss.gov.lv/lv/Informacijai/Dokumentacija/Koplietosanas_komponentes/Vienotas_pieteiksanas_modulis" TargetMode="External"/><Relationship Id="rId4" Type="http://schemas.openxmlformats.org/officeDocument/2006/relationships/hyperlink" Target="http://www.viss.gov.lv/"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epak@vraa.gov.lv" TargetMode="External"/><Relationship Id="rId2" Type="http://schemas.openxmlformats.org/officeDocument/2006/relationships/notesSlide" Target="../notesSlides/notesSlide26.xml"/><Relationship Id="rId1" Type="http://schemas.openxmlformats.org/officeDocument/2006/relationships/slideLayout" Target="../slideLayouts/slideLayout15.xml"/><Relationship Id="rId4" Type="http://schemas.openxmlformats.org/officeDocument/2006/relationships/image" Target="../media/image42.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8.xml"/><Relationship Id="rId1" Type="http://schemas.openxmlformats.org/officeDocument/2006/relationships/slideLayout" Target="../slideLayouts/slideLayout17.xml"/><Relationship Id="rId4" Type="http://schemas.openxmlformats.org/officeDocument/2006/relationships/image" Target="../media/image44.png"/></Relationships>
</file>

<file path=ppt/slides/_rels/slide2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9.xml"/><Relationship Id="rId1" Type="http://schemas.openxmlformats.org/officeDocument/2006/relationships/slideLayout" Target="../slideLayouts/slideLayout17.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7.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p:cNvSpPr>
          <p:nvPr/>
        </p:nvSpPr>
        <p:spPr>
          <a:xfrm>
            <a:off x="838200" y="3028950"/>
            <a:ext cx="7772400" cy="88344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105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v-LV" sz="2400" b="1" dirty="0" smtClean="0"/>
              <a:t>How to introduce a unified authentication module using VISS infrastructure?</a:t>
            </a:r>
            <a:endParaRPr lang="en-GB" sz="2400" b="1" dirty="0"/>
          </a:p>
        </p:txBody>
      </p:sp>
      <p:sp>
        <p:nvSpPr>
          <p:cNvPr id="9" name="Title 1"/>
          <p:cNvSpPr>
            <a:spLocks noGrp="1"/>
          </p:cNvSpPr>
          <p:nvPr>
            <p:ph type="title"/>
          </p:nvPr>
        </p:nvSpPr>
        <p:spPr>
          <a:xfrm>
            <a:off x="571500" y="2461021"/>
            <a:ext cx="8001000" cy="720329"/>
          </a:xfrm>
        </p:spPr>
        <p:txBody>
          <a:bodyPr>
            <a:noAutofit/>
          </a:bodyPr>
          <a:lstStyle/>
          <a:p>
            <a:r>
              <a:rPr lang="lv-LV" altLang="en-US" sz="1800" b="0" dirty="0" smtClean="0"/>
              <a:t>For state institutions and local governments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2000" y="4257991"/>
            <a:ext cx="5760000" cy="542609"/>
          </a:xfrm>
          <a:prstGeom prst="rect">
            <a:avLst/>
          </a:prstGeom>
        </p:spPr>
      </p:pic>
    </p:spTree>
    <p:extLst>
      <p:ext uri="{BB962C8B-B14F-4D97-AF65-F5344CB8AC3E}">
        <p14:creationId xmlns:p14="http://schemas.microsoft.com/office/powerpoint/2010/main" val="260002285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2981325"/>
            <a:ext cx="5943600" cy="1266825"/>
          </a:xfrm>
        </p:spPr>
        <p:txBody>
          <a:bodyPr>
            <a:normAutofit/>
          </a:bodyPr>
          <a:lstStyle/>
          <a:p>
            <a:r>
              <a:rPr lang="lv-LV" altLang="en-US" sz="2400" dirty="0" smtClean="0"/>
              <a:t>What is the functionality of a unified logon module?</a:t>
            </a:r>
            <a:endParaRPr lang="en-GB" sz="2400" dirty="0"/>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10</a:t>
            </a:fld>
            <a:endParaRPr lang="en-GB" altLang="en-US" dirty="0" smtClean="0"/>
          </a:p>
        </p:txBody>
      </p:sp>
      <p:pic>
        <p:nvPicPr>
          <p:cNvPr id="7" name="Picture 2" descr="C:\Users\Linda\Desktop\VRAA_ikonas_2610\VRAA_uzturesana.png"/>
          <p:cNvPicPr>
            <a:picLocks noChangeAspect="1" noChangeArrowheads="1"/>
          </p:cNvPicPr>
          <p:nvPr/>
        </p:nvPicPr>
        <p:blipFill>
          <a:blip r:embed="rId3" cstate="print"/>
          <a:srcRect/>
          <a:stretch>
            <a:fillRect/>
          </a:stretch>
        </p:blipFill>
        <p:spPr bwMode="auto">
          <a:xfrm>
            <a:off x="2590800" y="1809250"/>
            <a:ext cx="1296000" cy="1080000"/>
          </a:xfrm>
          <a:prstGeom prst="rect">
            <a:avLst/>
          </a:prstGeom>
          <a:noFill/>
        </p:spPr>
      </p:pic>
    </p:spTree>
    <p:extLst>
      <p:ext uri="{BB962C8B-B14F-4D97-AF65-F5344CB8AC3E}">
        <p14:creationId xmlns:p14="http://schemas.microsoft.com/office/powerpoint/2010/main" val="13502627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90799" y="285750"/>
            <a:ext cx="6094800" cy="777479"/>
          </a:xfrm>
        </p:spPr>
        <p:txBody>
          <a:bodyPr>
            <a:noAutofit/>
          </a:bodyPr>
          <a:lstStyle/>
          <a:p>
            <a:r>
              <a:rPr lang="lv-LV" altLang="en-US" sz="2400" dirty="0" smtClean="0"/>
              <a:t>The involved in a unified logon module introduction </a:t>
            </a:r>
            <a:endParaRPr lang="en-GB" altLang="en-US" sz="2400" dirty="0" smtClean="0">
              <a:solidFill>
                <a:srgbClr val="FF0000"/>
              </a:solidFill>
            </a:endParaRPr>
          </a:p>
        </p:txBody>
      </p:sp>
      <p:grpSp>
        <p:nvGrpSpPr>
          <p:cNvPr id="11" name="Group 10"/>
          <p:cNvGrpSpPr/>
          <p:nvPr/>
        </p:nvGrpSpPr>
        <p:grpSpPr>
          <a:xfrm>
            <a:off x="1828800" y="1864552"/>
            <a:ext cx="7010400" cy="2952241"/>
            <a:chOff x="1940983" y="1864552"/>
            <a:chExt cx="7010400" cy="2952241"/>
          </a:xfrm>
        </p:grpSpPr>
        <p:sp>
          <p:nvSpPr>
            <p:cNvPr id="30" name="TextBox 29"/>
            <p:cNvSpPr txBox="1"/>
            <p:nvPr/>
          </p:nvSpPr>
          <p:spPr>
            <a:xfrm>
              <a:off x="1940983" y="2801819"/>
              <a:ext cx="1176925" cy="369332"/>
            </a:xfrm>
            <a:prstGeom prst="rect">
              <a:avLst/>
            </a:prstGeom>
            <a:noFill/>
          </p:spPr>
          <p:txBody>
            <a:bodyPr wrap="none" rtlCol="0">
              <a:spAutoFit/>
            </a:bodyPr>
            <a:lstStyle/>
            <a:p>
              <a:pPr algn="ctr"/>
              <a:r>
                <a:rPr lang="lv-LV" b="1" dirty="0" smtClean="0">
                  <a:latin typeface="Verdana" pitchFamily="34" charset="0"/>
                </a:rPr>
                <a:t>Institution</a:t>
              </a:r>
              <a:endParaRPr lang="en-GB" b="1" dirty="0">
                <a:latin typeface="Verdana" pitchFamily="34" charset="0"/>
                <a:ea typeface="Verdana" pitchFamily="34" charset="0"/>
                <a:cs typeface="Verdana" pitchFamily="34" charset="0"/>
              </a:endParaRPr>
            </a:p>
          </p:txBody>
        </p:sp>
        <p:cxnSp>
          <p:nvCxnSpPr>
            <p:cNvPr id="3" name="Straight Arrow Connector 2"/>
            <p:cNvCxnSpPr/>
            <p:nvPr/>
          </p:nvCxnSpPr>
          <p:spPr>
            <a:xfrm>
              <a:off x="3268457" y="2998666"/>
              <a:ext cx="648000" cy="0"/>
            </a:xfrm>
            <a:prstGeom prst="straightConnector1">
              <a:avLst/>
            </a:prstGeom>
            <a:ln w="28575">
              <a:solidFill>
                <a:srgbClr val="3E5E9F"/>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124" name="Picture 4" descr="C:\Users\Linda\Downloads\Internetbankas_eID_eparaksts_png\Internetbankas_eID_eparaksts_png\eID.png"/>
            <p:cNvPicPr>
              <a:picLocks noChangeAspect="1" noChangeArrowheads="1"/>
            </p:cNvPicPr>
            <p:nvPr/>
          </p:nvPicPr>
          <p:blipFill>
            <a:blip r:embed="rId3" cstate="print"/>
            <a:srcRect/>
            <a:stretch>
              <a:fillRect/>
            </a:stretch>
          </p:blipFill>
          <p:spPr bwMode="auto">
            <a:xfrm>
              <a:off x="6428691" y="2762206"/>
              <a:ext cx="679449" cy="454025"/>
            </a:xfrm>
            <a:prstGeom prst="rect">
              <a:avLst/>
            </a:prstGeom>
            <a:noFill/>
          </p:spPr>
        </p:pic>
        <p:pic>
          <p:nvPicPr>
            <p:cNvPr id="5125" name="Picture 5" descr="C:\Users\Linda\Downloads\Internetbankas_eID_eparaksts_png\Internetbankas_eID_eparaksts_png\eParaksts.png"/>
            <p:cNvPicPr>
              <a:picLocks noChangeAspect="1" noChangeArrowheads="1"/>
            </p:cNvPicPr>
            <p:nvPr/>
          </p:nvPicPr>
          <p:blipFill>
            <a:blip r:embed="rId4" cstate="print"/>
            <a:srcRect/>
            <a:stretch>
              <a:fillRect/>
            </a:stretch>
          </p:blipFill>
          <p:spPr bwMode="auto">
            <a:xfrm>
              <a:off x="6428691" y="3563255"/>
              <a:ext cx="679449" cy="454025"/>
            </a:xfrm>
            <a:prstGeom prst="rect">
              <a:avLst/>
            </a:prstGeom>
            <a:noFill/>
          </p:spPr>
        </p:pic>
        <p:sp>
          <p:nvSpPr>
            <p:cNvPr id="16" name="TextBox 15"/>
            <p:cNvSpPr txBox="1"/>
            <p:nvPr/>
          </p:nvSpPr>
          <p:spPr>
            <a:xfrm>
              <a:off x="3943456" y="2801819"/>
              <a:ext cx="901209" cy="369332"/>
            </a:xfrm>
            <a:prstGeom prst="rect">
              <a:avLst/>
            </a:prstGeom>
            <a:noFill/>
          </p:spPr>
          <p:txBody>
            <a:bodyPr wrap="none" rtlCol="0">
              <a:spAutoFit/>
            </a:bodyPr>
            <a:lstStyle/>
            <a:p>
              <a:pPr algn="ctr"/>
              <a:r>
                <a:rPr lang="lv-LV" b="1" dirty="0" smtClean="0">
                  <a:latin typeface="Verdana" pitchFamily="34" charset="0"/>
                </a:rPr>
                <a:t>SRDA</a:t>
              </a:r>
              <a:endParaRPr lang="en-GB" sz="1600" b="1" dirty="0">
                <a:latin typeface="Verdana" pitchFamily="34" charset="0"/>
                <a:ea typeface="Verdana" pitchFamily="34" charset="0"/>
                <a:cs typeface="Verdana" pitchFamily="34" charset="0"/>
              </a:endParaRPr>
            </a:p>
          </p:txBody>
        </p:sp>
        <p:grpSp>
          <p:nvGrpSpPr>
            <p:cNvPr id="9" name="Group 8"/>
            <p:cNvGrpSpPr/>
            <p:nvPr/>
          </p:nvGrpSpPr>
          <p:grpSpPr>
            <a:xfrm>
              <a:off x="6428691" y="1864552"/>
              <a:ext cx="2369091" cy="739676"/>
              <a:chOff x="6561602" y="1902752"/>
              <a:chExt cx="2791509" cy="871563"/>
            </a:xfrm>
          </p:grpSpPr>
          <p:pic>
            <p:nvPicPr>
              <p:cNvPr id="18" name="Picture 2" descr="C:\Users\Linda\Downloads\Internetbankas_eID_eparaksts_png\Internetbankas_eID_eparaksts_png\Citadele.png"/>
              <p:cNvPicPr>
                <a:picLocks noChangeAspect="1" noChangeArrowheads="1"/>
              </p:cNvPicPr>
              <p:nvPr/>
            </p:nvPicPr>
            <p:blipFill>
              <a:blip r:embed="rId5" cstate="print"/>
              <a:srcRect/>
              <a:stretch>
                <a:fillRect/>
              </a:stretch>
            </p:blipFill>
            <p:spPr bwMode="auto">
              <a:xfrm>
                <a:off x="7964024" y="1902752"/>
                <a:ext cx="687877" cy="431165"/>
              </a:xfrm>
              <a:prstGeom prst="rect">
                <a:avLst/>
              </a:prstGeom>
              <a:noFill/>
            </p:spPr>
          </p:pic>
          <p:pic>
            <p:nvPicPr>
              <p:cNvPr id="19" name="Picture 3" descr="C:\Users\Linda\Downloads\Internetbankas_eID_eparaksts_png\Internetbankas_eID_eparaksts_png\DNB.png"/>
              <p:cNvPicPr>
                <a:picLocks noChangeAspect="1" noChangeArrowheads="1"/>
              </p:cNvPicPr>
              <p:nvPr/>
            </p:nvPicPr>
            <p:blipFill>
              <a:blip r:embed="rId6" cstate="print"/>
              <a:srcRect/>
              <a:stretch>
                <a:fillRect/>
              </a:stretch>
            </p:blipFill>
            <p:spPr bwMode="auto">
              <a:xfrm>
                <a:off x="7262813" y="2343150"/>
                <a:ext cx="687877" cy="431165"/>
              </a:xfrm>
              <a:prstGeom prst="rect">
                <a:avLst/>
              </a:prstGeom>
              <a:noFill/>
            </p:spPr>
          </p:pic>
          <p:pic>
            <p:nvPicPr>
              <p:cNvPr id="20" name="Picture 6" descr="C:\Users\Linda\Downloads\Internetbankas_eID_eparaksts_png\Internetbankas_eID_eparaksts_png\MTB.png"/>
              <p:cNvPicPr>
                <a:picLocks noChangeAspect="1" noChangeArrowheads="1"/>
              </p:cNvPicPr>
              <p:nvPr/>
            </p:nvPicPr>
            <p:blipFill>
              <a:blip r:embed="rId7" cstate="print"/>
              <a:srcRect/>
              <a:stretch>
                <a:fillRect/>
              </a:stretch>
            </p:blipFill>
            <p:spPr bwMode="auto">
              <a:xfrm>
                <a:off x="7964024" y="2343150"/>
                <a:ext cx="687877" cy="431165"/>
              </a:xfrm>
              <a:prstGeom prst="rect">
                <a:avLst/>
              </a:prstGeom>
              <a:noFill/>
            </p:spPr>
          </p:pic>
          <p:pic>
            <p:nvPicPr>
              <p:cNvPr id="21" name="Picture 7" descr="C:\Users\Linda\Downloads\Internetbankas_eID_eparaksts_png\Internetbankas_eID_eparaksts_png\Nordea.png"/>
              <p:cNvPicPr>
                <a:picLocks noChangeAspect="1" noChangeArrowheads="1"/>
              </p:cNvPicPr>
              <p:nvPr/>
            </p:nvPicPr>
            <p:blipFill>
              <a:blip r:embed="rId8" cstate="print"/>
              <a:srcRect/>
              <a:stretch>
                <a:fillRect/>
              </a:stretch>
            </p:blipFill>
            <p:spPr bwMode="auto">
              <a:xfrm>
                <a:off x="6561602" y="2343150"/>
                <a:ext cx="687877" cy="431165"/>
              </a:xfrm>
              <a:prstGeom prst="rect">
                <a:avLst/>
              </a:prstGeom>
              <a:noFill/>
            </p:spPr>
          </p:pic>
          <p:pic>
            <p:nvPicPr>
              <p:cNvPr id="22" name="Picture 8" descr="C:\Users\Linda\Downloads\Internetbankas_eID_eparaksts_png\Internetbankas_eID_eparaksts_png\Norvik_banka.png"/>
              <p:cNvPicPr>
                <a:picLocks noChangeAspect="1" noChangeArrowheads="1"/>
              </p:cNvPicPr>
              <p:nvPr/>
            </p:nvPicPr>
            <p:blipFill>
              <a:blip r:embed="rId9" cstate="print"/>
              <a:srcRect/>
              <a:stretch>
                <a:fillRect/>
              </a:stretch>
            </p:blipFill>
            <p:spPr bwMode="auto">
              <a:xfrm>
                <a:off x="8665234" y="2122951"/>
                <a:ext cx="687877" cy="431165"/>
              </a:xfrm>
              <a:prstGeom prst="rect">
                <a:avLst/>
              </a:prstGeom>
              <a:noFill/>
            </p:spPr>
          </p:pic>
          <p:pic>
            <p:nvPicPr>
              <p:cNvPr id="23" name="Picture 9" descr="C:\Users\Linda\Downloads\Internetbankas_eID_eparaksts_png\Internetbankas_eID_eparaksts_png\SEB.png"/>
              <p:cNvPicPr>
                <a:picLocks noChangeAspect="1" noChangeArrowheads="1"/>
              </p:cNvPicPr>
              <p:nvPr/>
            </p:nvPicPr>
            <p:blipFill>
              <a:blip r:embed="rId10" cstate="print"/>
              <a:srcRect/>
              <a:stretch>
                <a:fillRect/>
              </a:stretch>
            </p:blipFill>
            <p:spPr bwMode="auto">
              <a:xfrm>
                <a:off x="7262813" y="1902752"/>
                <a:ext cx="687877" cy="431165"/>
              </a:xfrm>
              <a:prstGeom prst="rect">
                <a:avLst/>
              </a:prstGeom>
              <a:noFill/>
            </p:spPr>
          </p:pic>
          <p:pic>
            <p:nvPicPr>
              <p:cNvPr id="24" name="Picture 10" descr="C:\Users\Linda\Downloads\Internetbankas_eID_eparaksts_png\Internetbankas_eID_eparaksts_png\Swedbank.png"/>
              <p:cNvPicPr>
                <a:picLocks noChangeAspect="1" noChangeArrowheads="1"/>
              </p:cNvPicPr>
              <p:nvPr/>
            </p:nvPicPr>
            <p:blipFill>
              <a:blip r:embed="rId11" cstate="print"/>
              <a:srcRect/>
              <a:stretch>
                <a:fillRect/>
              </a:stretch>
            </p:blipFill>
            <p:spPr bwMode="auto">
              <a:xfrm>
                <a:off x="6561602" y="1902752"/>
                <a:ext cx="687877" cy="431165"/>
              </a:xfrm>
              <a:prstGeom prst="rect">
                <a:avLst/>
              </a:prstGeom>
              <a:noFill/>
            </p:spPr>
          </p:pic>
        </p:grpSp>
        <p:sp>
          <p:nvSpPr>
            <p:cNvPr id="29" name="TextBox 28"/>
            <p:cNvSpPr txBox="1"/>
            <p:nvPr/>
          </p:nvSpPr>
          <p:spPr>
            <a:xfrm>
              <a:off x="5527090" y="2038350"/>
              <a:ext cx="915635" cy="307777"/>
            </a:xfrm>
            <a:prstGeom prst="rect">
              <a:avLst/>
            </a:prstGeom>
            <a:noFill/>
          </p:spPr>
          <p:txBody>
            <a:bodyPr wrap="none" rtlCol="0">
              <a:spAutoFit/>
            </a:bodyPr>
            <a:lstStyle/>
            <a:p>
              <a:pPr algn="ctr"/>
              <a:r>
                <a:rPr lang="lv-LV" sz="1400" b="1" dirty="0">
                  <a:latin typeface="Verdana" pitchFamily="34" charset="0"/>
                </a:rPr>
                <a:t>Banks</a:t>
              </a:r>
            </a:p>
          </p:txBody>
        </p:sp>
        <p:sp>
          <p:nvSpPr>
            <p:cNvPr id="32" name="TextBox 31"/>
            <p:cNvSpPr txBox="1"/>
            <p:nvPr/>
          </p:nvSpPr>
          <p:spPr>
            <a:xfrm>
              <a:off x="5527090" y="2836961"/>
              <a:ext cx="731290" cy="307777"/>
            </a:xfrm>
            <a:prstGeom prst="rect">
              <a:avLst/>
            </a:prstGeom>
            <a:noFill/>
          </p:spPr>
          <p:txBody>
            <a:bodyPr wrap="none" rtlCol="0">
              <a:spAutoFit/>
            </a:bodyPr>
            <a:lstStyle/>
            <a:p>
              <a:pPr algn="ctr"/>
              <a:r>
                <a:rPr lang="lv-LV" sz="1400" b="1" dirty="0" smtClean="0">
                  <a:latin typeface="Verdana" pitchFamily="34" charset="0"/>
                </a:rPr>
                <a:t>OCMA</a:t>
              </a:r>
              <a:endParaRPr lang="en-GB" sz="1400" b="1" dirty="0">
                <a:latin typeface="Verdana" pitchFamily="34" charset="0"/>
                <a:ea typeface="Verdana" pitchFamily="34" charset="0"/>
                <a:cs typeface="Verdana" pitchFamily="34" charset="0"/>
              </a:endParaRPr>
            </a:p>
          </p:txBody>
        </p:sp>
        <p:sp>
          <p:nvSpPr>
            <p:cNvPr id="33" name="TextBox 32"/>
            <p:cNvSpPr txBox="1"/>
            <p:nvPr/>
          </p:nvSpPr>
          <p:spPr>
            <a:xfrm>
              <a:off x="5527090" y="3635573"/>
              <a:ext cx="829073" cy="307777"/>
            </a:xfrm>
            <a:prstGeom prst="rect">
              <a:avLst/>
            </a:prstGeom>
            <a:noFill/>
          </p:spPr>
          <p:txBody>
            <a:bodyPr wrap="none" rtlCol="0">
              <a:spAutoFit/>
            </a:bodyPr>
            <a:lstStyle/>
            <a:p>
              <a:pPr algn="ctr"/>
              <a:r>
                <a:rPr lang="lv-LV" sz="1400" b="1" dirty="0" smtClean="0">
                  <a:latin typeface="Verdana" pitchFamily="34" charset="0"/>
                </a:rPr>
                <a:t>LVRTC</a:t>
              </a:r>
              <a:endParaRPr lang="en-GB" sz="1400" b="1" dirty="0">
                <a:latin typeface="Verdana" pitchFamily="34" charset="0"/>
                <a:ea typeface="Verdana" pitchFamily="34" charset="0"/>
                <a:cs typeface="Verdana" pitchFamily="34" charset="0"/>
              </a:endParaRPr>
            </a:p>
          </p:txBody>
        </p:sp>
        <p:cxnSp>
          <p:nvCxnSpPr>
            <p:cNvPr id="6" name="Straight Arrow Connector 5"/>
            <p:cNvCxnSpPr/>
            <p:nvPr/>
          </p:nvCxnSpPr>
          <p:spPr>
            <a:xfrm rot="18900000">
              <a:off x="4775552" y="2551414"/>
              <a:ext cx="648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870449" y="2990850"/>
              <a:ext cx="648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2700000">
              <a:off x="4775552" y="3430286"/>
              <a:ext cx="648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523584" y="4324350"/>
              <a:ext cx="3427799" cy="492443"/>
            </a:xfrm>
            <a:prstGeom prst="rect">
              <a:avLst/>
            </a:prstGeom>
          </p:spPr>
          <p:txBody>
            <a:bodyPr wrap="square">
              <a:spAutoFit/>
            </a:bodyPr>
            <a:lstStyle/>
            <a:p>
              <a:r>
                <a:rPr lang="lv-LV" altLang="en-US" sz="1300" dirty="0">
                  <a:latin typeface="Verdana" panose="020B0604030504040204" pitchFamily="34" charset="0"/>
                </a:rPr>
                <a:t>SRDA provides cooperation </a:t>
              </a:r>
              <a:endParaRPr lang="en-GB" altLang="en-US" sz="1300" dirty="0" smtClean="0">
                <a:latin typeface="Verdana" panose="020B0604030504040204" pitchFamily="34" charset="0"/>
                <a:ea typeface="Verdana" panose="020B0604030504040204" pitchFamily="34" charset="0"/>
                <a:cs typeface="Verdana" panose="020B0604030504040204" pitchFamily="34" charset="0"/>
              </a:endParaRPr>
            </a:p>
            <a:p>
              <a:r>
                <a:rPr lang="lv-LV" altLang="en-US" sz="1300" dirty="0" smtClean="0">
                  <a:latin typeface="Verdana" panose="020B0604030504040204" pitchFamily="34" charset="0"/>
                </a:rPr>
                <a:t>with identification providers</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grpSp>
      <p:sp>
        <p:nvSpPr>
          <p:cNvPr id="25"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11</a:t>
            </a:fld>
            <a:endParaRPr lang="en-GB" altLang="en-US" dirty="0" smtClean="0"/>
          </a:p>
        </p:txBody>
      </p:sp>
    </p:spTree>
    <p:extLst>
      <p:ext uri="{BB962C8B-B14F-4D97-AF65-F5344CB8AC3E}">
        <p14:creationId xmlns:p14="http://schemas.microsoft.com/office/powerpoint/2010/main" val="2374707975"/>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4"/>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12</a:t>
            </a:fld>
            <a:endParaRPr lang="en-GB" altLang="en-US" dirty="0" smtClean="0"/>
          </a:p>
        </p:txBody>
      </p:sp>
      <p:sp>
        <p:nvSpPr>
          <p:cNvPr id="7" name="TextBox 6"/>
          <p:cNvSpPr txBox="1"/>
          <p:nvPr/>
        </p:nvSpPr>
        <p:spPr>
          <a:xfrm>
            <a:off x="319913" y="2115763"/>
            <a:ext cx="1255472" cy="600164"/>
          </a:xfrm>
          <a:prstGeom prst="rect">
            <a:avLst/>
          </a:prstGeom>
          <a:noFill/>
        </p:spPr>
        <p:txBody>
          <a:bodyPr wrap="none" rtlCol="0">
            <a:spAutoFit/>
          </a:bodyPr>
          <a:lstStyle/>
          <a:p>
            <a:pPr algn="ctr"/>
            <a:r>
              <a:rPr lang="lv-LV" sz="1100" b="1" dirty="0" smtClean="0">
                <a:latin typeface="Verdana" pitchFamily="34" charset="0"/>
              </a:rPr>
              <a:t>Client</a:t>
            </a:r>
          </a:p>
          <a:p>
            <a:pPr algn="ctr"/>
            <a:r>
              <a:rPr lang="lv-LV" sz="1050" dirty="0" smtClean="0">
                <a:latin typeface="Verdana" pitchFamily="34" charset="0"/>
              </a:rPr>
              <a:t>(E-services</a:t>
            </a:r>
          </a:p>
          <a:p>
            <a:pPr algn="ctr"/>
            <a:r>
              <a:rPr lang="lv-LV" sz="1050" dirty="0" smtClean="0">
                <a:latin typeface="Verdana" pitchFamily="34" charset="0"/>
              </a:rPr>
              <a:t>User)</a:t>
            </a:r>
            <a:endParaRPr lang="en-GB" sz="1050" dirty="0">
              <a:latin typeface="Verdana" pitchFamily="34" charset="0"/>
              <a:ea typeface="Verdana" pitchFamily="34" charset="0"/>
              <a:cs typeface="Verdana" pitchFamily="34" charset="0"/>
            </a:endParaRPr>
          </a:p>
        </p:txBody>
      </p:sp>
      <p:sp>
        <p:nvSpPr>
          <p:cNvPr id="9" name="TextBox 8"/>
          <p:cNvSpPr txBox="1"/>
          <p:nvPr/>
        </p:nvSpPr>
        <p:spPr>
          <a:xfrm>
            <a:off x="152400" y="3952786"/>
            <a:ext cx="1590499" cy="600164"/>
          </a:xfrm>
          <a:prstGeom prst="rect">
            <a:avLst/>
          </a:prstGeom>
          <a:noFill/>
        </p:spPr>
        <p:txBody>
          <a:bodyPr wrap="none" rtlCol="0">
            <a:spAutoFit/>
          </a:bodyPr>
          <a:lstStyle/>
          <a:p>
            <a:pPr algn="ctr"/>
            <a:r>
              <a:rPr lang="lv-LV" sz="1100" b="1" dirty="0" smtClean="0">
                <a:latin typeface="Verdana" pitchFamily="34" charset="0"/>
              </a:rPr>
              <a:t>Credit institution</a:t>
            </a:r>
          </a:p>
          <a:p>
            <a:pPr algn="ctr"/>
            <a:r>
              <a:rPr lang="lv-LV" sz="1050" dirty="0" smtClean="0">
                <a:latin typeface="Verdana" pitchFamily="34" charset="0"/>
              </a:rPr>
              <a:t>(internet banking which</a:t>
            </a:r>
          </a:p>
          <a:p>
            <a:pPr algn="ctr"/>
            <a:r>
              <a:rPr lang="lv-LV" sz="1050" dirty="0" smtClean="0">
                <a:latin typeface="Verdana" pitchFamily="34" charset="0"/>
              </a:rPr>
              <a:t>the client has chosen)</a:t>
            </a:r>
            <a:endParaRPr lang="en-GB" sz="1050" dirty="0">
              <a:latin typeface="Verdana" pitchFamily="34" charset="0"/>
              <a:ea typeface="Verdana" pitchFamily="34" charset="0"/>
              <a:cs typeface="Verdana" pitchFamily="34" charset="0"/>
            </a:endParaRPr>
          </a:p>
        </p:txBody>
      </p:sp>
      <p:sp>
        <p:nvSpPr>
          <p:cNvPr id="13" name="Rounded Rectangle 12"/>
          <p:cNvSpPr/>
          <p:nvPr/>
        </p:nvSpPr>
        <p:spPr>
          <a:xfrm>
            <a:off x="6662478" y="3335359"/>
            <a:ext cx="1080000" cy="1080000"/>
          </a:xfrm>
          <a:prstGeom prst="roundRect">
            <a:avLst>
              <a:gd name="adj" fmla="val 7029"/>
            </a:avLst>
          </a:prstGeom>
          <a:solidFill>
            <a:schemeClr val="bg1"/>
          </a:solidFill>
          <a:ln w="19050">
            <a:solidFill>
              <a:srgbClr val="A6D86E"/>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000" b="1" dirty="0" smtClean="0">
                <a:solidFill>
                  <a:schemeClr val="tx1"/>
                </a:solidFill>
                <a:latin typeface="Verdana" panose="020B0604030504040204" pitchFamily="34" charset="0"/>
              </a:rPr>
              <a:t>5. </a:t>
            </a:r>
            <a:r>
              <a:rPr lang="lv-LV" sz="1000" dirty="0" smtClean="0">
                <a:solidFill>
                  <a:schemeClr val="tx1"/>
                </a:solidFill>
                <a:latin typeface="Verdana" panose="020B0604030504040204" pitchFamily="34" charset="0"/>
              </a:rPr>
              <a:t>Inform VISS about an identified client/forward a client to Portal</a:t>
            </a:r>
            <a:endParaRPr lang="en-GB"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4" name="Straight Connector 13"/>
          <p:cNvCxnSpPr/>
          <p:nvPr/>
        </p:nvCxnSpPr>
        <p:spPr>
          <a:xfrm>
            <a:off x="2334031" y="2572963"/>
            <a:ext cx="0" cy="1303200"/>
          </a:xfrm>
          <a:prstGeom prst="line">
            <a:avLst/>
          </a:prstGeom>
          <a:ln w="12700">
            <a:solidFill>
              <a:srgbClr val="A9B1C1"/>
            </a:solidFill>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7740133" y="1492963"/>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000" b="1" dirty="0" smtClean="0">
                <a:solidFill>
                  <a:schemeClr val="tx1"/>
                </a:solidFill>
                <a:latin typeface="Verdana" panose="020B0604030504040204" pitchFamily="34" charset="0"/>
              </a:rPr>
              <a:t>6. </a:t>
            </a:r>
            <a:r>
              <a:rPr lang="lv-LV" sz="1000" dirty="0" smtClean="0">
                <a:solidFill>
                  <a:schemeClr val="tx1"/>
                </a:solidFill>
                <a:latin typeface="Verdana" panose="020B0604030504040204" pitchFamily="34" charset="0"/>
              </a:rPr>
              <a:t>Receive</a:t>
            </a:r>
          </a:p>
          <a:p>
            <a:pPr algn="ctr"/>
            <a:r>
              <a:rPr lang="lv-LV" sz="1000" dirty="0" smtClean="0">
                <a:solidFill>
                  <a:schemeClr val="tx1"/>
                </a:solidFill>
                <a:latin typeface="Verdana" panose="020B0604030504040204" pitchFamily="34" charset="0"/>
              </a:rPr>
              <a:t>on e-service Portal</a:t>
            </a:r>
            <a:endParaRPr lang="en-GB"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5034030" y="3335359"/>
            <a:ext cx="1080000" cy="1080000"/>
          </a:xfrm>
          <a:prstGeom prst="roundRect">
            <a:avLst>
              <a:gd name="adj" fmla="val 7029"/>
            </a:avLst>
          </a:prstGeom>
          <a:solidFill>
            <a:schemeClr val="bg1"/>
          </a:solidFill>
          <a:ln w="19050">
            <a:solidFill>
              <a:srgbClr val="A6D86E"/>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000" b="1" dirty="0" smtClean="0">
                <a:solidFill>
                  <a:schemeClr val="tx1"/>
                </a:solidFill>
                <a:latin typeface="Verdana" panose="020B0604030504040204" pitchFamily="34" charset="0"/>
              </a:rPr>
              <a:t>4. </a:t>
            </a:r>
            <a:r>
              <a:rPr lang="lv-LV" sz="1000" dirty="0" smtClean="0">
                <a:solidFill>
                  <a:schemeClr val="tx1"/>
                </a:solidFill>
                <a:latin typeface="Verdana" panose="020B0604030504040204" pitchFamily="34" charset="0"/>
              </a:rPr>
              <a:t>Identify a client</a:t>
            </a:r>
            <a:endParaRPr lang="en-GB"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ounded Rectangle 16"/>
          <p:cNvSpPr/>
          <p:nvPr/>
        </p:nvSpPr>
        <p:spPr>
          <a:xfrm>
            <a:off x="2874030" y="3335359"/>
            <a:ext cx="1080000" cy="1080000"/>
          </a:xfrm>
          <a:prstGeom prst="roundRect">
            <a:avLst>
              <a:gd name="adj" fmla="val 7029"/>
            </a:avLst>
          </a:prstGeom>
          <a:solidFill>
            <a:schemeClr val="bg1"/>
          </a:solidFill>
          <a:ln w="19050">
            <a:solidFill>
              <a:srgbClr val="A6D86E"/>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300" b="1" dirty="0" smtClean="0">
                <a:solidFill>
                  <a:schemeClr val="tx1"/>
                </a:solidFill>
                <a:latin typeface="Verdana" panose="020B0604030504040204" pitchFamily="34" charset="0"/>
              </a:rPr>
              <a:t>2. </a:t>
            </a:r>
            <a:r>
              <a:rPr sz="1300" dirty="0" smtClean="0">
                <a:solidFill>
                  <a:schemeClr val="tx1"/>
                </a:solidFill>
              </a:rPr>
              <a:t>Show an authentication form</a:t>
            </a:r>
            <a:endParaRPr lang="en-GB" sz="13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ounded Rectangle 17"/>
          <p:cNvSpPr/>
          <p:nvPr/>
        </p:nvSpPr>
        <p:spPr>
          <a:xfrm>
            <a:off x="1794030" y="1492963"/>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800" b="1" dirty="0" smtClean="0">
                <a:solidFill>
                  <a:schemeClr val="tx1"/>
                </a:solidFill>
                <a:latin typeface="Verdana" panose="020B0604030504040204" pitchFamily="34" charset="0"/>
              </a:rPr>
              <a:t>1. </a:t>
            </a:r>
            <a:r>
              <a:rPr lang="lv-LV" sz="800" dirty="0" smtClean="0">
                <a:solidFill>
                  <a:schemeClr val="tx1"/>
                </a:solidFill>
                <a:latin typeface="Verdana" panose="020B0604030504040204" pitchFamily="34" charset="0"/>
              </a:rPr>
              <a:t>In the portal a credit institution is chosen with which identification will be performed</a:t>
            </a:r>
            <a:endParaRPr lang="en-GB" sz="8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9" name="Straight Arrow Connector 18"/>
          <p:cNvCxnSpPr/>
          <p:nvPr/>
        </p:nvCxnSpPr>
        <p:spPr>
          <a:xfrm>
            <a:off x="2334031" y="3875361"/>
            <a:ext cx="5400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494030" y="2572963"/>
            <a:ext cx="0" cy="1303200"/>
          </a:xfrm>
          <a:prstGeom prst="line">
            <a:avLst/>
          </a:prstGeom>
          <a:ln w="12700">
            <a:solidFill>
              <a:srgbClr val="A9B1C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3954030" y="1492963"/>
            <a:ext cx="1080000" cy="1080000"/>
          </a:xfrm>
          <a:prstGeom prst="roundRect">
            <a:avLst>
              <a:gd name="adj" fmla="val 7029"/>
            </a:avLst>
          </a:prstGeom>
          <a:solidFill>
            <a:schemeClr val="bg1"/>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lv-LV" sz="1000" b="1" dirty="0" smtClean="0">
                <a:solidFill>
                  <a:schemeClr val="tx1"/>
                </a:solidFill>
                <a:latin typeface="Verdana" panose="020B0604030504040204" pitchFamily="34" charset="0"/>
              </a:rPr>
              <a:t>3. </a:t>
            </a:r>
            <a:r>
              <a:rPr sz="1200" dirty="0" smtClean="0">
                <a:solidFill>
                  <a:schemeClr val="tx1"/>
                </a:solidFill>
              </a:rPr>
              <a:t>Input authentication information</a:t>
            </a:r>
            <a:endParaRPr lang="en-GB"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2" name="Straight Arrow Connector 21"/>
          <p:cNvCxnSpPr/>
          <p:nvPr/>
        </p:nvCxnSpPr>
        <p:spPr>
          <a:xfrm>
            <a:off x="4494030" y="3875359"/>
            <a:ext cx="5400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123118" y="3875359"/>
            <a:ext cx="5400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414030" y="2036064"/>
            <a:ext cx="0" cy="1296000"/>
          </a:xfrm>
          <a:prstGeom prst="line">
            <a:avLst/>
          </a:prstGeom>
          <a:ln w="12700">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414030" y="2036064"/>
            <a:ext cx="5400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202478" y="2036064"/>
            <a:ext cx="0" cy="1296000"/>
          </a:xfrm>
          <a:prstGeom prst="line">
            <a:avLst/>
          </a:prstGeom>
          <a:ln w="12700">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194030" y="2036064"/>
            <a:ext cx="540000" cy="0"/>
          </a:xfrm>
          <a:prstGeom prst="straightConnector1">
            <a:avLst/>
          </a:prstGeom>
          <a:ln w="12700">
            <a:solidFill>
              <a:srgbClr val="A9B1C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650" y="3228062"/>
            <a:ext cx="863999" cy="7200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650" y="1395763"/>
            <a:ext cx="863999" cy="720000"/>
          </a:xfrm>
          <a:prstGeom prst="rect">
            <a:avLst/>
          </a:prstGeom>
        </p:spPr>
      </p:pic>
      <p:cxnSp>
        <p:nvCxnSpPr>
          <p:cNvPr id="31" name="Straight Connector 30"/>
          <p:cNvCxnSpPr/>
          <p:nvPr/>
        </p:nvCxnSpPr>
        <p:spPr>
          <a:xfrm>
            <a:off x="228600" y="2687461"/>
            <a:ext cx="8591533"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28600" y="3220861"/>
            <a:ext cx="8591533" cy="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40326" y="2769495"/>
            <a:ext cx="814647" cy="369332"/>
          </a:xfrm>
          <a:prstGeom prst="rect">
            <a:avLst/>
          </a:prstGeom>
        </p:spPr>
        <p:txBody>
          <a:bodyPr wrap="none">
            <a:spAutoFit/>
          </a:bodyPr>
          <a:lstStyle/>
          <a:p>
            <a:pPr algn="ctr"/>
            <a:r>
              <a:rPr lang="lv-LV" b="1" dirty="0" smtClean="0">
                <a:solidFill>
                  <a:srgbClr val="A9B1C1"/>
                </a:solidFill>
                <a:latin typeface="Verdana" pitchFamily="34" charset="0"/>
              </a:rPr>
              <a:t>VISS</a:t>
            </a:r>
          </a:p>
        </p:txBody>
      </p:sp>
      <p:sp>
        <p:nvSpPr>
          <p:cNvPr id="33" name="Title 1"/>
          <p:cNvSpPr>
            <a:spLocks noGrp="1"/>
          </p:cNvSpPr>
          <p:nvPr>
            <p:ph type="title"/>
          </p:nvPr>
        </p:nvSpPr>
        <p:spPr>
          <a:xfrm>
            <a:off x="2590800" y="285750"/>
            <a:ext cx="6094800" cy="777479"/>
          </a:xfrm>
        </p:spPr>
        <p:txBody>
          <a:bodyPr>
            <a:noAutofit/>
          </a:bodyPr>
          <a:lstStyle/>
          <a:p>
            <a:r>
              <a:rPr lang="lv-LV" sz="2400" dirty="0" smtClean="0"/>
              <a:t>The functioning of the single login module</a:t>
            </a:r>
            <a:endParaRPr lang="en-GB" sz="2400" dirty="0"/>
          </a:p>
        </p:txBody>
      </p:sp>
    </p:spTree>
    <p:extLst>
      <p:ext uri="{BB962C8B-B14F-4D97-AF65-F5344CB8AC3E}">
        <p14:creationId xmlns:p14="http://schemas.microsoft.com/office/powerpoint/2010/main" val="47487031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13</a:t>
            </a:fld>
            <a:endParaRPr lang="en-GB" altLang="en-US" dirty="0" smtClean="0"/>
          </a:p>
        </p:txBody>
      </p:sp>
      <p:sp>
        <p:nvSpPr>
          <p:cNvPr id="7" name="Title 1"/>
          <p:cNvSpPr txBox="1">
            <a:spLocks/>
          </p:cNvSpPr>
          <p:nvPr/>
        </p:nvSpPr>
        <p:spPr>
          <a:xfrm>
            <a:off x="2667000" y="2724150"/>
            <a:ext cx="6477000" cy="1038225"/>
          </a:xfrm>
          <a:prstGeom prst="rect">
            <a:avLst/>
          </a:prstGeom>
        </p:spPr>
        <p:txBody>
          <a:bodyPr vert="horz" lIns="91440" tIns="45720" rIns="91440" bIns="45720" rtlCol="0" anchor="t">
            <a:noAutofit/>
          </a:bodyPr>
          <a:lstStyle/>
          <a:p>
            <a:pPr>
              <a:spcBef>
                <a:spcPct val="0"/>
              </a:spcBef>
            </a:pPr>
            <a:r>
              <a:rPr lang="lv-LV" altLang="en-US" sz="2400" b="1" dirty="0" smtClean="0">
                <a:latin typeface="Verdana" pitchFamily="34" charset="0"/>
              </a:rPr>
              <a:t>How to introduce unified authentication module step by step?</a:t>
            </a:r>
            <a:endParaRPr kumimoji="0" lang="en-GB" altLang="en-US" sz="24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644150"/>
            <a:ext cx="1296000" cy="1080000"/>
          </a:xfrm>
          <a:prstGeom prst="rect">
            <a:avLst/>
          </a:prstGeom>
        </p:spPr>
      </p:pic>
    </p:spTree>
    <p:extLst>
      <p:ext uri="{BB962C8B-B14F-4D97-AF65-F5344CB8AC3E}">
        <p14:creationId xmlns:p14="http://schemas.microsoft.com/office/powerpoint/2010/main" val="13502627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590799" y="285750"/>
            <a:ext cx="6586115" cy="777479"/>
          </a:xfrm>
        </p:spPr>
        <p:txBody>
          <a:bodyPr>
            <a:noAutofit/>
          </a:bodyPr>
          <a:lstStyle/>
          <a:p>
            <a:r>
              <a:rPr lang="lv-LV" altLang="en-US" sz="2400" dirty="0" smtClean="0"/>
              <a:t>How the unified authenticatio introduction works:</a:t>
            </a:r>
          </a:p>
        </p:txBody>
      </p:sp>
      <p:grpSp>
        <p:nvGrpSpPr>
          <p:cNvPr id="66" name="Group 65"/>
          <p:cNvGrpSpPr/>
          <p:nvPr/>
        </p:nvGrpSpPr>
        <p:grpSpPr>
          <a:xfrm>
            <a:off x="6477000" y="4045552"/>
            <a:ext cx="1858933" cy="856252"/>
            <a:chOff x="6842930" y="4230098"/>
            <a:chExt cx="1858933" cy="856252"/>
          </a:xfrm>
        </p:grpSpPr>
        <p:sp>
          <p:nvSpPr>
            <p:cNvPr id="24" name="TextBox 23"/>
            <p:cNvSpPr txBox="1"/>
            <p:nvPr/>
          </p:nvSpPr>
          <p:spPr>
            <a:xfrm>
              <a:off x="7098347" y="4809351"/>
              <a:ext cx="1603516" cy="276999"/>
            </a:xfrm>
            <a:prstGeom prst="rect">
              <a:avLst/>
            </a:prstGeom>
            <a:noFill/>
          </p:spPr>
          <p:txBody>
            <a:bodyPr wrap="none" rtlCol="0">
              <a:spAutoFit/>
            </a:bodyPr>
            <a:lstStyle/>
            <a:p>
              <a:r>
                <a:rPr lang="lv-LV" sz="1200" dirty="0" smtClean="0">
                  <a:latin typeface="Verdana" panose="020B0604030504040204" pitchFamily="34" charset="0"/>
                </a:rPr>
                <a:t>This step can be omitted</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grpSp>
          <p:nvGrpSpPr>
            <p:cNvPr id="63" name="Group 62"/>
            <p:cNvGrpSpPr/>
            <p:nvPr/>
          </p:nvGrpSpPr>
          <p:grpSpPr>
            <a:xfrm>
              <a:off x="6912155" y="4519724"/>
              <a:ext cx="1743028" cy="276999"/>
              <a:chOff x="6912155" y="4520636"/>
              <a:chExt cx="1743028" cy="276999"/>
            </a:xfrm>
          </p:grpSpPr>
          <p:sp>
            <p:nvSpPr>
              <p:cNvPr id="59" name="TextBox 58"/>
              <p:cNvSpPr txBox="1"/>
              <p:nvPr/>
            </p:nvSpPr>
            <p:spPr>
              <a:xfrm>
                <a:off x="7098347" y="4520636"/>
                <a:ext cx="1556836" cy="276999"/>
              </a:xfrm>
              <a:prstGeom prst="rect">
                <a:avLst/>
              </a:prstGeom>
              <a:noFill/>
            </p:spPr>
            <p:txBody>
              <a:bodyPr wrap="none" rtlCol="0">
                <a:spAutoFit/>
              </a:bodyPr>
              <a:lstStyle/>
              <a:p>
                <a:r>
                  <a:rPr lang="lv-LV" sz="1200" dirty="0" smtClean="0">
                    <a:latin typeface="Verdana" panose="020B0604030504040204" pitchFamily="34" charset="0"/>
                  </a:rPr>
                  <a:t>Institution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1" name="Rectangle 60"/>
              <p:cNvSpPr/>
              <p:nvPr/>
            </p:nvSpPr>
            <p:spPr>
              <a:xfrm>
                <a:off x="6912155" y="4587135"/>
                <a:ext cx="144000" cy="144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64" name="Group 63"/>
            <p:cNvGrpSpPr/>
            <p:nvPr/>
          </p:nvGrpSpPr>
          <p:grpSpPr>
            <a:xfrm>
              <a:off x="6912155" y="4230098"/>
              <a:ext cx="1510594" cy="276999"/>
              <a:chOff x="6912155" y="4230098"/>
              <a:chExt cx="1510594" cy="276999"/>
            </a:xfrm>
          </p:grpSpPr>
          <p:sp>
            <p:nvSpPr>
              <p:cNvPr id="60" name="TextBox 59"/>
              <p:cNvSpPr txBox="1"/>
              <p:nvPr/>
            </p:nvSpPr>
            <p:spPr>
              <a:xfrm>
                <a:off x="7098347" y="4230098"/>
                <a:ext cx="1324402" cy="276999"/>
              </a:xfrm>
              <a:prstGeom prst="rect">
                <a:avLst/>
              </a:prstGeom>
              <a:noFill/>
            </p:spPr>
            <p:txBody>
              <a:bodyPr wrap="none" rtlCol="0">
                <a:spAutoFit/>
              </a:bodyPr>
              <a:lstStyle/>
              <a:p>
                <a:r>
                  <a:rPr lang="lv-LV" sz="1200" dirty="0" smtClean="0">
                    <a:latin typeface="Verdana" panose="020B0604030504040204" pitchFamily="34" charset="0"/>
                  </a:rPr>
                  <a:t>SRDA liability</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62" name="Rectangle 61"/>
              <p:cNvSpPr/>
              <p:nvPr/>
            </p:nvSpPr>
            <p:spPr>
              <a:xfrm>
                <a:off x="6912155" y="4296597"/>
                <a:ext cx="144000" cy="144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65" name="TextBox 64"/>
            <p:cNvSpPr txBox="1"/>
            <p:nvPr/>
          </p:nvSpPr>
          <p:spPr>
            <a:xfrm>
              <a:off x="6842930" y="4809351"/>
              <a:ext cx="282450" cy="276999"/>
            </a:xfrm>
            <a:prstGeom prst="rect">
              <a:avLst/>
            </a:prstGeom>
            <a:noFill/>
          </p:spPr>
          <p:txBody>
            <a:bodyPr wrap="none" rtlCol="0">
              <a:spAutoFit/>
            </a:bodyPr>
            <a:lstStyle/>
            <a:p>
              <a:r>
                <a:rPr lang="lv-LV" sz="1200" dirty="0">
                  <a:latin typeface="Verdana" panose="020B0604030504040204" pitchFamily="34" charset="0"/>
                </a:rPr>
                <a:t>*</a:t>
              </a:r>
            </a:p>
          </p:txBody>
        </p:sp>
      </p:grpSp>
      <p:cxnSp>
        <p:nvCxnSpPr>
          <p:cNvPr id="40" name="Straight Arrow Connector 39"/>
          <p:cNvCxnSpPr/>
          <p:nvPr/>
        </p:nvCxnSpPr>
        <p:spPr>
          <a:xfrm flipV="1">
            <a:off x="922204" y="1385033"/>
            <a:ext cx="5795666" cy="3373676"/>
          </a:xfrm>
          <a:prstGeom prst="straightConnector1">
            <a:avLst/>
          </a:prstGeom>
          <a:ln w="19050">
            <a:solidFill>
              <a:srgbClr val="A9B1C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63100" y="1633154"/>
            <a:ext cx="1726153"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Maintenance</a:t>
            </a:r>
          </a:p>
        </p:txBody>
      </p:sp>
      <p:sp>
        <p:nvSpPr>
          <p:cNvPr id="22" name="TextBox 21"/>
          <p:cNvSpPr txBox="1"/>
          <p:nvPr/>
        </p:nvSpPr>
        <p:spPr>
          <a:xfrm>
            <a:off x="5766756" y="2078660"/>
            <a:ext cx="2012234"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Introduction into products</a:t>
            </a:r>
          </a:p>
        </p:txBody>
      </p:sp>
      <p:sp>
        <p:nvSpPr>
          <p:cNvPr id="30" name="TextBox 29"/>
          <p:cNvSpPr txBox="1"/>
          <p:nvPr/>
        </p:nvSpPr>
        <p:spPr>
          <a:xfrm>
            <a:off x="3403081" y="3436072"/>
            <a:ext cx="1431881"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Development*</a:t>
            </a:r>
          </a:p>
        </p:txBody>
      </p:sp>
      <p:sp>
        <p:nvSpPr>
          <p:cNvPr id="32" name="TextBox 31"/>
          <p:cNvSpPr txBox="1"/>
          <p:nvPr/>
        </p:nvSpPr>
        <p:spPr>
          <a:xfrm>
            <a:off x="2615938" y="3912904"/>
            <a:ext cx="2515277"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Co-</a:t>
            </a:r>
            <a:r>
              <a:rPr lang="lv-LV" sz="1400" dirty="0" err="1" smtClean="0">
                <a:latin typeface="Verdana" panose="020B0604030504040204" pitchFamily="34" charset="0"/>
              </a:rPr>
              <a:t>operation</a:t>
            </a:r>
            <a:r>
              <a:rPr lang="lv-LV" sz="1400" dirty="0" smtClean="0">
                <a:latin typeface="Verdana" panose="020B0604030504040204" pitchFamily="34" charset="0"/>
              </a:rPr>
              <a:t> </a:t>
            </a:r>
            <a:r>
              <a:rPr lang="lv-LV" sz="1400" dirty="0" err="1" smtClean="0">
                <a:latin typeface="Verdana" panose="020B0604030504040204" pitchFamily="34" charset="0"/>
              </a:rPr>
              <a:t>Agreement</a:t>
            </a:r>
            <a:endParaRPr lang="lv-LV" sz="1400" dirty="0" smtClean="0">
              <a:latin typeface="Verdana" panose="020B0604030504040204" pitchFamily="34" charset="0"/>
            </a:endParaRPr>
          </a:p>
        </p:txBody>
      </p:sp>
      <p:sp>
        <p:nvSpPr>
          <p:cNvPr id="35" name="TextBox 34"/>
          <p:cNvSpPr txBox="1"/>
          <p:nvPr/>
        </p:nvSpPr>
        <p:spPr>
          <a:xfrm>
            <a:off x="1828800" y="4371462"/>
            <a:ext cx="2209800"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Initiation of cooperation</a:t>
            </a:r>
          </a:p>
        </p:txBody>
      </p:sp>
      <p:sp>
        <p:nvSpPr>
          <p:cNvPr id="38" name="TextBox 37"/>
          <p:cNvSpPr txBox="1"/>
          <p:nvPr/>
        </p:nvSpPr>
        <p:spPr>
          <a:xfrm>
            <a:off x="4193569" y="2995782"/>
            <a:ext cx="1600200" cy="307777"/>
          </a:xfrm>
          <a:prstGeom prst="rect">
            <a:avLst/>
          </a:prstGeom>
          <a:noFill/>
        </p:spPr>
        <p:txBody>
          <a:bodyPr wrap="square" lIns="36000" rIns="36000" rtlCol="0" anchor="ctr">
            <a:spAutoFit/>
          </a:bodyPr>
          <a:lstStyle/>
          <a:p>
            <a:pPr fontAlgn="b"/>
            <a:r>
              <a:rPr lang="lv-LV" sz="1400" dirty="0" smtClean="0">
                <a:latin typeface="Verdana" panose="020B0604030504040204" pitchFamily="34" charset="0"/>
              </a:rPr>
              <a:t>Accept testing</a:t>
            </a:r>
          </a:p>
        </p:txBody>
      </p:sp>
      <p:sp>
        <p:nvSpPr>
          <p:cNvPr id="2" name="Rectangle 1"/>
          <p:cNvSpPr/>
          <p:nvPr/>
        </p:nvSpPr>
        <p:spPr>
          <a:xfrm>
            <a:off x="1031366" y="4345350"/>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8" name="Rectangle 27"/>
          <p:cNvSpPr/>
          <p:nvPr/>
        </p:nvSpPr>
        <p:spPr>
          <a:xfrm>
            <a:off x="2607274" y="3428231"/>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1" name="Rectangle 30"/>
          <p:cNvSpPr/>
          <p:nvPr/>
        </p:nvSpPr>
        <p:spPr>
          <a:xfrm>
            <a:off x="3397648" y="2969670"/>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4" name="Rectangle 33"/>
          <p:cNvSpPr/>
          <p:nvPr/>
        </p:nvSpPr>
        <p:spPr>
          <a:xfrm>
            <a:off x="4189648" y="2511109"/>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1" name="Rectangle 40"/>
          <p:cNvSpPr/>
          <p:nvPr/>
        </p:nvSpPr>
        <p:spPr>
          <a:xfrm>
            <a:off x="5765666" y="1593987"/>
            <a:ext cx="792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nvGrpSpPr>
          <p:cNvPr id="4" name="Group 3"/>
          <p:cNvGrpSpPr/>
          <p:nvPr/>
        </p:nvGrpSpPr>
        <p:grpSpPr>
          <a:xfrm>
            <a:off x="4973666" y="2052548"/>
            <a:ext cx="792000" cy="360000"/>
            <a:chOff x="4707926" y="2008900"/>
            <a:chExt cx="792000" cy="360000"/>
          </a:xfrm>
        </p:grpSpPr>
        <p:sp>
          <p:nvSpPr>
            <p:cNvPr id="37" name="Rectangle 36"/>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2" name="Rectangle 41"/>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 name="TextBox 2"/>
          <p:cNvSpPr txBox="1"/>
          <p:nvPr/>
        </p:nvSpPr>
        <p:spPr>
          <a:xfrm>
            <a:off x="1031366" y="4381350"/>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1.</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4" name="TextBox 43"/>
          <p:cNvSpPr txBox="1"/>
          <p:nvPr/>
        </p:nvSpPr>
        <p:spPr>
          <a:xfrm>
            <a:off x="2607274" y="3464231"/>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3.</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5" name="TextBox 44"/>
          <p:cNvSpPr txBox="1"/>
          <p:nvPr/>
        </p:nvSpPr>
        <p:spPr>
          <a:xfrm>
            <a:off x="3397648" y="3005670"/>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4.</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6" name="TextBox 45"/>
          <p:cNvSpPr txBox="1"/>
          <p:nvPr/>
        </p:nvSpPr>
        <p:spPr>
          <a:xfrm>
            <a:off x="4189648" y="2547109"/>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5.</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8" name="TextBox 47"/>
          <p:cNvSpPr txBox="1"/>
          <p:nvPr/>
        </p:nvSpPr>
        <p:spPr>
          <a:xfrm>
            <a:off x="4973666" y="2088548"/>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6.</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9" name="TextBox 48"/>
          <p:cNvSpPr txBox="1"/>
          <p:nvPr/>
        </p:nvSpPr>
        <p:spPr>
          <a:xfrm>
            <a:off x="5765666" y="1629987"/>
            <a:ext cx="360000" cy="288000"/>
          </a:xfrm>
          <a:prstGeom prst="rect">
            <a:avLst/>
          </a:prstGeom>
          <a:noFill/>
        </p:spPr>
        <p:txBody>
          <a:bodyPr wrap="none" rtlCol="0" anchor="ctr">
            <a:spAutoFit/>
          </a:bodyPr>
          <a:lstStyle/>
          <a:p>
            <a:r>
              <a:rPr lang="lv-LV" sz="1600" b="1" dirty="0">
                <a:solidFill>
                  <a:schemeClr val="bg1"/>
                </a:solidFill>
                <a:latin typeface="Verdana" panose="020B0604030504040204" pitchFamily="34" charset="0"/>
              </a:rPr>
              <a:t>7.</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2" name="Straight Connector 11"/>
          <p:cNvCxnSpPr/>
          <p:nvPr/>
        </p:nvCxnSpPr>
        <p:spPr>
          <a:xfrm>
            <a:off x="1031366" y="4746793"/>
            <a:ext cx="2842210" cy="9462"/>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65667" y="2412547"/>
            <a:ext cx="0" cy="1152000"/>
          </a:xfrm>
          <a:prstGeom prst="line">
            <a:avLst/>
          </a:prstGeom>
          <a:ln w="19050">
            <a:solidFill>
              <a:srgbClr val="A9B1C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993669" y="2537221"/>
            <a:ext cx="3328259" cy="307777"/>
          </a:xfrm>
          <a:prstGeom prst="rect">
            <a:avLst/>
          </a:prstGeom>
          <a:solidFill>
            <a:schemeClr val="bg1"/>
          </a:solidFill>
        </p:spPr>
        <p:txBody>
          <a:bodyPr wrap="square" lIns="36000" rIns="36000" rtlCol="0" anchor="ctr">
            <a:spAutoFit/>
          </a:bodyPr>
          <a:lstStyle/>
          <a:p>
            <a:pPr fontAlgn="b"/>
            <a:r>
              <a:rPr lang="lv-LV" sz="1400" dirty="0" smtClean="0">
                <a:latin typeface="Verdana" panose="020B0604030504040204" pitchFamily="34" charset="0"/>
              </a:rPr>
              <a:t>Signing an acceptance deed</a:t>
            </a:r>
          </a:p>
        </p:txBody>
      </p:sp>
      <p:cxnSp>
        <p:nvCxnSpPr>
          <p:cNvPr id="54" name="Straight Arrow Connector 53"/>
          <p:cNvCxnSpPr/>
          <p:nvPr/>
        </p:nvCxnSpPr>
        <p:spPr>
          <a:xfrm flipV="1">
            <a:off x="5012619" y="3626080"/>
            <a:ext cx="728950" cy="424326"/>
          </a:xfrm>
          <a:prstGeom prst="straightConnector1">
            <a:avLst/>
          </a:prstGeom>
          <a:ln w="19050">
            <a:solidFill>
              <a:srgbClr val="A9B1C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3927202" y="4169187"/>
            <a:ext cx="907761" cy="528413"/>
          </a:xfrm>
          <a:prstGeom prst="straightConnector1">
            <a:avLst/>
          </a:prstGeom>
          <a:ln w="19050">
            <a:solidFill>
              <a:srgbClr val="A9B1C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1826083" y="3867150"/>
            <a:ext cx="792000" cy="360000"/>
            <a:chOff x="4707926" y="2008900"/>
            <a:chExt cx="792000" cy="360000"/>
          </a:xfrm>
        </p:grpSpPr>
        <p:sp>
          <p:nvSpPr>
            <p:cNvPr id="58" name="Rectangle 57"/>
            <p:cNvSpPr/>
            <p:nvPr/>
          </p:nvSpPr>
          <p:spPr>
            <a:xfrm>
              <a:off x="4707926" y="2008900"/>
              <a:ext cx="396000" cy="360000"/>
            </a:xfrm>
            <a:prstGeom prst="rect">
              <a:avLst/>
            </a:prstGeom>
            <a:solidFill>
              <a:srgbClr val="A6D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8" name="Rectangle 67"/>
            <p:cNvSpPr/>
            <p:nvPr/>
          </p:nvSpPr>
          <p:spPr>
            <a:xfrm>
              <a:off x="5103926" y="2008900"/>
              <a:ext cx="396000" cy="36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43" name="TextBox 42"/>
          <p:cNvSpPr txBox="1"/>
          <p:nvPr/>
        </p:nvSpPr>
        <p:spPr>
          <a:xfrm>
            <a:off x="1831796" y="3909735"/>
            <a:ext cx="360000" cy="288000"/>
          </a:xfrm>
          <a:prstGeom prst="rect">
            <a:avLst/>
          </a:prstGeom>
          <a:noFill/>
        </p:spPr>
        <p:txBody>
          <a:bodyPr wrap="none" rtlCol="0" anchor="ctr">
            <a:spAutoFit/>
          </a:bodyPr>
          <a:lstStyle/>
          <a:p>
            <a:r>
              <a:rPr lang="lv-LV" sz="1600" b="1" dirty="0" smtClean="0">
                <a:solidFill>
                  <a:schemeClr val="bg1"/>
                </a:solidFill>
                <a:latin typeface="Verdana" panose="020B0604030504040204" pitchFamily="34" charset="0"/>
              </a:rPr>
              <a:t>2.</a:t>
            </a:r>
            <a:endParaRPr lang="en-GB"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7" name="Slide Number Placeholder 5"/>
          <p:cNvSpPr>
            <a:spLocks noGrp="1"/>
          </p:cNvSpPr>
          <p:nvPr>
            <p:ph type="sldNum" sz="quarter" idx="13"/>
          </p:nvPr>
        </p:nvSpPr>
        <p:spPr bwMode="auto">
          <a:xfrm>
            <a:off x="8610600" y="47815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14</a:t>
            </a:fld>
            <a:endParaRPr lang="en-GB" altLang="en-US" dirty="0" smtClean="0"/>
          </a:p>
        </p:txBody>
      </p:sp>
    </p:spTree>
    <p:extLst>
      <p:ext uri="{BB962C8B-B14F-4D97-AF65-F5344CB8AC3E}">
        <p14:creationId xmlns:p14="http://schemas.microsoft.com/office/powerpoint/2010/main" val="3439363396"/>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smtClean="0"/>
              <a:t>1. Initiation of cooperation</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15</a:t>
            </a:fld>
            <a:endParaRPr lang="en-GB" altLang="en-US" dirty="0" smtClean="0"/>
          </a:p>
        </p:txBody>
      </p:sp>
      <p:sp>
        <p:nvSpPr>
          <p:cNvPr id="9" name="Content Placeholder 2"/>
          <p:cNvSpPr>
            <a:spLocks noGrp="1"/>
          </p:cNvSpPr>
          <p:nvPr>
            <p:ph idx="1"/>
          </p:nvPr>
        </p:nvSpPr>
        <p:spPr>
          <a:xfrm>
            <a:off x="2590800" y="1200150"/>
            <a:ext cx="6172200" cy="312420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a:t>Institution</a:t>
            </a:r>
          </a:p>
          <a:p>
            <a:pPr algn="just">
              <a:spcBef>
                <a:spcPts val="0"/>
              </a:spcBef>
            </a:pPr>
            <a:endParaRPr lang="en-GB" sz="1300" dirty="0" smtClean="0"/>
          </a:p>
          <a:p>
            <a:pPr algn="just">
              <a:spcBef>
                <a:spcPts val="0"/>
              </a:spcBef>
              <a:spcAft>
                <a:spcPts val="600"/>
              </a:spcAft>
            </a:pPr>
            <a:r>
              <a:rPr lang="lv-LV" b="1" dirty="0" smtClean="0">
                <a:solidFill>
                  <a:srgbClr val="3E5E9F"/>
                </a:solidFill>
              </a:rPr>
              <a:t>To be performed: </a:t>
            </a:r>
          </a:p>
          <a:p>
            <a:pPr marL="285750" lvl="0" indent="-285750">
              <a:spcBef>
                <a:spcPts val="0"/>
              </a:spcBef>
              <a:spcAft>
                <a:spcPts val="600"/>
              </a:spcAft>
              <a:buFont typeface="Arial" panose="020B0604020202020204" pitchFamily="34" charset="0"/>
              <a:buChar char="•"/>
            </a:pPr>
            <a:r>
              <a:rPr lang="lv-LV" sz="1300" dirty="0"/>
              <a:t>Institution addresses SRDA  using an e-mail motivating the usage aim and necessity</a:t>
            </a:r>
          </a:p>
          <a:p>
            <a:pPr marL="285750" indent="-285750">
              <a:spcBef>
                <a:spcPts val="0"/>
              </a:spcBef>
              <a:spcAft>
                <a:spcPts val="600"/>
              </a:spcAft>
              <a:buFont typeface="Arial" panose="020B0604020202020204" pitchFamily="34" charset="0"/>
              <a:buChar char="•"/>
            </a:pPr>
            <a:r>
              <a:rPr lang="lv-LV" sz="1300" dirty="0" smtClean="0"/>
              <a:t>If SRDA accepts* provision of the service, an institution sends a filled in cooperation event registration blank (institution also chooses, which identification providers are necessary)</a:t>
            </a:r>
          </a:p>
          <a:p>
            <a:pPr marL="285750" lvl="0" indent="-285750">
              <a:spcBef>
                <a:spcPts val="0"/>
              </a:spcBef>
              <a:spcAft>
                <a:spcPts val="600"/>
              </a:spcAft>
              <a:buFont typeface="Arial" panose="020B0604020202020204" pitchFamily="34" charset="0"/>
              <a:buChar char="•"/>
            </a:pPr>
            <a:r>
              <a:rPr lang="lv-LV" sz="1300" dirty="0" smtClean="0"/>
              <a:t>Banks reply to SRDA or accept the cooperation with the institution </a:t>
            </a:r>
            <a:endParaRPr lang="en-GB" sz="1300" dirty="0" smtClean="0"/>
          </a:p>
          <a:p>
            <a:pPr marL="285750" lvl="0" indent="-285750">
              <a:spcBef>
                <a:spcPts val="0"/>
              </a:spcBef>
              <a:spcAft>
                <a:spcPts val="600"/>
              </a:spcAft>
              <a:buFont typeface="Arial" panose="020B0604020202020204" pitchFamily="34" charset="0"/>
              <a:buChar char="•"/>
            </a:pPr>
            <a:r>
              <a:rPr lang="lv-LV" sz="1300" dirty="0" smtClean="0"/>
              <a:t>SRDA registers a cooperation and starts together with an institution to create connections</a:t>
            </a:r>
          </a:p>
          <a:p>
            <a:pPr lvl="0">
              <a:spcBef>
                <a:spcPts val="0"/>
              </a:spcBef>
              <a:spcAft>
                <a:spcPts val="600"/>
              </a:spcAft>
            </a:pPr>
            <a:endParaRPr lang="en-GB" sz="1300" dirty="0">
              <a:solidFill>
                <a:srgbClr val="FFC000"/>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0800" y="1200150"/>
            <a:ext cx="900000" cy="750000"/>
          </a:xfrm>
          <a:prstGeom prst="rect">
            <a:avLst/>
          </a:prstGeom>
        </p:spPr>
      </p:pic>
      <p:sp>
        <p:nvSpPr>
          <p:cNvPr id="3" name="Rectangle 2"/>
          <p:cNvSpPr/>
          <p:nvPr/>
        </p:nvSpPr>
        <p:spPr>
          <a:xfrm>
            <a:off x="2590800" y="4426863"/>
            <a:ext cx="5943600" cy="430887"/>
          </a:xfrm>
          <a:prstGeom prst="rect">
            <a:avLst/>
          </a:prstGeom>
        </p:spPr>
        <p:txBody>
          <a:bodyPr wrap="square">
            <a:spAutoFit/>
          </a:bodyPr>
          <a:lstStyle/>
          <a:p>
            <a:pPr algn="just">
              <a:spcBef>
                <a:spcPts val="0"/>
              </a:spcBef>
              <a:spcAft>
                <a:spcPts val="600"/>
              </a:spcAft>
            </a:pPr>
            <a:r>
              <a:rPr lang="lv-LV" sz="1100" dirty="0">
                <a:latin typeface="Verdana" panose="020B0604030504040204" pitchFamily="34" charset="0"/>
              </a:rPr>
              <a:t>*A module can be used by state institutions and municipalities that provide public service, SRDA evaluated for example the provision for corporations</a:t>
            </a:r>
          </a:p>
        </p:txBody>
      </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590799" y="285750"/>
            <a:ext cx="6094800" cy="77747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ltLang="en-US" sz="2400" dirty="0" smtClean="0"/>
              <a:t>Connection establishment</a:t>
            </a:r>
          </a:p>
        </p:txBody>
      </p:sp>
      <p:grpSp>
        <p:nvGrpSpPr>
          <p:cNvPr id="4" name="Group 38"/>
          <p:cNvGrpSpPr/>
          <p:nvPr/>
        </p:nvGrpSpPr>
        <p:grpSpPr>
          <a:xfrm>
            <a:off x="76200" y="1345950"/>
            <a:ext cx="8686800" cy="3399600"/>
            <a:chOff x="228600" y="1345950"/>
            <a:chExt cx="8686800" cy="3399600"/>
          </a:xfrm>
        </p:grpSpPr>
        <p:grpSp>
          <p:nvGrpSpPr>
            <p:cNvPr id="5" name="Group 26"/>
            <p:cNvGrpSpPr/>
            <p:nvPr/>
          </p:nvGrpSpPr>
          <p:grpSpPr>
            <a:xfrm>
              <a:off x="3106900" y="1345950"/>
              <a:ext cx="1584000" cy="540000"/>
              <a:chOff x="2840900" y="1269750"/>
              <a:chExt cx="1620000" cy="540000"/>
            </a:xfrm>
          </p:grpSpPr>
          <p:sp>
            <p:nvSpPr>
              <p:cNvPr id="24" name="Rounded Rectangle 23"/>
              <p:cNvSpPr/>
              <p:nvPr/>
            </p:nvSpPr>
            <p:spPr>
              <a:xfrm>
                <a:off x="2840900" y="1269750"/>
                <a:ext cx="1620000" cy="540000"/>
              </a:xfrm>
              <a:prstGeom prst="roundRect">
                <a:avLst>
                  <a:gd name="adj" fmla="val 12667"/>
                </a:avLst>
              </a:prstGeom>
              <a:solidFill>
                <a:srgbClr val="3E5E9F"/>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 name="Rectangle 1"/>
              <p:cNvSpPr/>
              <p:nvPr/>
            </p:nvSpPr>
            <p:spPr>
              <a:xfrm>
                <a:off x="2875283" y="1385862"/>
                <a:ext cx="1551234" cy="307777"/>
              </a:xfrm>
              <a:prstGeom prst="rect">
                <a:avLst/>
              </a:prstGeom>
            </p:spPr>
            <p:txBody>
              <a:bodyPr wrap="none">
                <a:spAutoFit/>
              </a:bodyPr>
              <a:lstStyle/>
              <a:p>
                <a:pPr algn="ctr"/>
                <a:r>
                  <a:rPr lang="lv-LV" sz="1400" b="1" dirty="0" smtClean="0">
                    <a:solidFill>
                      <a:schemeClr val="bg1"/>
                    </a:solidFill>
                    <a:latin typeface="Verdana" panose="020B0604030504040204" pitchFamily="34" charset="0"/>
                  </a:rPr>
                  <a:t>Development</a:t>
                </a:r>
                <a:endParaRPr lang="en-GB"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 name="Rectangle 2"/>
            <p:cNvSpPr/>
            <p:nvPr/>
          </p:nvSpPr>
          <p:spPr>
            <a:xfrm>
              <a:off x="228600" y="4119704"/>
              <a:ext cx="2590800" cy="415498"/>
            </a:xfrm>
            <a:prstGeom prst="rect">
              <a:avLst/>
            </a:prstGeom>
          </p:spPr>
          <p:txBody>
            <a:bodyPr wrap="square" lIns="0" tIns="0" rIns="0">
              <a:spAutoFit/>
            </a:bodyPr>
            <a:lstStyle/>
            <a:p>
              <a:pPr algn="r"/>
              <a:r>
                <a:rPr lang="lv-LV" sz="1200" dirty="0">
                  <a:latin typeface="Verdana" panose="020B0604030504040204" pitchFamily="34" charset="0"/>
                </a:rPr>
                <a:t>SRDA coordinates connection establishment and informs the institution about: </a:t>
              </a:r>
            </a:p>
          </p:txBody>
        </p:sp>
        <p:sp>
          <p:nvSpPr>
            <p:cNvPr id="7" name="Rectangle 6"/>
            <p:cNvSpPr/>
            <p:nvPr/>
          </p:nvSpPr>
          <p:spPr>
            <a:xfrm>
              <a:off x="1415400" y="2217750"/>
              <a:ext cx="1404000" cy="230832"/>
            </a:xfrm>
            <a:prstGeom prst="rect">
              <a:avLst/>
            </a:prstGeom>
          </p:spPr>
          <p:txBody>
            <a:bodyPr wrap="square" lIns="0" tIns="0" rIns="0">
              <a:spAutoFit/>
            </a:bodyPr>
            <a:lstStyle/>
            <a:p>
              <a:pPr algn="r"/>
              <a:r>
                <a:rPr lang="lv-LV" sz="1200" dirty="0">
                  <a:latin typeface="Verdana" panose="020B0604030504040204" pitchFamily="34" charset="0"/>
                </a:rPr>
                <a:t>An institution sends:</a:t>
              </a:r>
            </a:p>
          </p:txBody>
        </p:sp>
        <p:grpSp>
          <p:nvGrpSpPr>
            <p:cNvPr id="6" name="Group 27"/>
            <p:cNvGrpSpPr/>
            <p:nvPr/>
          </p:nvGrpSpPr>
          <p:grpSpPr>
            <a:xfrm>
              <a:off x="5113500" y="1345950"/>
              <a:ext cx="1584000" cy="540000"/>
              <a:chOff x="5181600" y="1269750"/>
              <a:chExt cx="1584000" cy="540000"/>
            </a:xfrm>
          </p:grpSpPr>
          <p:sp>
            <p:nvSpPr>
              <p:cNvPr id="26" name="Rounded Rectangle 25"/>
              <p:cNvSpPr/>
              <p:nvPr/>
            </p:nvSpPr>
            <p:spPr>
              <a:xfrm>
                <a:off x="5181600" y="1269750"/>
                <a:ext cx="1584000" cy="540000"/>
              </a:xfrm>
              <a:prstGeom prst="roundRect">
                <a:avLst>
                  <a:gd name="adj" fmla="val 12667"/>
                </a:avLst>
              </a:prstGeom>
              <a:solidFill>
                <a:srgbClr val="3E5E9F"/>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8" name="Rectangle 7"/>
              <p:cNvSpPr/>
              <p:nvPr/>
            </p:nvSpPr>
            <p:spPr>
              <a:xfrm>
                <a:off x="5510172" y="1385862"/>
                <a:ext cx="926857" cy="307777"/>
              </a:xfrm>
              <a:prstGeom prst="rect">
                <a:avLst/>
              </a:prstGeom>
            </p:spPr>
            <p:txBody>
              <a:bodyPr wrap="none">
                <a:spAutoFit/>
              </a:bodyPr>
              <a:lstStyle/>
              <a:p>
                <a:pPr algn="ctr"/>
                <a:r>
                  <a:rPr lang="lv-LV" sz="1400" b="1" dirty="0" smtClean="0">
                    <a:solidFill>
                      <a:schemeClr val="bg1"/>
                    </a:solidFill>
                    <a:latin typeface="Verdana" panose="020B0604030504040204" pitchFamily="34" charset="0"/>
                  </a:rPr>
                  <a:t>Testing</a:t>
                </a:r>
                <a:endParaRPr lang="en-GB"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2" name="Group 28"/>
            <p:cNvGrpSpPr/>
            <p:nvPr/>
          </p:nvGrpSpPr>
          <p:grpSpPr>
            <a:xfrm>
              <a:off x="7114004" y="1354340"/>
              <a:ext cx="1795300" cy="523221"/>
              <a:chOff x="7164504" y="1278140"/>
              <a:chExt cx="1795300" cy="523221"/>
            </a:xfrm>
          </p:grpSpPr>
          <p:sp>
            <p:nvSpPr>
              <p:cNvPr id="25" name="Rounded Rectangle 24"/>
              <p:cNvSpPr/>
              <p:nvPr/>
            </p:nvSpPr>
            <p:spPr>
              <a:xfrm>
                <a:off x="7164504" y="1315783"/>
                <a:ext cx="1795300" cy="485578"/>
              </a:xfrm>
              <a:prstGeom prst="roundRect">
                <a:avLst>
                  <a:gd name="adj" fmla="val 12667"/>
                </a:avLst>
              </a:prstGeom>
              <a:solidFill>
                <a:srgbClr val="3E5E9F"/>
              </a:solid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9" name="Rectangle 8"/>
              <p:cNvSpPr/>
              <p:nvPr/>
            </p:nvSpPr>
            <p:spPr>
              <a:xfrm>
                <a:off x="7332599" y="1278140"/>
                <a:ext cx="1421999" cy="523220"/>
              </a:xfrm>
              <a:prstGeom prst="rect">
                <a:avLst/>
              </a:prstGeom>
            </p:spPr>
            <p:txBody>
              <a:bodyPr wrap="square" lIns="0" rIns="0">
                <a:spAutoFit/>
              </a:bodyPr>
              <a:lstStyle/>
              <a:p>
                <a:pPr algn="ctr">
                  <a:tabLst>
                    <a:tab pos="1257300" algn="l"/>
                  </a:tabLst>
                </a:pPr>
                <a:r>
                  <a:rPr lang="lv-LV" sz="1400" b="1" dirty="0" smtClean="0">
                    <a:solidFill>
                      <a:schemeClr val="bg1"/>
                    </a:solidFill>
                    <a:latin typeface="Verdana" panose="020B0604030504040204" pitchFamily="34" charset="0"/>
                  </a:rPr>
                  <a:t>Introduction into products</a:t>
                </a:r>
                <a:endParaRPr lang="en-GB"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cxnSp>
          <p:nvCxnSpPr>
            <p:cNvPr id="10" name="Straight Connector 9"/>
            <p:cNvCxnSpPr/>
            <p:nvPr/>
          </p:nvCxnSpPr>
          <p:spPr>
            <a:xfrm flipV="1">
              <a:off x="4902200" y="1757550"/>
              <a:ext cx="0" cy="298800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908800" y="1757550"/>
              <a:ext cx="0" cy="298800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sp>
          <p:nvSpPr>
            <p:cNvPr id="15" name="Rounded Rectangle 14"/>
            <p:cNvSpPr/>
            <p:nvPr/>
          </p:nvSpPr>
          <p:spPr>
            <a:xfrm>
              <a:off x="2994200" y="2217750"/>
              <a:ext cx="3816000" cy="288000"/>
            </a:xfrm>
            <a:prstGeom prst="roundRect">
              <a:avLst>
                <a:gd name="adj" fmla="val 15083"/>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just"/>
              <a:r>
                <a:rPr lang="lv-LV" sz="1050" dirty="0">
                  <a:solidFill>
                    <a:schemeClr val="tx1"/>
                  </a:solidFill>
                  <a:latin typeface="Verdana" panose="020B0604030504040204" pitchFamily="34" charset="0"/>
                </a:rPr>
                <a:t>IP addresses from which the module will be initiated</a:t>
              </a:r>
              <a:endParaRPr lang="en-GB" sz="105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ounded Rectangle 15"/>
            <p:cNvSpPr/>
            <p:nvPr/>
          </p:nvSpPr>
          <p:spPr>
            <a:xfrm>
              <a:off x="2994200" y="2590350"/>
              <a:ext cx="5844214" cy="288000"/>
            </a:xfrm>
            <a:prstGeom prst="roundRect">
              <a:avLst>
                <a:gd name="adj" fmla="val 1464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just"/>
              <a:r>
                <a:rPr lang="lv-LV" sz="1000" dirty="0">
                  <a:solidFill>
                    <a:schemeClr val="tx1"/>
                  </a:solidFill>
                  <a:latin typeface="Verdana" panose="020B0604030504040204" pitchFamily="34" charset="0"/>
                </a:rPr>
                <a:t>URL address to which the </a:t>
              </a:r>
              <a:r>
                <a:rPr lang="lv-LV" sz="1000" dirty="0" err="1">
                  <a:solidFill>
                    <a:schemeClr val="tx1"/>
                  </a:solidFill>
                  <a:latin typeface="Verdana" panose="020B0604030504040204" pitchFamily="34" charset="0"/>
                </a:rPr>
                <a:t>module</a:t>
              </a:r>
              <a:r>
                <a:rPr lang="lv-LV" sz="1000" dirty="0">
                  <a:solidFill>
                    <a:schemeClr val="tx1"/>
                  </a:solidFill>
                  <a:latin typeface="Verdana" panose="020B0604030504040204" pitchFamily="34" charset="0"/>
                </a:rPr>
                <a:t> </a:t>
              </a:r>
              <a:r>
                <a:rPr lang="lv-LV" sz="1000" dirty="0" err="1" smtClean="0">
                  <a:solidFill>
                    <a:schemeClr val="tx1"/>
                  </a:solidFill>
                  <a:latin typeface="Verdana" panose="020B0604030504040204" pitchFamily="34" charset="0"/>
                </a:rPr>
                <a:t>will</a:t>
              </a:r>
              <a:r>
                <a:rPr lang="lv-LV" sz="1000" dirty="0" smtClean="0">
                  <a:solidFill>
                    <a:schemeClr val="tx1"/>
                  </a:solidFill>
                  <a:latin typeface="Verdana" panose="020B0604030504040204" pitchFamily="34" charset="0"/>
                </a:rPr>
                <a:t> </a:t>
              </a:r>
              <a:r>
                <a:rPr lang="lv-LV" sz="1000" dirty="0" err="1" smtClean="0">
                  <a:solidFill>
                    <a:schemeClr val="tx1"/>
                  </a:solidFill>
                  <a:latin typeface="Verdana" panose="020B0604030504040204" pitchFamily="34" charset="0"/>
                </a:rPr>
                <a:t>have</a:t>
              </a:r>
              <a:r>
                <a:rPr lang="lv-LV" sz="1000" dirty="0" smtClean="0">
                  <a:solidFill>
                    <a:schemeClr val="tx1"/>
                  </a:solidFill>
                  <a:latin typeface="Verdana" panose="020B0604030504040204" pitchFamily="34" charset="0"/>
                </a:rPr>
                <a:t> </a:t>
              </a:r>
              <a:r>
                <a:rPr lang="lv-LV" sz="1000" dirty="0">
                  <a:solidFill>
                    <a:schemeClr val="tx1"/>
                  </a:solidFill>
                  <a:latin typeface="Verdana" panose="020B0604030504040204" pitchFamily="34" charset="0"/>
                </a:rPr>
                <a:t>to hand over the data of the identified user</a:t>
              </a:r>
              <a:endParaRPr lang="en-GB"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Rounded Rectangle 16"/>
            <p:cNvSpPr/>
            <p:nvPr/>
          </p:nvSpPr>
          <p:spPr>
            <a:xfrm>
              <a:off x="2994200" y="2962950"/>
              <a:ext cx="5844214" cy="828000"/>
            </a:xfrm>
            <a:prstGeom prst="roundRect">
              <a:avLst>
                <a:gd name="adj" fmla="val 7029"/>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just"/>
              <a:r>
                <a:rPr lang="lv-LV" sz="1100" dirty="0">
                  <a:solidFill>
                    <a:schemeClr val="tx1"/>
                  </a:solidFill>
                  <a:latin typeface="Verdana" panose="020B0604030504040204" pitchFamily="34" charset="0"/>
                </a:rPr>
                <a:t>Both parties have to exchange the certificates </a:t>
              </a:r>
              <a:endParaRPr lang="en-GB" sz="11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r>
                <a:rPr lang="lv-LV" sz="1100" dirty="0" smtClean="0">
                  <a:solidFill>
                    <a:schemeClr val="tx1"/>
                  </a:solidFill>
                  <a:latin typeface="Verdana" panose="020B0604030504040204" pitchFamily="34" charset="0"/>
                </a:rPr>
                <a:t>(Within the module on the level of messages the encoding is performed, X.509 standard and at least 2048 bit key length appropriate third party issued certificate or a certificate signing request) </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Rounded Rectangle 17"/>
            <p:cNvSpPr/>
            <p:nvPr/>
          </p:nvSpPr>
          <p:spPr>
            <a:xfrm>
              <a:off x="2994200" y="4119704"/>
              <a:ext cx="5844214" cy="625846"/>
            </a:xfrm>
            <a:prstGeom prst="roundRect">
              <a:avLst>
                <a:gd name="adj" fmla="val 7029"/>
              </a:avLst>
            </a:prstGeom>
            <a:solidFill>
              <a:schemeClr val="bg1"/>
            </a:solidFill>
            <a:ln w="19050">
              <a:solidFill>
                <a:srgbClr val="A6D86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68288" indent="-268288" algn="just">
                <a:buFont typeface="Arial" panose="020B0604020202020204" pitchFamily="34" charset="0"/>
                <a:buChar char="•"/>
              </a:pP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SRDA unified logon module service test environment address</a:t>
              </a:r>
            </a:p>
            <a:p>
              <a:pPr marL="268288" indent="-268288" algn="just">
                <a:buFont typeface="Arial" panose="020B0604020202020204" pitchFamily="34" charset="0"/>
                <a:buChar char="•"/>
              </a:pP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SRDA party certificates which a client has to import on their side of </a:t>
              </a:r>
              <a:r>
                <a:rPr lang="lv-LV" sz="1050" dirty="0" err="1">
                  <a:solidFill>
                    <a:schemeClr val="tx1"/>
                  </a:solidFill>
                  <a:latin typeface="Verdana" panose="020B0604030504040204" pitchFamily="34" charset="0"/>
                  <a:ea typeface="Verdana" panose="020B0604030504040204" pitchFamily="34" charset="0"/>
                  <a:cs typeface="Verdana" panose="020B0604030504040204" pitchFamily="34" charset="0"/>
                </a:rPr>
                <a:t>the</a:t>
              </a: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lv-LV" sz="105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servers</a:t>
              </a:r>
              <a:endParaRPr lang="lv-LV" sz="105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268288" indent="-268288" algn="just">
                <a:buFont typeface="Arial" panose="020B0604020202020204" pitchFamily="34" charset="0"/>
                <a:buChar char="•"/>
              </a:pP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VRAA </a:t>
              </a:r>
              <a:r>
                <a:rPr lang="lv-LV" sz="1050" dirty="0" err="1">
                  <a:solidFill>
                    <a:schemeClr val="tx1"/>
                  </a:solidFill>
                  <a:latin typeface="Verdana" panose="020B0604030504040204" pitchFamily="34" charset="0"/>
                  <a:ea typeface="Verdana" panose="020B0604030504040204" pitchFamily="34" charset="0"/>
                  <a:cs typeface="Verdana" panose="020B0604030504040204" pitchFamily="34" charset="0"/>
                </a:rPr>
                <a:t>sends</a:t>
              </a: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 a REALM </a:t>
              </a:r>
              <a:r>
                <a:rPr lang="lv-LV" sz="1050" dirty="0" err="1">
                  <a:solidFill>
                    <a:schemeClr val="tx1"/>
                  </a:solidFill>
                  <a:latin typeface="Verdana" panose="020B0604030504040204" pitchFamily="34" charset="0"/>
                  <a:ea typeface="Verdana" panose="020B0604030504040204" pitchFamily="34" charset="0"/>
                  <a:cs typeface="Verdana" panose="020B0604030504040204" pitchFamily="34" charset="0"/>
                </a:rPr>
                <a:t>unique</a:t>
              </a: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lv-LV" sz="1050" dirty="0" err="1">
                  <a:solidFill>
                    <a:schemeClr val="tx1"/>
                  </a:solidFill>
                  <a:latin typeface="Verdana" panose="020B0604030504040204" pitchFamily="34" charset="0"/>
                  <a:ea typeface="Verdana" panose="020B0604030504040204" pitchFamily="34" charset="0"/>
                  <a:cs typeface="Verdana" panose="020B0604030504040204" pitchFamily="34" charset="0"/>
                </a:rPr>
                <a:t>connection</a:t>
              </a:r>
              <a:r>
                <a:rPr lang="lv-LV" sz="105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lv-LV" sz="105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identifier</a:t>
              </a:r>
              <a:endParaRPr lang="en-GB" sz="1050" dirty="0">
                <a:latin typeface="Verdana" panose="020B0604030504040204" pitchFamily="34" charset="0"/>
                <a:ea typeface="Verdana" panose="020B0604030504040204" pitchFamily="34" charset="0"/>
                <a:cs typeface="Verdana" panose="020B0604030504040204" pitchFamily="34" charset="0"/>
              </a:endParaRPr>
            </a:p>
          </p:txBody>
        </p:sp>
        <p:cxnSp>
          <p:nvCxnSpPr>
            <p:cNvPr id="19" name="Straight Connector 18"/>
            <p:cNvCxnSpPr/>
            <p:nvPr/>
          </p:nvCxnSpPr>
          <p:spPr>
            <a:xfrm flipV="1">
              <a:off x="8915400" y="1757550"/>
              <a:ext cx="0" cy="298800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895600" y="1757550"/>
              <a:ext cx="0" cy="298800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8900000">
              <a:off x="4776200" y="1489950"/>
              <a:ext cx="252000" cy="25200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8900000">
              <a:off x="6782800" y="1489950"/>
              <a:ext cx="252000" cy="25200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16</a:t>
            </a:fld>
            <a:endParaRPr lang="en-GB" altLang="en-US" dirty="0" smtClean="0"/>
          </a:p>
        </p:txBody>
      </p:sp>
    </p:spTree>
    <p:extLst>
      <p:ext uri="{BB962C8B-B14F-4D97-AF65-F5344CB8AC3E}">
        <p14:creationId xmlns:p14="http://schemas.microsoft.com/office/powerpoint/2010/main" val="302286557"/>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smtClean="0"/>
              <a:t>2. CO-OPERATION AGREEMENT</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17</a:t>
            </a:fld>
            <a:endParaRPr lang="en-GB" altLang="en-US" dirty="0" smtClean="0"/>
          </a:p>
        </p:txBody>
      </p:sp>
      <p:sp>
        <p:nvSpPr>
          <p:cNvPr id="9" name="Content Placeholder 2"/>
          <p:cNvSpPr>
            <a:spLocks noGrp="1"/>
          </p:cNvSpPr>
          <p:nvPr>
            <p:ph idx="1"/>
          </p:nvPr>
        </p:nvSpPr>
        <p:spPr>
          <a:xfrm>
            <a:off x="2590800" y="1200150"/>
            <a:ext cx="6094800" cy="3581400"/>
          </a:xfrm>
        </p:spPr>
        <p:txBody>
          <a:bodyPr>
            <a:noAutofit/>
          </a:bodyPr>
          <a:lstStyle/>
          <a:p>
            <a:pPr algn="just">
              <a:spcBef>
                <a:spcPts val="0"/>
              </a:spcBef>
              <a:spcAft>
                <a:spcPts val="600"/>
              </a:spcAft>
            </a:pPr>
            <a:r>
              <a:rPr lang="lv-LV" b="1" dirty="0" smtClean="0">
                <a:solidFill>
                  <a:srgbClr val="3E5E9F"/>
                </a:solidFill>
              </a:rPr>
              <a:t>Responsible person: </a:t>
            </a:r>
          </a:p>
          <a:p>
            <a:pPr algn="just">
              <a:spcBef>
                <a:spcPts val="0"/>
              </a:spcBef>
            </a:pPr>
            <a:r>
              <a:rPr lang="lv-LV" sz="1300" dirty="0" smtClean="0"/>
              <a:t>SRDA and an institution</a:t>
            </a:r>
          </a:p>
          <a:p>
            <a:pPr algn="just">
              <a:spcBef>
                <a:spcPts val="0"/>
              </a:spcBef>
            </a:pPr>
            <a:endParaRPr lang="en-GB" sz="1300" dirty="0" smtClean="0"/>
          </a:p>
          <a:p>
            <a:pPr algn="just">
              <a:spcBef>
                <a:spcPts val="0"/>
              </a:spcBef>
              <a:spcAft>
                <a:spcPts val="600"/>
              </a:spcAft>
            </a:pPr>
            <a:r>
              <a:rPr lang="lv-LV" b="1" dirty="0" smtClean="0">
                <a:solidFill>
                  <a:srgbClr val="3E5E9F"/>
                </a:solidFill>
              </a:rPr>
              <a:t>To be performed:</a:t>
            </a:r>
          </a:p>
          <a:p>
            <a:pPr marL="266700" indent="-266700" algn="just">
              <a:spcBef>
                <a:spcPts val="0"/>
              </a:spcBef>
              <a:spcAft>
                <a:spcPts val="600"/>
              </a:spcAft>
              <a:buFont typeface="Arial" panose="020B0604020202020204" pitchFamily="34" charset="0"/>
              <a:buChar char="•"/>
            </a:pPr>
            <a:r>
              <a:rPr lang="lv-LV" sz="1300" dirty="0"/>
              <a:t>Before the introduction of the unified authentication it is necessary to conclude a cooperation agreement between </a:t>
            </a:r>
            <a:r>
              <a:rPr lang="lv-LV" sz="1300" dirty="0" err="1"/>
              <a:t>the</a:t>
            </a:r>
            <a:r>
              <a:rPr lang="lv-LV" sz="1300" dirty="0"/>
              <a:t> </a:t>
            </a:r>
            <a:r>
              <a:rPr lang="lv-LV" sz="1300" dirty="0" err="1" smtClean="0"/>
              <a:t>institution</a:t>
            </a:r>
            <a:r>
              <a:rPr lang="lv-LV" sz="1300" dirty="0" smtClean="0"/>
              <a:t>* </a:t>
            </a:r>
            <a:r>
              <a:rPr lang="lv-LV" sz="1300" dirty="0"/>
              <a:t>and SRDA using the typical interagency agreement form provided by SRDA</a:t>
            </a:r>
            <a:endParaRPr lang="en-GB" sz="1300" dirty="0"/>
          </a:p>
          <a:p>
            <a:pPr marL="266700" indent="-266700" algn="just">
              <a:spcBef>
                <a:spcPts val="0"/>
              </a:spcBef>
              <a:spcAft>
                <a:spcPts val="600"/>
              </a:spcAft>
              <a:buFont typeface="Arial" panose="020B0604020202020204" pitchFamily="34" charset="0"/>
              <a:buChar char="•"/>
            </a:pPr>
            <a:r>
              <a:rPr lang="lv-LV" sz="1300" dirty="0" smtClean="0"/>
              <a:t>Advantage for an institution - it is not necessary to sign an agreement separately with each identification provider</a:t>
            </a:r>
          </a:p>
        </p:txBody>
      </p:sp>
      <p:pic>
        <p:nvPicPr>
          <p:cNvPr id="6" name="Picture 2" descr="C:\Users\Linda\Desktop\VRAA_sadarbibas_uzsaksana.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
        <p:nvSpPr>
          <p:cNvPr id="7" name="Rectangle 6"/>
          <p:cNvSpPr/>
          <p:nvPr/>
        </p:nvSpPr>
        <p:spPr>
          <a:xfrm>
            <a:off x="2590800" y="4171950"/>
            <a:ext cx="6096000" cy="600164"/>
          </a:xfrm>
          <a:prstGeom prst="rect">
            <a:avLst/>
          </a:prstGeom>
        </p:spPr>
        <p:txBody>
          <a:bodyPr wrap="square">
            <a:spAutoFit/>
          </a:bodyPr>
          <a:lstStyle/>
          <a:p>
            <a:pPr algn="just"/>
            <a:r>
              <a:rPr lang="lv-LV" sz="1100" dirty="0" smtClean="0">
                <a:latin typeface="Verdana" panose="020B0604030504040204" pitchFamily="34" charset="0"/>
              </a:rPr>
              <a:t>*In accordance with </a:t>
            </a:r>
            <a:r>
              <a:rPr lang="lv-LV" sz="1100" dirty="0" smtClean="0">
                <a:latin typeface="Verdana" panose="020B0604030504040204" pitchFamily="34" charset="0"/>
                <a:hlinkClick r:id="rId4"/>
              </a:rPr>
              <a:t>State Administration Structure </a:t>
            </a:r>
            <a:r>
              <a:rPr lang="lv-LV" sz="1100" dirty="0" err="1" smtClean="0">
                <a:latin typeface="Verdana" panose="020B0604030504040204" pitchFamily="34" charset="0"/>
                <a:hlinkClick r:id="rId4"/>
              </a:rPr>
              <a:t>Law</a:t>
            </a:r>
            <a:r>
              <a:rPr lang="lv-LV" sz="1100" dirty="0" smtClean="0">
                <a:latin typeface="Verdana" panose="020B0604030504040204" pitchFamily="34" charset="0"/>
              </a:rPr>
              <a:t> </a:t>
            </a:r>
            <a:r>
              <a:rPr lang="lv-LV" sz="1100" dirty="0" err="1" smtClean="0">
                <a:latin typeface="Verdana" panose="020B0604030504040204" pitchFamily="34" charset="0"/>
              </a:rPr>
              <a:t>interagency</a:t>
            </a:r>
            <a:r>
              <a:rPr lang="lv-LV" sz="1100" dirty="0" smtClean="0">
                <a:latin typeface="Verdana" panose="020B0604030504040204" pitchFamily="34" charset="0"/>
              </a:rPr>
              <a:t> </a:t>
            </a:r>
            <a:r>
              <a:rPr lang="lv-LV" sz="1100" dirty="0" smtClean="0">
                <a:latin typeface="Verdana" panose="020B0604030504040204" pitchFamily="34" charset="0"/>
              </a:rPr>
              <a:t>agreement institution has to be agreed upon with it's superior institution (ministry), that is why this process intends more time</a:t>
            </a:r>
          </a:p>
        </p:txBody>
      </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smtClean="0"/>
              <a:t>3. Development*</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18</a:t>
            </a:fld>
            <a:endParaRPr lang="en-GB" altLang="en-US" dirty="0" smtClean="0"/>
          </a:p>
        </p:txBody>
      </p:sp>
      <p:sp>
        <p:nvSpPr>
          <p:cNvPr id="9" name="Content Placeholder 2"/>
          <p:cNvSpPr>
            <a:spLocks noGrp="1"/>
          </p:cNvSpPr>
          <p:nvPr>
            <p:ph idx="1"/>
          </p:nvPr>
        </p:nvSpPr>
        <p:spPr>
          <a:xfrm>
            <a:off x="2590800" y="1200150"/>
            <a:ext cx="6094800" cy="289206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a:t>Institution</a:t>
            </a:r>
          </a:p>
          <a:p>
            <a:pPr algn="just">
              <a:spcBef>
                <a:spcPts val="0"/>
              </a:spcBef>
            </a:pPr>
            <a:endParaRPr lang="en-GB" sz="1300" dirty="0" smtClean="0"/>
          </a:p>
          <a:p>
            <a:pPr algn="just">
              <a:spcBef>
                <a:spcPts val="0"/>
              </a:spcBef>
              <a:spcAft>
                <a:spcPts val="600"/>
              </a:spcAft>
            </a:pPr>
            <a:r>
              <a:rPr lang="lv-LV" b="1" dirty="0" smtClean="0">
                <a:solidFill>
                  <a:srgbClr val="3E5E9F"/>
                </a:solidFill>
              </a:rPr>
              <a:t>To be performed: </a:t>
            </a:r>
          </a:p>
          <a:p>
            <a:pPr marL="285750" indent="-285750" algn="just">
              <a:spcBef>
                <a:spcPts val="0"/>
              </a:spcBef>
              <a:spcAft>
                <a:spcPts val="600"/>
              </a:spcAft>
              <a:buFont typeface="Arial" panose="020B0604020202020204" pitchFamily="34" charset="0"/>
              <a:buChar char="•"/>
            </a:pPr>
            <a:r>
              <a:rPr lang="lv-LV" sz="1300" dirty="0" smtClean="0"/>
              <a:t>An institution organizes the process of development in accordance with the available documentation of VISS</a:t>
            </a:r>
          </a:p>
          <a:p>
            <a:pPr marL="285750" indent="-285750" algn="just">
              <a:spcBef>
                <a:spcPts val="0"/>
              </a:spcBef>
              <a:spcAft>
                <a:spcPts val="600"/>
              </a:spcAft>
              <a:buFont typeface="Arial" panose="020B0604020202020204" pitchFamily="34" charset="0"/>
              <a:buChar char="•"/>
            </a:pPr>
            <a:r>
              <a:rPr lang="lv-LV" sz="1300" dirty="0" smtClean="0"/>
              <a:t>SRDA provides consultative support</a:t>
            </a:r>
          </a:p>
          <a:p>
            <a:pPr marL="285750" indent="-285750" algn="just">
              <a:spcBef>
                <a:spcPts val="0"/>
              </a:spcBef>
              <a:buFont typeface="Arial" panose="020B0604020202020204" pitchFamily="34" charset="0"/>
              <a:buChar char="•"/>
            </a:pPr>
            <a:endParaRPr lang="en-GB" sz="1200" dirty="0"/>
          </a:p>
          <a:p>
            <a:pPr marL="285750" indent="-285750" algn="just">
              <a:spcBef>
                <a:spcPts val="0"/>
              </a:spcBef>
              <a:buFont typeface="Arial" panose="020B0604020202020204" pitchFamily="34" charset="0"/>
              <a:buChar char="•"/>
            </a:pPr>
            <a:endParaRPr lang="en-GB" sz="1200" dirty="0" smtClean="0"/>
          </a:p>
          <a:p>
            <a:pPr marL="285750" indent="-285750" algn="just">
              <a:spcBef>
                <a:spcPts val="0"/>
              </a:spcBef>
              <a:buFont typeface="Arial" panose="020B0604020202020204" pitchFamily="34" charset="0"/>
              <a:buChar char="•"/>
            </a:pPr>
            <a:endParaRPr lang="en-GB" sz="1200" dirty="0"/>
          </a:p>
          <a:p>
            <a:pPr marL="285750" indent="-285750" algn="just">
              <a:spcBef>
                <a:spcPts val="0"/>
              </a:spcBef>
              <a:buFont typeface="Arial" panose="020B0604020202020204" pitchFamily="34" charset="0"/>
              <a:buChar char="•"/>
            </a:pPr>
            <a:endParaRPr lang="en-GB" sz="1200" dirty="0" smtClean="0"/>
          </a:p>
          <a:p>
            <a:pPr marL="285750" indent="-285750" algn="just">
              <a:spcBef>
                <a:spcPts val="0"/>
              </a:spcBef>
              <a:buFont typeface="Arial" panose="020B0604020202020204" pitchFamily="34" charset="0"/>
              <a:buChar char="•"/>
            </a:pPr>
            <a:endParaRPr lang="en-GB" sz="1200" dirty="0"/>
          </a:p>
          <a:p>
            <a:pPr marL="285750" indent="-285750" algn="just">
              <a:spcBef>
                <a:spcPts val="0"/>
              </a:spcBef>
              <a:buFont typeface="Arial" panose="020B0604020202020204" pitchFamily="34" charset="0"/>
              <a:buChar char="•"/>
            </a:pPr>
            <a:endParaRPr lang="en-GB" sz="1200" dirty="0" smtClean="0"/>
          </a:p>
          <a:p>
            <a:pPr algn="just">
              <a:spcBef>
                <a:spcPts val="0"/>
              </a:spcBef>
            </a:pPr>
            <a:endParaRPr lang="en-GB" sz="1300" dirty="0" smtClean="0"/>
          </a:p>
        </p:txBody>
      </p:sp>
      <p:pic>
        <p:nvPicPr>
          <p:cNvPr id="95234" name="Picture 2" descr="C:\Users\Linda\Desktop\VRAA_izstrade.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
        <p:nvSpPr>
          <p:cNvPr id="3" name="Rectangle 2"/>
          <p:cNvSpPr/>
          <p:nvPr/>
        </p:nvSpPr>
        <p:spPr>
          <a:xfrm>
            <a:off x="2590800" y="4171950"/>
            <a:ext cx="5311134" cy="292388"/>
          </a:xfrm>
          <a:prstGeom prst="rect">
            <a:avLst/>
          </a:prstGeom>
        </p:spPr>
        <p:txBody>
          <a:bodyPr wrap="none">
            <a:spAutoFit/>
          </a:bodyPr>
          <a:lstStyle/>
          <a:p>
            <a:pPr algn="just"/>
            <a:r>
              <a:rPr lang="lv-LV" sz="1300" dirty="0">
                <a:latin typeface="Verdana" panose="020B0604030504040204" pitchFamily="34" charset="0"/>
                <a:hlinkClick r:id="rId4"/>
              </a:rPr>
              <a:t>Programmer's manual (VISS Safety talon service)</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3920" y="4031944"/>
            <a:ext cx="686880" cy="572400"/>
          </a:xfrm>
          <a:prstGeom prst="rect">
            <a:avLst/>
          </a:prstGeom>
        </p:spPr>
      </p:pic>
      <p:grpSp>
        <p:nvGrpSpPr>
          <p:cNvPr id="17" name="Group 16"/>
          <p:cNvGrpSpPr/>
          <p:nvPr/>
        </p:nvGrpSpPr>
        <p:grpSpPr>
          <a:xfrm>
            <a:off x="6477000" y="4552950"/>
            <a:ext cx="1858933" cy="276999"/>
            <a:chOff x="6842930" y="4809351"/>
            <a:chExt cx="1858933" cy="276999"/>
          </a:xfrm>
        </p:grpSpPr>
        <p:sp>
          <p:nvSpPr>
            <p:cNvPr id="18" name="TextBox 17"/>
            <p:cNvSpPr txBox="1"/>
            <p:nvPr/>
          </p:nvSpPr>
          <p:spPr>
            <a:xfrm>
              <a:off x="7098347" y="4809351"/>
              <a:ext cx="1603516" cy="276999"/>
            </a:xfrm>
            <a:prstGeom prst="rect">
              <a:avLst/>
            </a:prstGeom>
            <a:noFill/>
          </p:spPr>
          <p:txBody>
            <a:bodyPr wrap="none" rtlCol="0">
              <a:spAutoFit/>
            </a:bodyPr>
            <a:lstStyle/>
            <a:p>
              <a:r>
                <a:rPr lang="lv-LV" sz="1200" dirty="0" smtClean="0">
                  <a:latin typeface="Verdana" panose="020B0604030504040204" pitchFamily="34" charset="0"/>
                </a:rPr>
                <a:t>This step can be omitted</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1" name="TextBox 20"/>
            <p:cNvSpPr txBox="1"/>
            <p:nvPr/>
          </p:nvSpPr>
          <p:spPr>
            <a:xfrm>
              <a:off x="6842930" y="4809351"/>
              <a:ext cx="282450" cy="276999"/>
            </a:xfrm>
            <a:prstGeom prst="rect">
              <a:avLst/>
            </a:prstGeom>
            <a:noFill/>
          </p:spPr>
          <p:txBody>
            <a:bodyPr wrap="none" rtlCol="0">
              <a:spAutoFit/>
            </a:bodyPr>
            <a:lstStyle/>
            <a:p>
              <a:r>
                <a:rPr lang="lv-LV" sz="1200" dirty="0">
                  <a:latin typeface="Verdana" panose="020B0604030504040204" pitchFamily="34" charset="0"/>
                </a:rPr>
                <a:t>*</a:t>
              </a:r>
            </a:p>
          </p:txBody>
        </p:sp>
      </p:gr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smtClean="0"/>
              <a:t>4. Acceptance testing</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19</a:t>
            </a:fld>
            <a:endParaRPr lang="en-GB" altLang="en-US" dirty="0" smtClean="0"/>
          </a:p>
        </p:txBody>
      </p:sp>
      <p:sp>
        <p:nvSpPr>
          <p:cNvPr id="9" name="Content Placeholder 2"/>
          <p:cNvSpPr>
            <a:spLocks noGrp="1"/>
          </p:cNvSpPr>
          <p:nvPr>
            <p:ph idx="1"/>
          </p:nvPr>
        </p:nvSpPr>
        <p:spPr>
          <a:xfrm>
            <a:off x="2590800" y="1200150"/>
            <a:ext cx="6094800" cy="358140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a:t>Institution</a:t>
            </a:r>
          </a:p>
          <a:p>
            <a:pPr algn="just">
              <a:spcBef>
                <a:spcPts val="0"/>
              </a:spcBef>
            </a:pPr>
            <a:endParaRPr lang="en-GB" sz="1300" dirty="0" smtClean="0"/>
          </a:p>
          <a:p>
            <a:pPr algn="just">
              <a:spcBef>
                <a:spcPts val="0"/>
              </a:spcBef>
              <a:spcAft>
                <a:spcPts val="600"/>
              </a:spcAft>
            </a:pPr>
            <a:r>
              <a:rPr lang="lv-LV" b="1" dirty="0" smtClean="0">
                <a:solidFill>
                  <a:srgbClr val="3E5E9F"/>
                </a:solidFill>
              </a:rPr>
              <a:t>To be performed: </a:t>
            </a:r>
          </a:p>
          <a:p>
            <a:pPr marL="285750" indent="-285750" algn="just">
              <a:spcBef>
                <a:spcPts val="0"/>
              </a:spcBef>
              <a:spcAft>
                <a:spcPts val="600"/>
              </a:spcAft>
              <a:buFont typeface="Arial" panose="020B0604020202020204" pitchFamily="34" charset="0"/>
              <a:buChar char="•"/>
            </a:pPr>
            <a:r>
              <a:rPr lang="lv-LV" sz="1300" dirty="0" smtClean="0"/>
              <a:t>An institution performs accept tests and informs SRDA about the completion of the tests</a:t>
            </a:r>
          </a:p>
          <a:p>
            <a:pPr marL="285750" indent="-285750" algn="just">
              <a:spcBef>
                <a:spcPts val="0"/>
              </a:spcBef>
              <a:spcAft>
                <a:spcPts val="600"/>
              </a:spcAft>
              <a:buFont typeface="Arial" panose="020B0604020202020204" pitchFamily="34" charset="0"/>
              <a:buChar char="•"/>
            </a:pPr>
            <a:r>
              <a:rPr lang="lv-LV" sz="1300" dirty="0" smtClean="0"/>
              <a:t>SRDA VISS test environment perform the verification - if during the time mentioned by the institution there have been successful authentication attempts, an institution can prepare an acceptance test act</a:t>
            </a:r>
          </a:p>
          <a:p>
            <a:pPr algn="just"/>
            <a:endParaRPr lang="en-GB" sz="1400" dirty="0" smtClean="0"/>
          </a:p>
        </p:txBody>
      </p:sp>
      <p:pic>
        <p:nvPicPr>
          <p:cNvPr id="96258" name="Picture 2" descr="C:\Users\Linda\Desktop\VRAA_testesana_black.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2590800" y="1200150"/>
            <a:ext cx="6094800" cy="3733800"/>
          </a:xfrm>
        </p:spPr>
        <p:txBody>
          <a:bodyPr>
            <a:normAutofit/>
          </a:bodyPr>
          <a:lstStyle/>
          <a:p>
            <a:pPr algn="just">
              <a:spcBef>
                <a:spcPts val="0"/>
              </a:spcBef>
              <a:spcAft>
                <a:spcPts val="600"/>
              </a:spcAft>
            </a:pPr>
            <a:r>
              <a:rPr lang="lv-LV" altLang="en-US" sz="1400" b="1" dirty="0" smtClean="0"/>
              <a:t>Introduction</a:t>
            </a:r>
          </a:p>
          <a:p>
            <a:pPr marL="285750" indent="-285750" algn="just">
              <a:spcBef>
                <a:spcPts val="0"/>
              </a:spcBef>
              <a:spcAft>
                <a:spcPts val="1800"/>
              </a:spcAft>
              <a:buFont typeface="Arial" panose="020B0604020202020204" pitchFamily="34" charset="0"/>
              <a:buChar char="•"/>
            </a:pPr>
            <a:r>
              <a:rPr lang="lv-LV" altLang="en-US" sz="1400" dirty="0" smtClean="0"/>
              <a:t>What is unified authentication and what are it's possibilities?</a:t>
            </a:r>
          </a:p>
          <a:p>
            <a:pPr algn="just">
              <a:spcBef>
                <a:spcPts val="0"/>
              </a:spcBef>
              <a:spcAft>
                <a:spcPts val="600"/>
              </a:spcAft>
            </a:pPr>
            <a:r>
              <a:rPr lang="lv-LV" altLang="en-US" sz="1400" b="1" dirty="0" smtClean="0"/>
              <a:t>Unified authentication main steps</a:t>
            </a:r>
          </a:p>
          <a:p>
            <a:pPr marL="285750" indent="-285750" algn="just">
              <a:spcBef>
                <a:spcPts val="0"/>
              </a:spcBef>
              <a:spcAft>
                <a:spcPts val="1800"/>
              </a:spcAft>
              <a:buFont typeface="Arial" panose="020B0604020202020204" pitchFamily="34" charset="0"/>
              <a:buChar char="•"/>
            </a:pPr>
            <a:r>
              <a:rPr lang="lv-LV" altLang="en-US" sz="1400" dirty="0" smtClean="0"/>
              <a:t>How to introduce unified authentication module step by step?</a:t>
            </a:r>
          </a:p>
          <a:p>
            <a:pPr algn="just">
              <a:spcBef>
                <a:spcPts val="0"/>
              </a:spcBef>
              <a:spcAft>
                <a:spcPts val="600"/>
              </a:spcAft>
            </a:pPr>
            <a:r>
              <a:rPr lang="lv-LV" altLang="en-US" sz="1400" b="1" dirty="0" smtClean="0"/>
              <a:t>Frequently asked questions</a:t>
            </a:r>
          </a:p>
          <a:p>
            <a:pPr algn="just">
              <a:spcBef>
                <a:spcPts val="0"/>
              </a:spcBef>
              <a:spcAft>
                <a:spcPts val="600"/>
              </a:spcAft>
            </a:pPr>
            <a:r>
              <a:rPr lang="lv-LV" altLang="en-US" sz="1400" b="1" dirty="0" smtClean="0"/>
              <a:t>Useful information sources</a:t>
            </a:r>
          </a:p>
          <a:p>
            <a:pPr algn="just">
              <a:spcBef>
                <a:spcPts val="0"/>
              </a:spcBef>
              <a:spcAft>
                <a:spcPts val="600"/>
              </a:spcAft>
            </a:pPr>
            <a:r>
              <a:rPr lang="lv-LV" altLang="en-US" sz="1400" b="1" dirty="0" smtClean="0"/>
              <a:t>Contact information</a:t>
            </a:r>
            <a:endParaRPr lang="en-GB" altLang="en-US" sz="1400" b="1"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a:t>
            </a:fld>
            <a:endParaRPr lang="en-GB" altLang="en-US" dirty="0" smtClean="0"/>
          </a:p>
        </p:txBody>
      </p:sp>
      <p:sp>
        <p:nvSpPr>
          <p:cNvPr id="7" name="Title 1"/>
          <p:cNvSpPr txBox="1">
            <a:spLocks/>
          </p:cNvSpPr>
          <p:nvPr/>
        </p:nvSpPr>
        <p:spPr>
          <a:xfrm>
            <a:off x="2590800" y="285750"/>
            <a:ext cx="6094800" cy="777479"/>
          </a:xfrm>
          <a:prstGeom prst="rect">
            <a:avLst/>
          </a:prstGeom>
        </p:spPr>
        <p:txBody>
          <a:bodyPr vert="horz" lIns="91440" tIns="45720" rIns="91440" bIns="45720" rtlCol="0" anchor="t">
            <a:norm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ltLang="en-US" sz="2400" dirty="0" smtClean="0"/>
              <a:t>Contents</a:t>
            </a:r>
            <a:endParaRPr lang="en-GB" altLang="en-US" dirty="0" smtClean="0"/>
          </a:p>
        </p:txBody>
      </p:sp>
    </p:spTree>
    <p:extLst>
      <p:ext uri="{BB962C8B-B14F-4D97-AF65-F5344CB8AC3E}">
        <p14:creationId xmlns:p14="http://schemas.microsoft.com/office/powerpoint/2010/main" val="254055817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r>
              <a:rPr lang="lv-LV" altLang="en-US" sz="2400" dirty="0" smtClean="0"/>
              <a:t>5. </a:t>
            </a:r>
            <a:r>
              <a:rPr lang="lv-LV" sz="2400" dirty="0" smtClean="0"/>
              <a:t>Signing an acceptance deed</a:t>
            </a:r>
            <a:endParaRPr lang="en-GB" altLang="en-US" sz="2400" dirty="0" smtClean="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20</a:t>
            </a:fld>
            <a:endParaRPr lang="en-GB" altLang="en-US" dirty="0" smtClean="0"/>
          </a:p>
        </p:txBody>
      </p:sp>
      <p:sp>
        <p:nvSpPr>
          <p:cNvPr id="9" name="Content Placeholder 2"/>
          <p:cNvSpPr>
            <a:spLocks noGrp="1"/>
          </p:cNvSpPr>
          <p:nvPr>
            <p:ph idx="1"/>
          </p:nvPr>
        </p:nvSpPr>
        <p:spPr>
          <a:xfrm>
            <a:off x="2590800" y="1200150"/>
            <a:ext cx="6094800" cy="251460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smtClean="0"/>
              <a:t>Institution</a:t>
            </a:r>
          </a:p>
          <a:p>
            <a:pPr algn="just">
              <a:spcBef>
                <a:spcPts val="0"/>
              </a:spcBef>
            </a:pPr>
            <a:endParaRPr lang="en-GB" sz="1300" dirty="0" smtClean="0"/>
          </a:p>
          <a:p>
            <a:pPr algn="just">
              <a:spcBef>
                <a:spcPts val="0"/>
              </a:spcBef>
              <a:spcAft>
                <a:spcPts val="600"/>
              </a:spcAft>
            </a:pPr>
            <a:r>
              <a:rPr lang="lv-LV" b="1" dirty="0" smtClean="0">
                <a:solidFill>
                  <a:srgbClr val="3E5E9F"/>
                </a:solidFill>
              </a:rPr>
              <a:t>To be performed: </a:t>
            </a:r>
          </a:p>
          <a:p>
            <a:pPr marL="285750" indent="-285750" algn="just">
              <a:spcBef>
                <a:spcPts val="0"/>
              </a:spcBef>
              <a:spcAft>
                <a:spcPts val="600"/>
              </a:spcAft>
              <a:buFont typeface="Arial" panose="020B0604020202020204" pitchFamily="34" charset="0"/>
              <a:buChar char="•"/>
            </a:pPr>
            <a:r>
              <a:rPr lang="lv-LV" sz="1300" dirty="0" smtClean="0"/>
              <a:t>An institution fills in SRDA act template</a:t>
            </a:r>
            <a:endParaRPr lang="en-GB" sz="1300" dirty="0"/>
          </a:p>
          <a:p>
            <a:pPr marL="285750" indent="-285750" algn="just">
              <a:spcBef>
                <a:spcPts val="0"/>
              </a:spcBef>
              <a:spcAft>
                <a:spcPts val="600"/>
              </a:spcAft>
              <a:buFont typeface="Arial" panose="020B0604020202020204" pitchFamily="34" charset="0"/>
              <a:buChar char="•"/>
            </a:pPr>
            <a:r>
              <a:rPr lang="lv-LV" sz="1300" dirty="0" smtClean="0"/>
              <a:t>SRDA complements, coordinates an act and after  it's signing invites the institution to send information for connection establishment in the production environment</a:t>
            </a:r>
          </a:p>
          <a:p>
            <a:pPr algn="just">
              <a:spcAft>
                <a:spcPts val="600"/>
              </a:spcAft>
            </a:pPr>
            <a:endParaRPr lang="en-GB" sz="1400" dirty="0"/>
          </a:p>
        </p:txBody>
      </p:sp>
      <p:pic>
        <p:nvPicPr>
          <p:cNvPr id="97282" name="Picture 2" descr="C:\Users\Linda\Desktop\VRAA_paraksts.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
        <p:nvSpPr>
          <p:cNvPr id="2" name="Rectangle 1"/>
          <p:cNvSpPr/>
          <p:nvPr/>
        </p:nvSpPr>
        <p:spPr>
          <a:xfrm>
            <a:off x="2590800" y="4171950"/>
            <a:ext cx="4182555" cy="292388"/>
          </a:xfrm>
          <a:prstGeom prst="rect">
            <a:avLst/>
          </a:prstGeom>
        </p:spPr>
        <p:txBody>
          <a:bodyPr wrap="none">
            <a:spAutoFit/>
          </a:bodyPr>
          <a:lstStyle/>
          <a:p>
            <a:pPr algn="just"/>
            <a:r>
              <a:rPr lang="lv-LV" sz="1300" dirty="0">
                <a:latin typeface="Verdana" panose="020B0604030504040204" pitchFamily="34" charset="0"/>
                <a:hlinkClick r:id="rId4"/>
              </a:rPr>
              <a:t>Act on E-service «Unified authentication</a:t>
            </a:r>
            <a:r>
              <a:rPr lang="lv-LV" sz="1300" dirty="0" smtClean="0">
                <a:latin typeface="Verdana" panose="020B0604030504040204" pitchFamily="34" charset="0"/>
              </a:rPr>
              <a:t>»</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3920" y="4031944"/>
            <a:ext cx="686880" cy="572400"/>
          </a:xfrm>
          <a:prstGeom prst="rect">
            <a:avLst/>
          </a:prstGeom>
        </p:spPr>
      </p:pic>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pPr fontAlgn="b"/>
            <a:r>
              <a:rPr lang="lv-LV" altLang="en-US" sz="2400" dirty="0" smtClean="0"/>
              <a:t>6. Introduction into production</a:t>
            </a:r>
            <a:endParaRPr lang="en-GB" sz="2400"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21</a:t>
            </a:fld>
            <a:endParaRPr lang="en-GB" altLang="en-US" dirty="0" smtClean="0"/>
          </a:p>
        </p:txBody>
      </p:sp>
      <p:sp>
        <p:nvSpPr>
          <p:cNvPr id="9" name="Content Placeholder 2"/>
          <p:cNvSpPr>
            <a:spLocks noGrp="1"/>
          </p:cNvSpPr>
          <p:nvPr>
            <p:ph idx="1"/>
          </p:nvPr>
        </p:nvSpPr>
        <p:spPr>
          <a:xfrm>
            <a:off x="2590800" y="1200150"/>
            <a:ext cx="6094800" cy="358140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smtClean="0"/>
              <a:t>SRDA and an institution</a:t>
            </a:r>
          </a:p>
          <a:p>
            <a:pPr algn="just">
              <a:spcBef>
                <a:spcPts val="0"/>
              </a:spcBef>
            </a:pPr>
            <a:endParaRPr lang="en-GB" sz="1400" dirty="0" smtClean="0"/>
          </a:p>
          <a:p>
            <a:pPr algn="just">
              <a:spcBef>
                <a:spcPts val="0"/>
              </a:spcBef>
              <a:spcAft>
                <a:spcPts val="600"/>
              </a:spcAft>
            </a:pPr>
            <a:r>
              <a:rPr lang="lv-LV" b="1" dirty="0" smtClean="0">
                <a:solidFill>
                  <a:srgbClr val="3E5E9F"/>
                </a:solidFill>
              </a:rPr>
              <a:t>To be performed: </a:t>
            </a:r>
          </a:p>
          <a:p>
            <a:pPr marL="285750" indent="-285750" algn="just">
              <a:spcBef>
                <a:spcPts val="0"/>
              </a:spcBef>
              <a:buFont typeface="Arial" panose="020B0604020202020204" pitchFamily="34" charset="0"/>
              <a:buChar char="•"/>
            </a:pPr>
            <a:r>
              <a:rPr lang="lv-LV" sz="1300" dirty="0" smtClean="0"/>
              <a:t>Connection establishment term is defined by the concluded agreement between SRDA and institution</a:t>
            </a:r>
          </a:p>
          <a:p>
            <a:pPr marL="1200150" lvl="2" indent="-285750" algn="just">
              <a:spcBef>
                <a:spcPts val="0"/>
              </a:spcBef>
              <a:buNone/>
            </a:pPr>
            <a:endParaRPr lang="en-GB" sz="13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en-GB" sz="1300" dirty="0" smtClean="0"/>
          </a:p>
        </p:txBody>
      </p:sp>
      <p:pic>
        <p:nvPicPr>
          <p:cNvPr id="98306" name="Picture 2" descr="C:\Users\Linda\Desktop\VRAA_publicesana_balck.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6094800" cy="777479"/>
          </a:xfrm>
        </p:spPr>
        <p:txBody>
          <a:bodyPr>
            <a:noAutofit/>
          </a:bodyPr>
          <a:lstStyle/>
          <a:p>
            <a:pPr fontAlgn="b"/>
            <a:r>
              <a:rPr lang="lv-LV" sz="2400" dirty="0" smtClean="0"/>
              <a:t>7. Maintenance</a:t>
            </a:r>
            <a:endParaRPr lang="en-GB" sz="2400" dirty="0"/>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22</a:t>
            </a:fld>
            <a:endParaRPr lang="en-GB" altLang="en-US" dirty="0" smtClean="0"/>
          </a:p>
        </p:txBody>
      </p:sp>
      <p:sp>
        <p:nvSpPr>
          <p:cNvPr id="9" name="Content Placeholder 2"/>
          <p:cNvSpPr>
            <a:spLocks noGrp="1"/>
          </p:cNvSpPr>
          <p:nvPr>
            <p:ph idx="1"/>
          </p:nvPr>
        </p:nvSpPr>
        <p:spPr>
          <a:xfrm>
            <a:off x="2590800" y="1200150"/>
            <a:ext cx="6094800" cy="3581400"/>
          </a:xfrm>
        </p:spPr>
        <p:txBody>
          <a:bodyPr>
            <a:noAutofit/>
          </a:bodyPr>
          <a:lstStyle/>
          <a:p>
            <a:pPr algn="just">
              <a:spcBef>
                <a:spcPts val="0"/>
              </a:spcBef>
              <a:spcAft>
                <a:spcPts val="600"/>
              </a:spcAft>
            </a:pPr>
            <a:r>
              <a:rPr lang="lv-LV" b="1" dirty="0" smtClean="0">
                <a:solidFill>
                  <a:srgbClr val="3E5E9F"/>
                </a:solidFill>
              </a:rPr>
              <a:t>Responsible person:</a:t>
            </a:r>
          </a:p>
          <a:p>
            <a:pPr algn="just">
              <a:spcBef>
                <a:spcPts val="0"/>
              </a:spcBef>
            </a:pPr>
            <a:r>
              <a:rPr lang="lv-LV" sz="1300" dirty="0"/>
              <a:t>Institution</a:t>
            </a:r>
          </a:p>
          <a:p>
            <a:pPr algn="just">
              <a:spcBef>
                <a:spcPts val="0"/>
              </a:spcBef>
            </a:pPr>
            <a:endParaRPr lang="en-GB" sz="1400" dirty="0" smtClean="0"/>
          </a:p>
          <a:p>
            <a:pPr algn="just">
              <a:spcBef>
                <a:spcPts val="0"/>
              </a:spcBef>
              <a:spcAft>
                <a:spcPts val="600"/>
              </a:spcAft>
            </a:pPr>
            <a:r>
              <a:rPr lang="lv-LV" b="1" dirty="0" smtClean="0">
                <a:solidFill>
                  <a:srgbClr val="3E5E9F"/>
                </a:solidFill>
              </a:rPr>
              <a:t>To be performed:</a:t>
            </a:r>
          </a:p>
          <a:p>
            <a:pPr marL="285750" indent="-285750" algn="just">
              <a:spcBef>
                <a:spcPts val="0"/>
              </a:spcBef>
              <a:buFont typeface="Arial" panose="020B0604020202020204" pitchFamily="34" charset="0"/>
              <a:buChar char="•"/>
            </a:pPr>
            <a:r>
              <a:rPr lang="lv-LV" sz="1300" dirty="0" smtClean="0"/>
              <a:t>An institution is responsible for the introduced solution action control</a:t>
            </a:r>
          </a:p>
          <a:p>
            <a:pPr marL="285750" indent="-285750" algn="just">
              <a:spcBef>
                <a:spcPts val="0"/>
              </a:spcBef>
              <a:buFont typeface="Arial" panose="020B0604020202020204" pitchFamily="34" charset="0"/>
              <a:buChar char="•"/>
            </a:pPr>
            <a:r>
              <a:rPr lang="lv-LV" sz="1300" dirty="0" smtClean="0"/>
              <a:t>SRDA can if necessary provide consultative support</a:t>
            </a:r>
          </a:p>
        </p:txBody>
      </p:sp>
      <p:pic>
        <p:nvPicPr>
          <p:cNvPr id="99330" name="Picture 2" descr="C:\Users\Linda\Desktop\VRAA_uzturesana.png"/>
          <p:cNvPicPr>
            <a:picLocks noChangeAspect="1" noChangeArrowheads="1"/>
          </p:cNvPicPr>
          <p:nvPr/>
        </p:nvPicPr>
        <p:blipFill>
          <a:blip r:embed="rId3" cstate="print"/>
          <a:srcRect/>
          <a:stretch>
            <a:fillRect/>
          </a:stretch>
        </p:blipFill>
        <p:spPr bwMode="auto">
          <a:xfrm>
            <a:off x="1690800" y="1200150"/>
            <a:ext cx="900000" cy="750000"/>
          </a:xfrm>
          <a:prstGeom prst="rect">
            <a:avLst/>
          </a:prstGeom>
          <a:noFill/>
        </p:spPr>
      </p:pic>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2"/>
          <p:cNvSpPr txBox="1">
            <a:spLocks/>
          </p:cNvSpPr>
          <p:nvPr/>
        </p:nvSpPr>
        <p:spPr>
          <a:xfrm>
            <a:off x="2590800" y="285750"/>
            <a:ext cx="6096000" cy="80009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ltLang="en-US" sz="2400" dirty="0" smtClean="0"/>
              <a:t>The most common problems</a:t>
            </a:r>
            <a:endParaRPr lang="en-GB" sz="2400" dirty="0"/>
          </a:p>
        </p:txBody>
      </p:sp>
      <p:grpSp>
        <p:nvGrpSpPr>
          <p:cNvPr id="6" name="Group 5"/>
          <p:cNvGrpSpPr>
            <a:grpSpLocks noChangeAspect="1"/>
          </p:cNvGrpSpPr>
          <p:nvPr/>
        </p:nvGrpSpPr>
        <p:grpSpPr>
          <a:xfrm>
            <a:off x="1992600" y="1970109"/>
            <a:ext cx="522000" cy="435000"/>
            <a:chOff x="1334715" y="6334950"/>
            <a:chExt cx="604800" cy="504000"/>
          </a:xfrm>
        </p:grpSpPr>
        <p:sp>
          <p:nvSpPr>
            <p:cNvPr id="7" name="Oval 6"/>
            <p:cNvSpPr/>
            <p:nvPr/>
          </p:nvSpPr>
          <p:spPr>
            <a:xfrm>
              <a:off x="1385115" y="6334950"/>
              <a:ext cx="504000" cy="504000"/>
            </a:xfrm>
            <a:prstGeom prst="ellipse">
              <a:avLst/>
            </a:prstGeom>
            <a:solidFill>
              <a:srgbClr val="ADD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715" y="6334950"/>
              <a:ext cx="604800" cy="504000"/>
            </a:xfrm>
            <a:prstGeom prst="rect">
              <a:avLst/>
            </a:prstGeom>
          </p:spPr>
        </p:pic>
      </p:grpSp>
      <p:grpSp>
        <p:nvGrpSpPr>
          <p:cNvPr id="9" name="Group 8"/>
          <p:cNvGrpSpPr/>
          <p:nvPr/>
        </p:nvGrpSpPr>
        <p:grpSpPr>
          <a:xfrm>
            <a:off x="2034000" y="1256761"/>
            <a:ext cx="439200" cy="439200"/>
            <a:chOff x="1676400" y="2582250"/>
            <a:chExt cx="360000" cy="360000"/>
          </a:xfrm>
        </p:grpSpPr>
        <p:sp>
          <p:nvSpPr>
            <p:cNvPr id="10" name="Oval 9"/>
            <p:cNvSpPr/>
            <p:nvPr/>
          </p:nvSpPr>
          <p:spPr>
            <a:xfrm>
              <a:off x="1676400" y="2582250"/>
              <a:ext cx="360000" cy="36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 name="TextBox 10"/>
            <p:cNvSpPr txBox="1"/>
            <p:nvPr/>
          </p:nvSpPr>
          <p:spPr>
            <a:xfrm>
              <a:off x="1797433" y="2586378"/>
              <a:ext cx="117935" cy="351745"/>
            </a:xfrm>
            <a:prstGeom prst="rect">
              <a:avLst/>
            </a:prstGeom>
            <a:noFill/>
          </p:spPr>
          <p:txBody>
            <a:bodyPr wrap="none" lIns="0" tIns="0" rIns="0" bIns="0" rtlCol="0" anchor="ctr">
              <a:spAutoFit/>
            </a:bodyPr>
            <a:lstStyle/>
            <a:p>
              <a:pPr algn="ctr"/>
              <a:r>
                <a:rPr lang="lv-LV" sz="3200" b="1" dirty="0" smtClean="0">
                  <a:solidFill>
                    <a:schemeClr val="bg1"/>
                  </a:solidFill>
                  <a:latin typeface="Verdana" panose="020B0604030504040204" pitchFamily="34" charset="0"/>
                </a:rPr>
                <a:t>!</a:t>
              </a:r>
              <a:endParaRPr lang="en-GB"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14" name="Group 5"/>
          <p:cNvGrpSpPr>
            <a:grpSpLocks noChangeAspect="1"/>
          </p:cNvGrpSpPr>
          <p:nvPr/>
        </p:nvGrpSpPr>
        <p:grpSpPr>
          <a:xfrm>
            <a:off x="1992600" y="3660750"/>
            <a:ext cx="522000" cy="435000"/>
            <a:chOff x="1334715" y="6334950"/>
            <a:chExt cx="604800" cy="504000"/>
          </a:xfrm>
        </p:grpSpPr>
        <p:sp>
          <p:nvSpPr>
            <p:cNvPr id="18" name="Oval 17"/>
            <p:cNvSpPr/>
            <p:nvPr/>
          </p:nvSpPr>
          <p:spPr>
            <a:xfrm>
              <a:off x="1385115" y="6334950"/>
              <a:ext cx="504000" cy="504000"/>
            </a:xfrm>
            <a:prstGeom prst="ellipse">
              <a:avLst/>
            </a:prstGeom>
            <a:solidFill>
              <a:srgbClr val="ADD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4715" y="6334950"/>
              <a:ext cx="604800" cy="504000"/>
            </a:xfrm>
            <a:prstGeom prst="rect">
              <a:avLst/>
            </a:prstGeom>
          </p:spPr>
        </p:pic>
      </p:grpSp>
      <p:grpSp>
        <p:nvGrpSpPr>
          <p:cNvPr id="15" name="Group 8"/>
          <p:cNvGrpSpPr/>
          <p:nvPr/>
        </p:nvGrpSpPr>
        <p:grpSpPr>
          <a:xfrm>
            <a:off x="2034000" y="2952750"/>
            <a:ext cx="439200" cy="492443"/>
            <a:chOff x="1676398" y="2584313"/>
            <a:chExt cx="313714" cy="351745"/>
          </a:xfrm>
        </p:grpSpPr>
        <p:sp>
          <p:nvSpPr>
            <p:cNvPr id="16" name="Oval 15"/>
            <p:cNvSpPr/>
            <p:nvPr/>
          </p:nvSpPr>
          <p:spPr>
            <a:xfrm>
              <a:off x="1676398" y="2603327"/>
              <a:ext cx="313714" cy="31371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7" name="TextBox 16"/>
            <p:cNvSpPr txBox="1"/>
            <p:nvPr/>
          </p:nvSpPr>
          <p:spPr>
            <a:xfrm>
              <a:off x="1774288" y="2584313"/>
              <a:ext cx="117935" cy="351745"/>
            </a:xfrm>
            <a:prstGeom prst="rect">
              <a:avLst/>
            </a:prstGeom>
            <a:noFill/>
          </p:spPr>
          <p:txBody>
            <a:bodyPr wrap="none" lIns="0" tIns="0" rIns="0" bIns="0" rtlCol="0" anchor="ctr">
              <a:spAutoFit/>
            </a:bodyPr>
            <a:lstStyle/>
            <a:p>
              <a:pPr algn="ctr"/>
              <a:r>
                <a:rPr lang="lv-LV" sz="3200" b="1" dirty="0" smtClean="0">
                  <a:solidFill>
                    <a:schemeClr val="bg1"/>
                  </a:solidFill>
                  <a:latin typeface="Verdana" panose="020B0604030504040204" pitchFamily="34" charset="0"/>
                </a:rPr>
                <a:t>!</a:t>
              </a:r>
              <a:endParaRPr lang="en-GB"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2" name="Group 31"/>
          <p:cNvGrpSpPr/>
          <p:nvPr/>
        </p:nvGrpSpPr>
        <p:grpSpPr>
          <a:xfrm>
            <a:off x="2590800" y="1314453"/>
            <a:ext cx="6094800" cy="2816511"/>
            <a:chOff x="2590800" y="1200150"/>
            <a:chExt cx="6094800" cy="2816511"/>
          </a:xfrm>
        </p:grpSpPr>
        <p:sp>
          <p:nvSpPr>
            <p:cNvPr id="22" name="TextBox 21"/>
            <p:cNvSpPr txBox="1"/>
            <p:nvPr/>
          </p:nvSpPr>
          <p:spPr>
            <a:xfrm>
              <a:off x="2590800" y="1733550"/>
              <a:ext cx="6094800" cy="692497"/>
            </a:xfrm>
            <a:prstGeom prst="rect">
              <a:avLst/>
            </a:prstGeom>
            <a:noFill/>
          </p:spPr>
          <p:txBody>
            <a:bodyPr wrap="square" rtlCol="0">
              <a:spAutoFit/>
            </a:bodyPr>
            <a:lstStyle/>
            <a:p>
              <a:pPr algn="just">
                <a:spcAft>
                  <a:spcPts val="600"/>
                </a:spcAft>
              </a:pPr>
              <a:r>
                <a:rPr lang="lv-LV" sz="1300" dirty="0" smtClean="0">
                  <a:latin typeface="Verdana" panose="020B0604030504040204" pitchFamily="34" charset="0"/>
                </a:rPr>
                <a:t>In PHP environment it is possible to correctly use the additional message encoding level, that is why for problem solution the development in a different development environment shall be performed or you have to abandon an additional encoding. </a:t>
              </a:r>
            </a:p>
          </p:txBody>
        </p:sp>
        <p:sp>
          <p:nvSpPr>
            <p:cNvPr id="20" name="TextBox 19"/>
            <p:cNvSpPr txBox="1"/>
            <p:nvPr/>
          </p:nvSpPr>
          <p:spPr>
            <a:xfrm>
              <a:off x="2590800" y="3524218"/>
              <a:ext cx="6094800" cy="492443"/>
            </a:xfrm>
            <a:prstGeom prst="rect">
              <a:avLst/>
            </a:prstGeom>
            <a:noFill/>
          </p:spPr>
          <p:txBody>
            <a:bodyPr wrap="square" rtlCol="0">
              <a:spAutoFit/>
            </a:bodyPr>
            <a:lstStyle/>
            <a:p>
              <a:pPr algn="just">
                <a:spcAft>
                  <a:spcPts val="600"/>
                </a:spcAft>
              </a:pPr>
              <a:r>
                <a:rPr lang="lv-LV" sz="1300" dirty="0" smtClean="0">
                  <a:latin typeface="Verdana" panose="020B0604030504040204" pitchFamily="34" charset="0"/>
                </a:rPr>
                <a:t>In order to solve these mistakes an in addition to the additional parameter input you have to make sure that they match with the ones sent by SRDA.</a:t>
              </a:r>
              <a:endParaRPr lang="en-GB"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2590800" y="1200150"/>
              <a:ext cx="6094800" cy="323165"/>
            </a:xfrm>
            <a:prstGeom prst="rect">
              <a:avLst/>
            </a:prstGeom>
          </p:spPr>
          <p:txBody>
            <a:bodyPr anchor="ctr">
              <a:spAutoFit/>
            </a:bodyPr>
            <a:lstStyle/>
            <a:p>
              <a:pPr algn="just">
                <a:spcAft>
                  <a:spcPts val="1800"/>
                </a:spcAft>
              </a:pPr>
              <a:r>
                <a:rPr lang="lv-LV" sz="1500" b="1" dirty="0" smtClean="0">
                  <a:solidFill>
                    <a:srgbClr val="3E5E9F"/>
                  </a:solidFill>
                  <a:latin typeface="Verdana" panose="020B0604030504040204" pitchFamily="34" charset="0"/>
                </a:rPr>
                <a:t>Solution introduction peculiarities in PHP development environment</a:t>
              </a:r>
            </a:p>
          </p:txBody>
        </p:sp>
        <p:sp>
          <p:nvSpPr>
            <p:cNvPr id="23" name="TextBox 22"/>
            <p:cNvSpPr txBox="1"/>
            <p:nvPr/>
          </p:nvSpPr>
          <p:spPr>
            <a:xfrm>
              <a:off x="2590800" y="2800350"/>
              <a:ext cx="6094800" cy="553998"/>
            </a:xfrm>
            <a:prstGeom prst="rect">
              <a:avLst/>
            </a:prstGeom>
            <a:noFill/>
          </p:spPr>
          <p:txBody>
            <a:bodyPr wrap="square" rtlCol="0">
              <a:spAutoFit/>
            </a:bodyPr>
            <a:lstStyle/>
            <a:p>
              <a:pPr algn="just">
                <a:spcAft>
                  <a:spcPts val="600"/>
                </a:spcAft>
              </a:pPr>
              <a:r>
                <a:rPr lang="lv-LV" sz="1500" b="1" dirty="0" smtClean="0">
                  <a:solidFill>
                    <a:srgbClr val="3E5E9F"/>
                  </a:solidFill>
                  <a:latin typeface="Verdana" panose="020B0604030504040204" pitchFamily="34" charset="0"/>
                </a:rPr>
                <a:t>In the configuration the the parameters are not indicated precisely thus causing the mistakes</a:t>
              </a:r>
            </a:p>
          </p:txBody>
        </p:sp>
      </p:grpSp>
      <p:sp>
        <p:nvSpPr>
          <p:cNvPr id="24"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23</a:t>
            </a:fld>
            <a:endParaRPr lang="en-GB" altLang="en-US" dirty="0" smtClean="0"/>
          </a:p>
        </p:txBody>
      </p:sp>
    </p:spTree>
    <p:extLst>
      <p:ext uri="{BB962C8B-B14F-4D97-AF65-F5344CB8AC3E}">
        <p14:creationId xmlns:p14="http://schemas.microsoft.com/office/powerpoint/2010/main" val="2130058503"/>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24</a:t>
            </a:fld>
            <a:endParaRPr lang="en-GB" altLang="en-US" dirty="0" smtClean="0"/>
          </a:p>
        </p:txBody>
      </p:sp>
      <p:sp>
        <p:nvSpPr>
          <p:cNvPr id="7" name="Title 22"/>
          <p:cNvSpPr txBox="1">
            <a:spLocks/>
          </p:cNvSpPr>
          <p:nvPr/>
        </p:nvSpPr>
        <p:spPr>
          <a:xfrm>
            <a:off x="2590800" y="285750"/>
            <a:ext cx="6096000" cy="80009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ltLang="en-US" sz="2400" dirty="0" smtClean="0"/>
              <a:t>Frequently asked questions</a:t>
            </a:r>
            <a:endParaRPr lang="en-GB" sz="2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0800" y="1314450"/>
            <a:ext cx="720000" cy="600300"/>
          </a:xfrm>
          <a:prstGeom prst="rect">
            <a:avLst/>
          </a:prstGeom>
        </p:spPr>
      </p:pic>
      <p:sp>
        <p:nvSpPr>
          <p:cNvPr id="8" name="Content Placeholder 2"/>
          <p:cNvSpPr>
            <a:spLocks noGrp="1"/>
          </p:cNvSpPr>
          <p:nvPr>
            <p:ph idx="1"/>
          </p:nvPr>
        </p:nvSpPr>
        <p:spPr>
          <a:xfrm>
            <a:off x="2590800" y="1314450"/>
            <a:ext cx="6094800" cy="1333500"/>
          </a:xfrm>
        </p:spPr>
        <p:txBody>
          <a:bodyPr>
            <a:normAutofit/>
          </a:bodyPr>
          <a:lstStyle/>
          <a:p>
            <a:pPr algn="just">
              <a:spcBef>
                <a:spcPts val="0"/>
              </a:spcBef>
              <a:spcAft>
                <a:spcPts val="600"/>
              </a:spcAft>
            </a:pPr>
            <a:r>
              <a:rPr lang="lv-LV" altLang="en-US" b="1" dirty="0" smtClean="0">
                <a:solidFill>
                  <a:srgbClr val="3E5E9F"/>
                </a:solidFill>
              </a:rPr>
              <a:t>What is additional encoding?</a:t>
            </a:r>
          </a:p>
          <a:p>
            <a:pPr algn="just">
              <a:spcBef>
                <a:spcPts val="0"/>
              </a:spcBef>
            </a:pPr>
            <a:r>
              <a:rPr lang="lv-LV" altLang="en-US" sz="1300" dirty="0" smtClean="0"/>
              <a:t>It is encoding of the data to be broadcast in order to provide a full protection of the transferred data.</a:t>
            </a:r>
          </a:p>
        </p:txBody>
      </p:sp>
    </p:spTree>
    <p:extLst>
      <p:ext uri="{BB962C8B-B14F-4D97-AF65-F5344CB8AC3E}">
        <p14:creationId xmlns:p14="http://schemas.microsoft.com/office/powerpoint/2010/main" val="94157184"/>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5943600" cy="777479"/>
          </a:xfrm>
        </p:spPr>
        <p:txBody>
          <a:bodyPr>
            <a:normAutofit/>
          </a:bodyPr>
          <a:lstStyle/>
          <a:p>
            <a:r>
              <a:rPr lang="lv-LV" altLang="en-US" sz="2400" dirty="0" smtClean="0"/>
              <a:t>Find out more: </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25</a:t>
            </a:fld>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3920" y="1314453"/>
            <a:ext cx="686880" cy="572400"/>
          </a:xfrm>
          <a:prstGeom prst="rect">
            <a:avLst/>
          </a:prstGeom>
        </p:spPr>
      </p:pic>
      <p:sp>
        <p:nvSpPr>
          <p:cNvPr id="3" name="Content Placeholder 2"/>
          <p:cNvSpPr>
            <a:spLocks noGrp="1"/>
          </p:cNvSpPr>
          <p:nvPr>
            <p:ph idx="1"/>
          </p:nvPr>
        </p:nvSpPr>
        <p:spPr>
          <a:xfrm>
            <a:off x="2590800" y="1314453"/>
            <a:ext cx="6096000" cy="3280180"/>
          </a:xfrm>
        </p:spPr>
        <p:txBody>
          <a:bodyPr>
            <a:normAutofit/>
          </a:bodyPr>
          <a:lstStyle/>
          <a:p>
            <a:pPr marL="285750" indent="-285750">
              <a:spcBef>
                <a:spcPts val="0"/>
              </a:spcBef>
              <a:spcAft>
                <a:spcPts val="600"/>
              </a:spcAft>
              <a:buFont typeface="Arial" panose="020B0604020202020204" pitchFamily="34" charset="0"/>
              <a:buChar char="•"/>
            </a:pPr>
            <a:r>
              <a:rPr lang="lv-LV" sz="1400" dirty="0"/>
              <a:t>State information system integrator </a:t>
            </a:r>
            <a:r>
              <a:rPr lang="lv-LV" sz="1400" dirty="0" smtClean="0">
                <a:hlinkClick r:id="rId4"/>
              </a:rPr>
              <a:t>www.viss.gov.lv</a:t>
            </a:r>
            <a:endParaRPr lang="en-GB" sz="1400" dirty="0" smtClean="0"/>
          </a:p>
          <a:p>
            <a:pPr marL="285750" indent="-285750">
              <a:buFont typeface="Arial" panose="020B0604020202020204" pitchFamily="34" charset="0"/>
              <a:buChar char="•"/>
            </a:pPr>
            <a:r>
              <a:rPr lang="lv-LV" sz="1400" dirty="0" smtClean="0"/>
              <a:t>Unified authentication module documentation </a:t>
            </a:r>
            <a:r>
              <a:rPr lang="lv-LV" sz="1400" dirty="0" smtClean="0">
                <a:hlinkClick r:id="rId5"/>
              </a:rPr>
              <a:t>https://viss.gov.lv/lv/Informacijai/Dokumentacija/Koplietosanas_komponentes/Vienotas_pieteiksanas_modulis</a:t>
            </a:r>
            <a:r>
              <a:rPr dirty="0" smtClean="0"/>
              <a:t> </a:t>
            </a:r>
            <a:endParaRPr lang="en-GB" sz="1400" dirty="0"/>
          </a:p>
        </p:txBody>
      </p:sp>
    </p:spTree>
    <p:extLst>
      <p:ext uri="{BB962C8B-B14F-4D97-AF65-F5344CB8AC3E}">
        <p14:creationId xmlns:p14="http://schemas.microsoft.com/office/powerpoint/2010/main" val="909254488"/>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90800" y="285750"/>
            <a:ext cx="6096000" cy="777482"/>
          </a:xfrm>
          <a:prstGeom prst="rect">
            <a:avLst/>
          </a:prstGeom>
        </p:spPr>
        <p:txBody>
          <a:bodyPr vert="horz" lIns="91440" tIns="45720" rIns="91440" bIns="45720" rtlCol="0" anchor="t">
            <a:normAutofit/>
          </a:bodyPr>
          <a:lstStyle/>
          <a:p>
            <a:pPr lvl="0">
              <a:spcBef>
                <a:spcPct val="0"/>
              </a:spcBef>
            </a:pPr>
            <a:r>
              <a:rPr lang="lv-LV" altLang="en-US" sz="2400" b="1" dirty="0" smtClean="0">
                <a:latin typeface="Verdana" panose="020B0604030504040204" pitchFamily="34" charset="0"/>
              </a:rPr>
              <a:t>Contact information</a:t>
            </a:r>
            <a:endParaRPr kumimoji="0" lang="en-GB" altLang="en-US" sz="18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Text Placeholder 1"/>
          <p:cNvSpPr txBox="1">
            <a:spLocks/>
          </p:cNvSpPr>
          <p:nvPr/>
        </p:nvSpPr>
        <p:spPr>
          <a:xfrm>
            <a:off x="2590800" y="2647950"/>
            <a:ext cx="4419600" cy="914400"/>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75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600"/>
              </a:spcAft>
              <a:tabLst>
                <a:tab pos="1255713" algn="l"/>
              </a:tabLst>
            </a:pPr>
            <a:r>
              <a:rPr lang="lv-LV" altLang="en-US" sz="1400" b="1" dirty="0"/>
              <a:t>For communication with the specialists of the Information System Development Department:</a:t>
            </a:r>
          </a:p>
          <a:p>
            <a:pPr>
              <a:spcBef>
                <a:spcPts val="0"/>
              </a:spcBef>
              <a:spcAft>
                <a:spcPts val="600"/>
              </a:spcAft>
              <a:tabLst>
                <a:tab pos="1255713" algn="l"/>
              </a:tabLst>
            </a:pPr>
            <a:r>
              <a:rPr lang="lv-LV" altLang="en-US" sz="1400" dirty="0" smtClean="0"/>
              <a:t>e-mail: </a:t>
            </a:r>
            <a:r>
              <a:rPr lang="lv-LV" altLang="en-US" sz="1400" dirty="0" smtClean="0">
                <a:hlinkClick r:id="rId3"/>
              </a:rPr>
              <a:t>epak@vraa.gov.lv</a:t>
            </a:r>
            <a:endParaRPr lang="en-GB" altLang="en-US" sz="1400" dirty="0" smtClean="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0800" y="1567950"/>
            <a:ext cx="1296000" cy="1080000"/>
          </a:xfrm>
          <a:prstGeom prst="rect">
            <a:avLst/>
          </a:prstGeom>
        </p:spPr>
      </p:pic>
      <p:sp>
        <p:nvSpPr>
          <p:cNvPr id="6"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26</a:t>
            </a:fld>
            <a:endParaRPr lang="en-GB" altLang="en-US" dirty="0" smtClean="0"/>
          </a:p>
        </p:txBody>
      </p:sp>
    </p:spTree>
    <p:extLst>
      <p:ext uri="{BB962C8B-B14F-4D97-AF65-F5344CB8AC3E}">
        <p14:creationId xmlns:p14="http://schemas.microsoft.com/office/powerpoint/2010/main" val="3674090185"/>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2"/>
          <p:cNvSpPr txBox="1">
            <a:spLocks/>
          </p:cNvSpPr>
          <p:nvPr/>
        </p:nvSpPr>
        <p:spPr>
          <a:xfrm>
            <a:off x="838200" y="3028950"/>
            <a:ext cx="7772400" cy="88344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105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v-LV" sz="2400" b="1" dirty="0" smtClean="0"/>
              <a:t>How to introduce a unified authentication module using VISS infrastructure?</a:t>
            </a:r>
            <a:endParaRPr lang="en-GB" sz="2400" b="1" dirty="0"/>
          </a:p>
        </p:txBody>
      </p:sp>
      <p:sp>
        <p:nvSpPr>
          <p:cNvPr id="9" name="Title 1"/>
          <p:cNvSpPr>
            <a:spLocks noGrp="1"/>
          </p:cNvSpPr>
          <p:nvPr>
            <p:ph type="title"/>
          </p:nvPr>
        </p:nvSpPr>
        <p:spPr>
          <a:xfrm>
            <a:off x="571500" y="2461021"/>
            <a:ext cx="8001000" cy="720329"/>
          </a:xfrm>
        </p:spPr>
        <p:txBody>
          <a:bodyPr>
            <a:noAutofit/>
          </a:bodyPr>
          <a:lstStyle/>
          <a:p>
            <a:r>
              <a:rPr lang="lv-LV" altLang="en-US" sz="1800" b="0" dirty="0" smtClean="0"/>
              <a:t>For state institutions and local governments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2000" y="4257991"/>
            <a:ext cx="5760000" cy="542609"/>
          </a:xfrm>
          <a:prstGeom prst="rect">
            <a:avLst/>
          </a:prstGeom>
        </p:spPr>
      </p:pic>
    </p:spTree>
    <p:extLst>
      <p:ext uri="{BB962C8B-B14F-4D97-AF65-F5344CB8AC3E}">
        <p14:creationId xmlns:p14="http://schemas.microsoft.com/office/powerpoint/2010/main" val="1369020125"/>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90800" y="285750"/>
            <a:ext cx="6096000" cy="1219200"/>
          </a:xfrm>
        </p:spPr>
        <p:txBody>
          <a:bodyPr>
            <a:noAutofit/>
          </a:bodyPr>
          <a:lstStyle/>
          <a:p>
            <a:r>
              <a:rPr lang="lv-LV" sz="2400" dirty="0" smtClean="0"/>
              <a:t>The basic functionality of a unified logon module </a:t>
            </a:r>
            <a:endParaRPr lang="en-GB" sz="2400" dirty="0"/>
          </a:p>
        </p:txBody>
      </p:sp>
      <p:grpSp>
        <p:nvGrpSpPr>
          <p:cNvPr id="15" name="Group 14"/>
          <p:cNvGrpSpPr/>
          <p:nvPr/>
        </p:nvGrpSpPr>
        <p:grpSpPr>
          <a:xfrm>
            <a:off x="3341223" y="1809750"/>
            <a:ext cx="4233619" cy="1437620"/>
            <a:chOff x="2807823" y="2038350"/>
            <a:chExt cx="4233619" cy="1437620"/>
          </a:xfrm>
        </p:grpSpPr>
        <p:grpSp>
          <p:nvGrpSpPr>
            <p:cNvPr id="13" name="Group 12"/>
            <p:cNvGrpSpPr/>
            <p:nvPr/>
          </p:nvGrpSpPr>
          <p:grpSpPr>
            <a:xfrm>
              <a:off x="2807823" y="2038350"/>
              <a:ext cx="1298752" cy="1437620"/>
              <a:chOff x="2807823" y="2038350"/>
              <a:chExt cx="1298752" cy="1437620"/>
            </a:xfrm>
          </p:grpSpPr>
          <p:pic>
            <p:nvPicPr>
              <p:cNvPr id="3074" name="Picture 2" descr="C:\Users\Linda\Desktop\VRAA_ikonas_2610\VRAA_sign_in.png"/>
              <p:cNvPicPr>
                <a:picLocks noChangeAspect="1" noChangeArrowheads="1"/>
              </p:cNvPicPr>
              <p:nvPr/>
            </p:nvPicPr>
            <p:blipFill>
              <a:blip r:embed="rId3" cstate="print"/>
              <a:srcRect/>
              <a:stretch>
                <a:fillRect/>
              </a:stretch>
            </p:blipFill>
            <p:spPr bwMode="auto">
              <a:xfrm>
                <a:off x="2917200" y="2038350"/>
                <a:ext cx="1080000" cy="900000"/>
              </a:xfrm>
              <a:prstGeom prst="rect">
                <a:avLst/>
              </a:prstGeom>
              <a:noFill/>
            </p:spPr>
          </p:pic>
          <p:sp>
            <p:nvSpPr>
              <p:cNvPr id="10" name="Rectangle 9"/>
              <p:cNvSpPr/>
              <p:nvPr/>
            </p:nvSpPr>
            <p:spPr>
              <a:xfrm>
                <a:off x="2807823" y="2952750"/>
                <a:ext cx="1298752" cy="523220"/>
              </a:xfrm>
              <a:prstGeom prst="rect">
                <a:avLst/>
              </a:prstGeom>
            </p:spPr>
            <p:txBody>
              <a:bodyPr wrap="none">
                <a:spAutoFit/>
              </a:bodyPr>
              <a:lstStyle/>
              <a:p>
                <a:pPr algn="ctr"/>
                <a:r>
                  <a:rPr lang="lv-LV" sz="1400" dirty="0" smtClean="0">
                    <a:latin typeface="Verdana" pitchFamily="34" charset="0"/>
                  </a:rPr>
                  <a:t>Sign in</a:t>
                </a:r>
                <a:endParaRPr lang="en-GB" sz="1400" dirty="0" smtClean="0">
                  <a:solidFill>
                    <a:srgbClr val="FF0000"/>
                  </a:solidFill>
                  <a:latin typeface="Verdana" pitchFamily="34" charset="0"/>
                  <a:ea typeface="Verdana" pitchFamily="34" charset="0"/>
                  <a:cs typeface="Verdana" pitchFamily="34" charset="0"/>
                </a:endParaRPr>
              </a:p>
              <a:p>
                <a:pPr algn="ctr"/>
                <a:r>
                  <a:rPr lang="lv-LV" sz="1400" dirty="0" smtClean="0">
                    <a:latin typeface="Verdana" pitchFamily="34" charset="0"/>
                  </a:rPr>
                  <a:t>(</a:t>
                </a:r>
                <a:r>
                  <a:rPr lang="lv-LV" sz="1400" i="1" dirty="0" smtClean="0">
                    <a:latin typeface="Verdana" pitchFamily="34" charset="0"/>
                  </a:rPr>
                  <a:t>sign-in</a:t>
                </a:r>
                <a:r>
                  <a:rPr lang="lv-LV" sz="1400" dirty="0" smtClean="0">
                    <a:latin typeface="Verdana" pitchFamily="34" charset="0"/>
                  </a:rPr>
                  <a:t>)</a:t>
                </a:r>
              </a:p>
            </p:txBody>
          </p:sp>
        </p:grpSp>
        <p:grpSp>
          <p:nvGrpSpPr>
            <p:cNvPr id="14" name="Group 13"/>
            <p:cNvGrpSpPr/>
            <p:nvPr/>
          </p:nvGrpSpPr>
          <p:grpSpPr>
            <a:xfrm>
              <a:off x="5816555" y="2038350"/>
              <a:ext cx="1224887" cy="1437620"/>
              <a:chOff x="5816555" y="2038350"/>
              <a:chExt cx="1224887" cy="1437620"/>
            </a:xfrm>
          </p:grpSpPr>
          <p:pic>
            <p:nvPicPr>
              <p:cNvPr id="3075" name="Picture 3" descr="C:\Users\Linda\Desktop\VRAA_ikonas_2610\VRAA_sign_out.png"/>
              <p:cNvPicPr>
                <a:picLocks noChangeAspect="1" noChangeArrowheads="1"/>
              </p:cNvPicPr>
              <p:nvPr/>
            </p:nvPicPr>
            <p:blipFill>
              <a:blip r:embed="rId4" cstate="print"/>
              <a:srcRect/>
              <a:stretch>
                <a:fillRect/>
              </a:stretch>
            </p:blipFill>
            <p:spPr bwMode="auto">
              <a:xfrm>
                <a:off x="5889000" y="2038350"/>
                <a:ext cx="1080000" cy="900000"/>
              </a:xfrm>
              <a:prstGeom prst="rect">
                <a:avLst/>
              </a:prstGeom>
              <a:noFill/>
            </p:spPr>
          </p:pic>
          <p:sp>
            <p:nvSpPr>
              <p:cNvPr id="12" name="Rectangle 11"/>
              <p:cNvSpPr/>
              <p:nvPr/>
            </p:nvSpPr>
            <p:spPr>
              <a:xfrm>
                <a:off x="5816555" y="2952750"/>
                <a:ext cx="1224887" cy="523220"/>
              </a:xfrm>
              <a:prstGeom prst="rect">
                <a:avLst/>
              </a:prstGeom>
            </p:spPr>
            <p:txBody>
              <a:bodyPr wrap="none">
                <a:spAutoFit/>
              </a:bodyPr>
              <a:lstStyle/>
              <a:p>
                <a:pPr marL="365125" indent="-365125" algn="ctr"/>
                <a:r>
                  <a:rPr lang="lv-LV" sz="1400" dirty="0" smtClean="0">
                    <a:latin typeface="Verdana" pitchFamily="34" charset="0"/>
                  </a:rPr>
                  <a:t>Sign out</a:t>
                </a:r>
                <a:endParaRPr lang="en-GB" sz="1400" dirty="0" smtClean="0">
                  <a:solidFill>
                    <a:srgbClr val="FF0000"/>
                  </a:solidFill>
                  <a:latin typeface="Verdana" pitchFamily="34" charset="0"/>
                  <a:ea typeface="Verdana" pitchFamily="34" charset="0"/>
                  <a:cs typeface="Verdana" pitchFamily="34" charset="0"/>
                </a:endParaRPr>
              </a:p>
              <a:p>
                <a:pPr marL="365125" indent="-365125" algn="ctr"/>
                <a:r>
                  <a:rPr lang="lv-LV" sz="1400" dirty="0" smtClean="0">
                    <a:latin typeface="Verdana" pitchFamily="34" charset="0"/>
                  </a:rPr>
                  <a:t>(</a:t>
                </a:r>
                <a:r>
                  <a:rPr lang="lv-LV" sz="1400" i="1" dirty="0" smtClean="0">
                    <a:latin typeface="Verdana" pitchFamily="34" charset="0"/>
                  </a:rPr>
                  <a:t>sign-out</a:t>
                </a:r>
                <a:r>
                  <a:rPr lang="lv-LV" sz="1400" dirty="0" smtClean="0">
                    <a:latin typeface="Verdana" pitchFamily="34" charset="0"/>
                  </a:rPr>
                  <a:t>)</a:t>
                </a:r>
              </a:p>
            </p:txBody>
          </p:sp>
        </p:grpSp>
      </p:grpSp>
    </p:spTree>
    <p:extLst>
      <p:ext uri="{BB962C8B-B14F-4D97-AF65-F5344CB8AC3E}">
        <p14:creationId xmlns:p14="http://schemas.microsoft.com/office/powerpoint/2010/main" val="2000382803"/>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lv-LV" sz="2400" dirty="0" smtClean="0"/>
              <a:t>Sign in</a:t>
            </a:r>
            <a:endParaRPr lang="en-GB" sz="2400" dirty="0"/>
          </a:p>
        </p:txBody>
      </p:sp>
      <p:sp>
        <p:nvSpPr>
          <p:cNvPr id="8" name="TextBox 7"/>
          <p:cNvSpPr txBox="1"/>
          <p:nvPr/>
        </p:nvSpPr>
        <p:spPr>
          <a:xfrm>
            <a:off x="1524000" y="1314456"/>
            <a:ext cx="2340000" cy="276999"/>
          </a:xfrm>
          <a:prstGeom prst="rect">
            <a:avLst/>
          </a:prstGeom>
          <a:noFill/>
        </p:spPr>
        <p:txBody>
          <a:bodyPr wrap="square" lIns="0" rIns="0" rtlCol="0">
            <a:spAutoFit/>
          </a:bodyPr>
          <a:lstStyle/>
          <a:p>
            <a:pPr algn="ctr"/>
            <a:r>
              <a:rPr lang="lv-LV" sz="1200" dirty="0" smtClean="0">
                <a:latin typeface="Verdana" panose="020B0604030504040204" pitchFamily="34" charset="0"/>
              </a:rPr>
              <a:t>Service provider (SP)</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3935400" y="1314456"/>
            <a:ext cx="2340000" cy="276999"/>
          </a:xfrm>
          <a:prstGeom prst="rect">
            <a:avLst/>
          </a:prstGeom>
          <a:noFill/>
        </p:spPr>
        <p:txBody>
          <a:bodyPr wrap="square" lIns="0" rIns="0" rtlCol="0" anchor="ctr">
            <a:spAutoFit/>
          </a:bodyPr>
          <a:lstStyle/>
          <a:p>
            <a:pPr algn="ctr"/>
            <a:r>
              <a:rPr lang="lv-LV" sz="1200" dirty="0" smtClean="0">
                <a:latin typeface="Verdana" panose="020B0604030504040204" pitchFamily="34" charset="0"/>
              </a:rPr>
              <a:t>Unified authentication (UA)</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6346800" y="1314456"/>
            <a:ext cx="2340000" cy="276999"/>
          </a:xfrm>
          <a:prstGeom prst="rect">
            <a:avLst/>
          </a:prstGeom>
          <a:noFill/>
        </p:spPr>
        <p:txBody>
          <a:bodyPr wrap="square" lIns="0" rIns="0" rtlCol="0" anchor="ctr">
            <a:spAutoFit/>
          </a:bodyPr>
          <a:lstStyle/>
          <a:p>
            <a:pPr algn="ctr"/>
            <a:r>
              <a:rPr lang="lv-LV" sz="1200" dirty="0" smtClean="0">
                <a:latin typeface="Verdana" panose="020B0604030504040204" pitchFamily="34" charset="0"/>
              </a:rPr>
              <a:t>Authentication provider (AP)</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2" name="Rounded Rectangle 11"/>
          <p:cNvSpPr/>
          <p:nvPr/>
        </p:nvSpPr>
        <p:spPr>
          <a:xfrm>
            <a:off x="1614000" y="1667656"/>
            <a:ext cx="2160000" cy="1747472"/>
          </a:xfrm>
          <a:prstGeom prst="roundRect">
            <a:avLst>
              <a:gd name="adj" fmla="val 5312"/>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3" name="Rounded Rectangle 12"/>
          <p:cNvSpPr/>
          <p:nvPr/>
        </p:nvSpPr>
        <p:spPr>
          <a:xfrm>
            <a:off x="4025400" y="1667655"/>
            <a:ext cx="2160000" cy="1747473"/>
          </a:xfrm>
          <a:prstGeom prst="roundRect">
            <a:avLst>
              <a:gd name="adj" fmla="val 5312"/>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4" name="Rounded Rectangle 13"/>
          <p:cNvSpPr/>
          <p:nvPr/>
        </p:nvSpPr>
        <p:spPr>
          <a:xfrm>
            <a:off x="6436800" y="1672033"/>
            <a:ext cx="2160000" cy="1743095"/>
          </a:xfrm>
          <a:prstGeom prst="roundRect">
            <a:avLst>
              <a:gd name="adj" fmla="val 5312"/>
            </a:avLst>
          </a:prstGeom>
          <a:no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5400" y="1895550"/>
            <a:ext cx="720000" cy="60000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4000" y="1895550"/>
            <a:ext cx="720000" cy="600000"/>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6800" y="1895550"/>
            <a:ext cx="720000" cy="600000"/>
          </a:xfrm>
          <a:prstGeom prst="rect">
            <a:avLst/>
          </a:prstGeom>
        </p:spPr>
      </p:pic>
      <p:sp>
        <p:nvSpPr>
          <p:cNvPr id="18" name="TextBox 17"/>
          <p:cNvSpPr txBox="1"/>
          <p:nvPr/>
        </p:nvSpPr>
        <p:spPr>
          <a:xfrm>
            <a:off x="2154000" y="1704180"/>
            <a:ext cx="1080000" cy="261610"/>
          </a:xfrm>
          <a:prstGeom prst="rect">
            <a:avLst/>
          </a:prstGeom>
          <a:noFill/>
        </p:spPr>
        <p:txBody>
          <a:bodyPr wrap="square" lIns="0" rIns="0" rtlCol="0">
            <a:spAutoFit/>
          </a:bodyPr>
          <a:lstStyle/>
          <a:p>
            <a:pPr algn="ctr"/>
            <a:r>
              <a:rPr lang="lv-LV" sz="1100" dirty="0" smtClean="0">
                <a:latin typeface="Verdana" panose="020B0604030504040204" pitchFamily="34" charset="0"/>
              </a:rPr>
              <a:t>SP server</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4565400" y="1711874"/>
            <a:ext cx="1080000" cy="261610"/>
          </a:xfrm>
          <a:prstGeom prst="rect">
            <a:avLst/>
          </a:prstGeom>
          <a:noFill/>
        </p:spPr>
        <p:txBody>
          <a:bodyPr wrap="square" lIns="0" rIns="0" rtlCol="0" anchor="ctr">
            <a:spAutoFit/>
          </a:bodyPr>
          <a:lstStyle/>
          <a:p>
            <a:pPr algn="ctr"/>
            <a:r>
              <a:rPr lang="lv-LV" sz="1100" dirty="0" smtClean="0">
                <a:latin typeface="Verdana" panose="020B0604030504040204" pitchFamily="34" charset="0"/>
              </a:rPr>
              <a:t>UA module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TextBox 19"/>
          <p:cNvSpPr txBox="1"/>
          <p:nvPr/>
        </p:nvSpPr>
        <p:spPr>
          <a:xfrm>
            <a:off x="6976800" y="1711874"/>
            <a:ext cx="1080000" cy="261610"/>
          </a:xfrm>
          <a:prstGeom prst="rect">
            <a:avLst/>
          </a:prstGeom>
          <a:noFill/>
        </p:spPr>
        <p:txBody>
          <a:bodyPr wrap="square" lIns="0" rIns="0" rtlCol="0" anchor="ctr">
            <a:spAutoFit/>
          </a:bodyPr>
          <a:lstStyle/>
          <a:p>
            <a:pPr algn="ctr"/>
            <a:r>
              <a:rPr lang="lv-LV" sz="1100" dirty="0" smtClean="0">
                <a:latin typeface="Verdana" panose="020B0604030504040204" pitchFamily="34" charset="0"/>
              </a:rPr>
              <a:t>AP usage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cxnSp>
        <p:nvCxnSpPr>
          <p:cNvPr id="21" name="Straight Arrow Connector 20"/>
          <p:cNvCxnSpPr/>
          <p:nvPr/>
        </p:nvCxnSpPr>
        <p:spPr>
          <a:xfrm flipV="1">
            <a:off x="2694000" y="2492808"/>
            <a:ext cx="0" cy="1932581"/>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05400" y="2492807"/>
            <a:ext cx="0" cy="1932582"/>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1989287" y="2120242"/>
            <a:ext cx="313278" cy="2305147"/>
            <a:chOff x="1989287" y="2119984"/>
            <a:chExt cx="313278" cy="2305147"/>
          </a:xfrm>
        </p:grpSpPr>
        <p:cxnSp>
          <p:nvCxnSpPr>
            <p:cNvPr id="24" name="Straight Arrow Connector 23"/>
            <p:cNvCxnSpPr/>
            <p:nvPr/>
          </p:nvCxnSpPr>
          <p:spPr>
            <a:xfrm rot="5400000" flipV="1">
              <a:off x="2145926" y="1968582"/>
              <a:ext cx="0" cy="313278"/>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89287" y="2119984"/>
              <a:ext cx="0" cy="2305147"/>
            </a:xfrm>
            <a:prstGeom prst="line">
              <a:avLst/>
            </a:prstGeom>
            <a:ln w="19050">
              <a:solidFill>
                <a:srgbClr val="3E5E9F"/>
              </a:solidFill>
            </a:ln>
          </p:spPr>
          <p:style>
            <a:lnRef idx="1">
              <a:schemeClr val="accent1"/>
            </a:lnRef>
            <a:fillRef idx="0">
              <a:schemeClr val="accent1"/>
            </a:fillRef>
            <a:effectRef idx="0">
              <a:schemeClr val="accent1"/>
            </a:effectRef>
            <a:fontRef idx="minor">
              <a:schemeClr val="tx1"/>
            </a:fontRef>
          </p:style>
        </p:cxnSp>
      </p:grpSp>
      <p:sp>
        <p:nvSpPr>
          <p:cNvPr id="26" name="Rounded Rectangle 25"/>
          <p:cNvSpPr/>
          <p:nvPr/>
        </p:nvSpPr>
        <p:spPr>
          <a:xfrm>
            <a:off x="1794692" y="4455703"/>
            <a:ext cx="6621416" cy="478247"/>
          </a:xfrm>
          <a:prstGeom prst="roundRect">
            <a:avLst>
              <a:gd name="adj" fmla="val 12710"/>
            </a:avLst>
          </a:prstGeom>
          <a:solidFill>
            <a:schemeClr val="bg1"/>
          </a:solidFill>
          <a:ln w="19050">
            <a:solidFill>
              <a:srgbClr val="A9B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nvGrpSpPr>
          <p:cNvPr id="27" name="Group 26"/>
          <p:cNvGrpSpPr/>
          <p:nvPr/>
        </p:nvGrpSpPr>
        <p:grpSpPr>
          <a:xfrm flipH="1">
            <a:off x="2796260" y="2492806"/>
            <a:ext cx="2186111" cy="1932583"/>
            <a:chOff x="6125727" y="2492806"/>
            <a:chExt cx="1450723" cy="1646426"/>
          </a:xfrm>
        </p:grpSpPr>
        <p:sp>
          <p:nvSpPr>
            <p:cNvPr id="28" name="Freeform 27"/>
            <p:cNvSpPr/>
            <p:nvPr/>
          </p:nvSpPr>
          <p:spPr>
            <a:xfrm rot="16200000">
              <a:off x="5666246" y="2952290"/>
              <a:ext cx="1646423" cy="727461"/>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9" name="Freeform 28"/>
            <p:cNvSpPr/>
            <p:nvPr/>
          </p:nvSpPr>
          <p:spPr>
            <a:xfrm rot="5400000" flipH="1">
              <a:off x="6389506" y="2952288"/>
              <a:ext cx="1646425" cy="727462"/>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30" name="Group 29"/>
          <p:cNvGrpSpPr/>
          <p:nvPr/>
        </p:nvGrpSpPr>
        <p:grpSpPr>
          <a:xfrm flipH="1">
            <a:off x="5225260" y="2492806"/>
            <a:ext cx="2186111" cy="1932583"/>
            <a:chOff x="6125727" y="2492806"/>
            <a:chExt cx="1450723" cy="1646426"/>
          </a:xfrm>
        </p:grpSpPr>
        <p:sp>
          <p:nvSpPr>
            <p:cNvPr id="31" name="Freeform 30"/>
            <p:cNvSpPr/>
            <p:nvPr/>
          </p:nvSpPr>
          <p:spPr>
            <a:xfrm rot="16200000">
              <a:off x="5666246" y="2952290"/>
              <a:ext cx="1646423" cy="727461"/>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2" name="Freeform 31"/>
            <p:cNvSpPr/>
            <p:nvPr/>
          </p:nvSpPr>
          <p:spPr>
            <a:xfrm rot="5400000" flipH="1">
              <a:off x="6389506" y="2952288"/>
              <a:ext cx="1646425" cy="727462"/>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33" name="Group 32"/>
          <p:cNvGrpSpPr/>
          <p:nvPr/>
        </p:nvGrpSpPr>
        <p:grpSpPr>
          <a:xfrm>
            <a:off x="5422076" y="2492806"/>
            <a:ext cx="2186111" cy="1932583"/>
            <a:chOff x="6125727" y="2492806"/>
            <a:chExt cx="1450723" cy="1646426"/>
          </a:xfrm>
        </p:grpSpPr>
        <p:sp>
          <p:nvSpPr>
            <p:cNvPr id="34" name="Freeform 33"/>
            <p:cNvSpPr/>
            <p:nvPr/>
          </p:nvSpPr>
          <p:spPr>
            <a:xfrm rot="16200000">
              <a:off x="5666246" y="2952290"/>
              <a:ext cx="1646423" cy="727461"/>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head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5" name="Freeform 34"/>
            <p:cNvSpPr/>
            <p:nvPr/>
          </p:nvSpPr>
          <p:spPr>
            <a:xfrm rot="5400000" flipH="1">
              <a:off x="6389506" y="2952288"/>
              <a:ext cx="1646425" cy="727462"/>
            </a:xfrm>
            <a:custGeom>
              <a:avLst/>
              <a:gdLst>
                <a:gd name="connsiteX0" fmla="*/ 3412 w 3412"/>
                <a:gd name="connsiteY0" fmla="*/ 0 h 1255594"/>
                <a:gd name="connsiteX1" fmla="*/ 0 w 3412"/>
                <a:gd name="connsiteY1" fmla="*/ 1255594 h 1255594"/>
                <a:gd name="connsiteX2" fmla="*/ 0 w 3412"/>
                <a:gd name="connsiteY2" fmla="*/ 1255594 h 1255594"/>
                <a:gd name="connsiteX0" fmla="*/ 154836 w 2134801"/>
                <a:gd name="connsiteY0" fmla="*/ 0 h 14647"/>
                <a:gd name="connsiteX1" fmla="*/ 144836 w 2134801"/>
                <a:gd name="connsiteY1" fmla="*/ 10000 h 14647"/>
                <a:gd name="connsiteX2" fmla="*/ 2134801 w 2134801"/>
                <a:gd name="connsiteY2" fmla="*/ 14647 h 14647"/>
                <a:gd name="connsiteX0" fmla="*/ 1850183 w 1990182"/>
                <a:gd name="connsiteY0" fmla="*/ 0 h 9212"/>
                <a:gd name="connsiteX1" fmla="*/ 217 w 1990182"/>
                <a:gd name="connsiteY1" fmla="*/ 4565 h 9212"/>
                <a:gd name="connsiteX2" fmla="*/ 1990182 w 1990182"/>
                <a:gd name="connsiteY2" fmla="*/ 9212 h 9212"/>
                <a:gd name="connsiteX0" fmla="*/ 9297 w 10000"/>
                <a:gd name="connsiteY0" fmla="*/ 0 h 10000"/>
                <a:gd name="connsiteX1" fmla="*/ 1 w 10000"/>
                <a:gd name="connsiteY1" fmla="*/ 4955 h 10000"/>
                <a:gd name="connsiteX2" fmla="*/ 10000 w 10000"/>
                <a:gd name="connsiteY2" fmla="*/ 10000 h 10000"/>
                <a:gd name="connsiteX0" fmla="*/ 9297 w 10000"/>
                <a:gd name="connsiteY0" fmla="*/ 0 h 10000"/>
                <a:gd name="connsiteX1" fmla="*/ 1 w 10000"/>
                <a:gd name="connsiteY1" fmla="*/ 4955 h 10000"/>
                <a:gd name="connsiteX2" fmla="*/ 10000 w 10000"/>
                <a:gd name="connsiteY2" fmla="*/ 10000 h 10000"/>
                <a:gd name="connsiteX0" fmla="*/ 9302 w 10658"/>
                <a:gd name="connsiteY0" fmla="*/ 0 h 10354"/>
                <a:gd name="connsiteX1" fmla="*/ 6 w 10658"/>
                <a:gd name="connsiteY1" fmla="*/ 4955 h 10354"/>
                <a:gd name="connsiteX2" fmla="*/ 10658 w 10658"/>
                <a:gd name="connsiteY2" fmla="*/ 10354 h 10354"/>
                <a:gd name="connsiteX0" fmla="*/ 9298 w 9900"/>
                <a:gd name="connsiteY0" fmla="*/ 0 h 10177"/>
                <a:gd name="connsiteX1" fmla="*/ 2 w 9900"/>
                <a:gd name="connsiteY1" fmla="*/ 4955 h 10177"/>
                <a:gd name="connsiteX2" fmla="*/ 9900 w 9900"/>
                <a:gd name="connsiteY2" fmla="*/ 10177 h 10177"/>
                <a:gd name="connsiteX0" fmla="*/ 9392 w 10077"/>
                <a:gd name="connsiteY0" fmla="*/ 0 h 10029"/>
                <a:gd name="connsiteX1" fmla="*/ 2 w 10077"/>
                <a:gd name="connsiteY1" fmla="*/ 4869 h 10029"/>
                <a:gd name="connsiteX2" fmla="*/ 10000 w 10077"/>
                <a:gd name="connsiteY2" fmla="*/ 10000 h 10029"/>
                <a:gd name="connsiteX0" fmla="*/ 18018 w 18670"/>
                <a:gd name="connsiteY0" fmla="*/ 0 h 10032"/>
                <a:gd name="connsiteX1" fmla="*/ 0 w 18670"/>
                <a:gd name="connsiteY1" fmla="*/ 5246 h 10032"/>
                <a:gd name="connsiteX2" fmla="*/ 18626 w 18670"/>
                <a:gd name="connsiteY2" fmla="*/ 10000 h 10032"/>
                <a:gd name="connsiteX0" fmla="*/ 18982 w 18982"/>
                <a:gd name="connsiteY0" fmla="*/ 0 h 9858"/>
                <a:gd name="connsiteX1" fmla="*/ 0 w 18982"/>
                <a:gd name="connsiteY1" fmla="*/ 5072 h 9858"/>
                <a:gd name="connsiteX2" fmla="*/ 18626 w 18982"/>
                <a:gd name="connsiteY2" fmla="*/ 9826 h 9858"/>
                <a:gd name="connsiteX0" fmla="*/ 10000 w 10000"/>
                <a:gd name="connsiteY0" fmla="*/ 0 h 10000"/>
                <a:gd name="connsiteX1" fmla="*/ 0 w 10000"/>
                <a:gd name="connsiteY1" fmla="*/ 5145 h 10000"/>
                <a:gd name="connsiteX2" fmla="*/ 9812 w 10000"/>
                <a:gd name="connsiteY2" fmla="*/ 9968 h 10000"/>
                <a:gd name="connsiteX0" fmla="*/ 10000 w 10128"/>
                <a:gd name="connsiteY0" fmla="*/ 0 h 10146"/>
                <a:gd name="connsiteX1" fmla="*/ 0 w 10128"/>
                <a:gd name="connsiteY1" fmla="*/ 5145 h 10146"/>
                <a:gd name="connsiteX2" fmla="*/ 10106 w 10128"/>
                <a:gd name="connsiteY2" fmla="*/ 10115 h 10146"/>
                <a:gd name="connsiteX0" fmla="*/ 10000 w 10148"/>
                <a:gd name="connsiteY0" fmla="*/ 0 h 10192"/>
                <a:gd name="connsiteX1" fmla="*/ 0 w 10148"/>
                <a:gd name="connsiteY1" fmla="*/ 5145 h 10192"/>
                <a:gd name="connsiteX2" fmla="*/ 10126 w 10148"/>
                <a:gd name="connsiteY2" fmla="*/ 10161 h 10192"/>
                <a:gd name="connsiteX0" fmla="*/ 10138 w 10148"/>
                <a:gd name="connsiteY0" fmla="*/ 0 h 10261"/>
                <a:gd name="connsiteX1" fmla="*/ 0 w 10148"/>
                <a:gd name="connsiteY1" fmla="*/ 5214 h 10261"/>
                <a:gd name="connsiteX2" fmla="*/ 10126 w 10148"/>
                <a:gd name="connsiteY2" fmla="*/ 10230 h 10261"/>
                <a:gd name="connsiteX0" fmla="*/ 10138 w 10138"/>
                <a:gd name="connsiteY0" fmla="*/ 0 h 10261"/>
                <a:gd name="connsiteX1" fmla="*/ 0 w 10138"/>
                <a:gd name="connsiteY1" fmla="*/ 5214 h 10261"/>
                <a:gd name="connsiteX2" fmla="*/ 10008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10261"/>
                <a:gd name="connsiteX1" fmla="*/ 0 w 10138"/>
                <a:gd name="connsiteY1" fmla="*/ 5214 h 10261"/>
                <a:gd name="connsiteX2" fmla="*/ 10107 w 10138"/>
                <a:gd name="connsiteY2" fmla="*/ 10230 h 10261"/>
                <a:gd name="connsiteX0" fmla="*/ 10138 w 10138"/>
                <a:gd name="connsiteY0" fmla="*/ 0 h 5214"/>
                <a:gd name="connsiteX1" fmla="*/ 0 w 10138"/>
                <a:gd name="connsiteY1" fmla="*/ 5214 h 5214"/>
              </a:gdLst>
              <a:ahLst/>
              <a:cxnLst>
                <a:cxn ang="0">
                  <a:pos x="connsiteX0" y="connsiteY0"/>
                </a:cxn>
                <a:cxn ang="0">
                  <a:pos x="connsiteX1" y="connsiteY1"/>
                </a:cxn>
              </a:cxnLst>
              <a:rect l="l" t="t" r="r" b="b"/>
              <a:pathLst>
                <a:path w="10138" h="5214">
                  <a:moveTo>
                    <a:pt x="10138" y="0"/>
                  </a:moveTo>
                  <a:cubicBezTo>
                    <a:pt x="7536" y="931"/>
                    <a:pt x="5" y="3509"/>
                    <a:pt x="0" y="5214"/>
                  </a:cubicBezTo>
                </a:path>
              </a:pathLst>
            </a:cu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36" name="TextBox 35"/>
          <p:cNvSpPr txBox="1"/>
          <p:nvPr/>
        </p:nvSpPr>
        <p:spPr>
          <a:xfrm>
            <a:off x="1573192" y="3809709"/>
            <a:ext cx="828169" cy="349702"/>
          </a:xfrm>
          <a:prstGeom prst="rect">
            <a:avLst/>
          </a:prstGeom>
          <a:solidFill>
            <a:schemeClr val="bg1"/>
          </a:solidFill>
        </p:spPr>
        <p:txBody>
          <a:bodyPr wrap="square" lIns="0" tIns="36000" rIns="0" bIns="36000" rtlCol="0" anchor="ctr">
            <a:spAutoFit/>
          </a:bodyPr>
          <a:lstStyle/>
          <a:p>
            <a:pPr algn="ctr" fontAlgn="b"/>
            <a:r>
              <a:rPr lang="lv-LV" sz="900" dirty="0" smtClean="0">
                <a:latin typeface="Verdana" panose="020B0604030504040204" pitchFamily="34" charset="0"/>
              </a:rPr>
              <a:t>Access</a:t>
            </a:r>
          </a:p>
          <a:p>
            <a:pPr algn="ctr" fontAlgn="b"/>
            <a:r>
              <a:rPr lang="lv-LV" sz="900" dirty="0" smtClean="0">
                <a:latin typeface="Verdana" panose="020B0604030504040204" pitchFamily="34" charset="0"/>
              </a:rPr>
              <a:t>request</a:t>
            </a:r>
          </a:p>
        </p:txBody>
      </p:sp>
      <p:sp>
        <p:nvSpPr>
          <p:cNvPr id="37" name="Flowchart: Connector 36"/>
          <p:cNvSpPr/>
          <p:nvPr/>
        </p:nvSpPr>
        <p:spPr>
          <a:xfrm>
            <a:off x="1879276" y="3513272"/>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1</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38" name="Flowchart: Connector 37"/>
          <p:cNvSpPr/>
          <p:nvPr/>
        </p:nvSpPr>
        <p:spPr>
          <a:xfrm>
            <a:off x="2586000" y="4019550"/>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5</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39" name="Flowchart: Connector 38"/>
          <p:cNvSpPr/>
          <p:nvPr/>
        </p:nvSpPr>
        <p:spPr>
          <a:xfrm>
            <a:off x="4999688" y="2660550"/>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5</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40" name="TextBox 39"/>
          <p:cNvSpPr txBox="1"/>
          <p:nvPr/>
        </p:nvSpPr>
        <p:spPr>
          <a:xfrm>
            <a:off x="2438577" y="2975567"/>
            <a:ext cx="510235" cy="349702"/>
          </a:xfrm>
          <a:prstGeom prst="rect">
            <a:avLst/>
          </a:prstGeom>
          <a:solidFill>
            <a:schemeClr val="bg1"/>
          </a:solidFill>
        </p:spPr>
        <p:txBody>
          <a:bodyPr wrap="square" lIns="0" tIns="36000" rIns="0" bIns="36000" rtlCol="0" anchor="ctr">
            <a:spAutoFit/>
          </a:bodyPr>
          <a:lstStyle/>
          <a:p>
            <a:pPr algn="ctr" fontAlgn="b"/>
            <a:r>
              <a:rPr lang="lv-LV" sz="900" dirty="0" smtClean="0">
                <a:latin typeface="Verdana" panose="020B0604030504040204" pitchFamily="34" charset="0"/>
              </a:rPr>
              <a:t>POST</a:t>
            </a:r>
          </a:p>
          <a:p>
            <a:pPr algn="ctr" fontAlgn="b"/>
            <a:r>
              <a:rPr lang="lv-LV" sz="900" dirty="0" smtClean="0">
                <a:latin typeface="Verdana" panose="020B0604030504040204" pitchFamily="34" charset="0"/>
              </a:rPr>
              <a:t>(talon)</a:t>
            </a:r>
          </a:p>
        </p:txBody>
      </p:sp>
      <p:sp>
        <p:nvSpPr>
          <p:cNvPr id="41" name="TextBox 40"/>
          <p:cNvSpPr txBox="1"/>
          <p:nvPr/>
        </p:nvSpPr>
        <p:spPr>
          <a:xfrm>
            <a:off x="4854506" y="2975781"/>
            <a:ext cx="510235" cy="349702"/>
          </a:xfrm>
          <a:prstGeom prst="rect">
            <a:avLst/>
          </a:prstGeom>
          <a:solidFill>
            <a:schemeClr val="bg1"/>
          </a:solidFill>
        </p:spPr>
        <p:txBody>
          <a:bodyPr wrap="square" lIns="0" tIns="36000" rIns="0" bIns="36000" rtlCol="0" anchor="ctr">
            <a:spAutoFit/>
          </a:bodyPr>
          <a:lstStyle/>
          <a:p>
            <a:pPr algn="ctr" fontAlgn="b"/>
            <a:r>
              <a:rPr lang="lv-LV" sz="900" dirty="0" smtClean="0">
                <a:latin typeface="Verdana" panose="020B0604030504040204" pitchFamily="34" charset="0"/>
              </a:rPr>
              <a:t>POST</a:t>
            </a:r>
          </a:p>
          <a:p>
            <a:pPr algn="ctr" fontAlgn="b"/>
            <a:r>
              <a:rPr lang="lv-LV" sz="900" dirty="0" smtClean="0">
                <a:latin typeface="Verdana" panose="020B0604030504040204" pitchFamily="34" charset="0"/>
              </a:rPr>
              <a:t>(talon)</a:t>
            </a:r>
          </a:p>
        </p:txBody>
      </p:sp>
      <p:sp>
        <p:nvSpPr>
          <p:cNvPr id="42" name="Flowchart: Connector 41"/>
          <p:cNvSpPr/>
          <p:nvPr/>
        </p:nvSpPr>
        <p:spPr>
          <a:xfrm>
            <a:off x="2778253" y="2618547"/>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2</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43" name="Flowchart: Connector 42"/>
          <p:cNvSpPr/>
          <p:nvPr/>
        </p:nvSpPr>
        <p:spPr>
          <a:xfrm>
            <a:off x="5409618" y="3104701"/>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3</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44" name="Flowchart: Connector 43"/>
          <p:cNvSpPr/>
          <p:nvPr/>
        </p:nvSpPr>
        <p:spPr>
          <a:xfrm>
            <a:off x="7203343" y="3104701"/>
            <a:ext cx="216000" cy="216000"/>
          </a:xfrm>
          <a:prstGeom prst="flowChartConnector">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latin typeface="Verdana" panose="020B0604030504040204" pitchFamily="34" charset="0"/>
              </a:rPr>
              <a:t>4</a:t>
            </a:r>
            <a:endParaRPr lang="en-GB" sz="800" b="1" dirty="0">
              <a:latin typeface="Verdana" panose="020B0604030504040204" pitchFamily="34" charset="0"/>
              <a:ea typeface="Verdana" panose="020B0604030504040204" pitchFamily="34" charset="0"/>
              <a:cs typeface="Verdana" panose="020B0604030504040204" pitchFamily="34" charset="0"/>
            </a:endParaRPr>
          </a:p>
        </p:txBody>
      </p:sp>
      <p:sp>
        <p:nvSpPr>
          <p:cNvPr id="45" name="TextBox 44"/>
          <p:cNvSpPr txBox="1"/>
          <p:nvPr/>
        </p:nvSpPr>
        <p:spPr>
          <a:xfrm>
            <a:off x="3124200" y="3671210"/>
            <a:ext cx="828169" cy="626701"/>
          </a:xfrm>
          <a:prstGeom prst="rect">
            <a:avLst/>
          </a:prstGeom>
          <a:solidFill>
            <a:schemeClr val="bg1"/>
          </a:solidFill>
        </p:spPr>
        <p:txBody>
          <a:bodyPr wrap="square" lIns="0" tIns="36000" rIns="0" bIns="36000" rtlCol="0" anchor="ctr">
            <a:spAutoFit/>
          </a:bodyPr>
          <a:lstStyle/>
          <a:p>
            <a:pPr algn="ctr" fontAlgn="b"/>
            <a:r>
              <a:rPr lang="lv-LV" sz="900" dirty="0" smtClean="0">
                <a:latin typeface="Verdana" panose="020B0604030504040204" pitchFamily="34" charset="0"/>
              </a:rPr>
              <a:t>Talon request (browser redirect)</a:t>
            </a:r>
          </a:p>
        </p:txBody>
      </p:sp>
      <p:grpSp>
        <p:nvGrpSpPr>
          <p:cNvPr id="46" name="Group 45"/>
          <p:cNvGrpSpPr/>
          <p:nvPr/>
        </p:nvGrpSpPr>
        <p:grpSpPr>
          <a:xfrm>
            <a:off x="5638800" y="3621272"/>
            <a:ext cx="353613" cy="436880"/>
            <a:chOff x="5638800" y="3621272"/>
            <a:chExt cx="353613" cy="436880"/>
          </a:xfrm>
        </p:grpSpPr>
        <p:sp>
          <p:nvSpPr>
            <p:cNvPr id="47" name="Rectangle 46"/>
            <p:cNvSpPr/>
            <p:nvPr/>
          </p:nvSpPr>
          <p:spPr>
            <a:xfrm>
              <a:off x="5638800" y="3621272"/>
              <a:ext cx="236647" cy="314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8" name="Rectangle 47"/>
            <p:cNvSpPr/>
            <p:nvPr/>
          </p:nvSpPr>
          <p:spPr>
            <a:xfrm>
              <a:off x="5755766" y="3901075"/>
              <a:ext cx="236647" cy="1570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49" name="TextBox 48"/>
          <p:cNvSpPr txBox="1"/>
          <p:nvPr/>
        </p:nvSpPr>
        <p:spPr>
          <a:xfrm>
            <a:off x="5217793" y="3601960"/>
            <a:ext cx="774620" cy="765200"/>
          </a:xfrm>
          <a:prstGeom prst="rect">
            <a:avLst/>
          </a:prstGeom>
          <a:noFill/>
        </p:spPr>
        <p:txBody>
          <a:bodyPr wrap="square" lIns="0" tIns="36000" rIns="0" bIns="36000" rtlCol="0" anchor="ctr">
            <a:spAutoFit/>
          </a:bodyPr>
          <a:lstStyle/>
          <a:p>
            <a:pPr algn="ctr" fontAlgn="b"/>
            <a:r>
              <a:rPr lang="lv-LV" sz="900" dirty="0" smtClean="0">
                <a:latin typeface="Verdana" panose="020B0604030504040204" pitchFamily="34" charset="0"/>
              </a:rPr>
              <a:t>Authenti-cation request (browser redirect)</a:t>
            </a:r>
          </a:p>
        </p:txBody>
      </p:sp>
      <p:sp>
        <p:nvSpPr>
          <p:cNvPr id="50" name="Rectangle 49"/>
          <p:cNvSpPr/>
          <p:nvPr/>
        </p:nvSpPr>
        <p:spPr>
          <a:xfrm>
            <a:off x="5555633" y="2917869"/>
            <a:ext cx="239970" cy="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1" name="TextBox 50"/>
          <p:cNvSpPr txBox="1"/>
          <p:nvPr/>
        </p:nvSpPr>
        <p:spPr>
          <a:xfrm>
            <a:off x="5551230" y="2495550"/>
            <a:ext cx="586741" cy="553998"/>
          </a:xfrm>
          <a:prstGeom prst="rect">
            <a:avLst/>
          </a:prstGeom>
          <a:noFill/>
        </p:spPr>
        <p:txBody>
          <a:bodyPr wrap="square" lIns="0" tIns="0" rIns="0" bIns="0" rtlCol="0" anchor="ctr">
            <a:spAutoFit/>
          </a:bodyPr>
          <a:lstStyle/>
          <a:p>
            <a:pPr algn="ctr" fontAlgn="b"/>
            <a:r>
              <a:rPr lang="lv-LV" sz="900" dirty="0" smtClean="0">
                <a:latin typeface="Verdana" panose="020B0604030504040204" pitchFamily="34" charset="0"/>
              </a:rPr>
              <a:t>Personal data (browser redirect)</a:t>
            </a:r>
          </a:p>
        </p:txBody>
      </p:sp>
      <p:sp>
        <p:nvSpPr>
          <p:cNvPr id="52" name="TextBox 51"/>
          <p:cNvSpPr txBox="1"/>
          <p:nvPr/>
        </p:nvSpPr>
        <p:spPr>
          <a:xfrm>
            <a:off x="1629954" y="2343150"/>
            <a:ext cx="719568" cy="349702"/>
          </a:xfrm>
          <a:prstGeom prst="rect">
            <a:avLst/>
          </a:prstGeom>
          <a:solidFill>
            <a:schemeClr val="bg1"/>
          </a:solidFill>
        </p:spPr>
        <p:txBody>
          <a:bodyPr wrap="square" lIns="0" tIns="36000" rIns="0" bIns="36000" rtlCol="0" anchor="ctr">
            <a:spAutoFit/>
          </a:bodyPr>
          <a:lstStyle/>
          <a:p>
            <a:pPr algn="ctr" fontAlgn="b"/>
            <a:r>
              <a:rPr lang="lv-LV" sz="900" dirty="0" smtClean="0">
                <a:solidFill>
                  <a:srgbClr val="3E5E9F"/>
                </a:solidFill>
                <a:latin typeface="Verdana" panose="020B0604030504040204" pitchFamily="34" charset="0"/>
              </a:rPr>
              <a:t>Protected resource</a:t>
            </a:r>
          </a:p>
        </p:txBody>
      </p:sp>
      <p:grpSp>
        <p:nvGrpSpPr>
          <p:cNvPr id="53" name="Group 52"/>
          <p:cNvGrpSpPr/>
          <p:nvPr/>
        </p:nvGrpSpPr>
        <p:grpSpPr>
          <a:xfrm>
            <a:off x="1768028" y="2647950"/>
            <a:ext cx="442518" cy="368765"/>
            <a:chOff x="1768028" y="2764734"/>
            <a:chExt cx="442518" cy="368765"/>
          </a:xfrm>
        </p:grpSpPr>
        <p:sp>
          <p:nvSpPr>
            <p:cNvPr id="54" name="Rectangle 53"/>
            <p:cNvSpPr/>
            <p:nvPr/>
          </p:nvSpPr>
          <p:spPr>
            <a:xfrm>
              <a:off x="1808629" y="2768458"/>
              <a:ext cx="361316" cy="36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pic>
          <p:nvPicPr>
            <p:cNvPr id="55"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68028" y="2764734"/>
              <a:ext cx="442518" cy="368765"/>
            </a:xfrm>
            <a:prstGeom prst="rect">
              <a:avLst/>
            </a:prstGeom>
          </p:spPr>
        </p:pic>
      </p:grpSp>
      <p:grpSp>
        <p:nvGrpSpPr>
          <p:cNvPr id="56" name="Group 55"/>
          <p:cNvGrpSpPr/>
          <p:nvPr/>
        </p:nvGrpSpPr>
        <p:grpSpPr>
          <a:xfrm>
            <a:off x="4184770" y="4499826"/>
            <a:ext cx="1841260" cy="390000"/>
            <a:chOff x="4209273" y="4475830"/>
            <a:chExt cx="1841260" cy="390000"/>
          </a:xfrm>
        </p:grpSpPr>
        <p:sp>
          <p:nvSpPr>
            <p:cNvPr id="57" name="TextBox 56"/>
            <p:cNvSpPr txBox="1"/>
            <p:nvPr/>
          </p:nvSpPr>
          <p:spPr>
            <a:xfrm>
              <a:off x="4599874" y="4532331"/>
              <a:ext cx="1450659" cy="276999"/>
            </a:xfrm>
            <a:prstGeom prst="rect">
              <a:avLst/>
            </a:prstGeom>
            <a:noFill/>
          </p:spPr>
          <p:txBody>
            <a:bodyPr wrap="square" lIns="0" rIns="0" rtlCol="0">
              <a:spAutoFit/>
            </a:bodyPr>
            <a:lstStyle/>
            <a:p>
              <a:pPr algn="ctr"/>
              <a:r>
                <a:rPr lang="lv-LV" sz="1200" dirty="0" smtClean="0">
                  <a:latin typeface="Verdana" panose="020B0604030504040204" pitchFamily="34" charset="0"/>
                </a:rPr>
                <a:t>Internet browser</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pic>
          <p:nvPicPr>
            <p:cNvPr id="58" name="Picture 5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09273" y="4475830"/>
              <a:ext cx="468000" cy="390000"/>
            </a:xfrm>
            <a:prstGeom prst="rect">
              <a:avLst/>
            </a:prstGeom>
          </p:spPr>
        </p:pic>
      </p:grpSp>
    </p:spTree>
    <p:extLst>
      <p:ext uri="{BB962C8B-B14F-4D97-AF65-F5344CB8AC3E}">
        <p14:creationId xmlns:p14="http://schemas.microsoft.com/office/powerpoint/2010/main" val="210227464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2981325"/>
            <a:ext cx="5943600" cy="1038225"/>
          </a:xfrm>
        </p:spPr>
        <p:txBody>
          <a:bodyPr>
            <a:normAutofit fontScale="90000"/>
          </a:bodyPr>
          <a:lstStyle/>
          <a:p>
            <a:r>
              <a:rPr lang="lv-LV" altLang="en-US" sz="2400" dirty="0" smtClean="0"/>
              <a:t>What is the data exchange solution and what are </a:t>
            </a:r>
            <a:r>
              <a:rPr lang="lv-LV" altLang="en-US" sz="2400" dirty="0"/>
              <a:t>i</a:t>
            </a:r>
            <a:r>
              <a:rPr lang="lv-LV" altLang="en-US" sz="2400" dirty="0" smtClean="0"/>
              <a:t>ts possibilities?</a:t>
            </a:r>
          </a:p>
        </p:txBody>
      </p:sp>
      <p:sp>
        <p:nvSpPr>
          <p:cNvPr id="1434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B66B3D4-3C80-4773-AD8A-D43C7F12A1EA}" type="slidenum">
              <a:rPr lang="en-US" altLang="en-US" smtClean="0"/>
              <a:pPr/>
              <a:t>3</a:t>
            </a:fld>
            <a:endParaRPr lang="en-GB" altLang="en-US" dirty="0" smtClean="0"/>
          </a:p>
        </p:txBody>
      </p:sp>
      <p:pic>
        <p:nvPicPr>
          <p:cNvPr id="1026" name="Picture 2" descr="C:\Users\Linda\Desktop\VRAA_ikonas_2610\VRAA_autentifikacija_black.png"/>
          <p:cNvPicPr>
            <a:picLocks noChangeAspect="1" noChangeArrowheads="1"/>
          </p:cNvPicPr>
          <p:nvPr/>
        </p:nvPicPr>
        <p:blipFill>
          <a:blip r:embed="rId3" cstate="print"/>
          <a:srcRect/>
          <a:stretch>
            <a:fillRect/>
          </a:stretch>
        </p:blipFill>
        <p:spPr bwMode="auto">
          <a:xfrm>
            <a:off x="2590800" y="1885950"/>
            <a:ext cx="1296000" cy="1080000"/>
          </a:xfrm>
          <a:prstGeom prst="rect">
            <a:avLst/>
          </a:prstGeom>
          <a:noFill/>
        </p:spPr>
      </p:pic>
    </p:spTree>
    <p:extLst>
      <p:ext uri="{BB962C8B-B14F-4D97-AF65-F5344CB8AC3E}">
        <p14:creationId xmlns:p14="http://schemas.microsoft.com/office/powerpoint/2010/main" val="4116752509"/>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lv-LV" sz="2400" dirty="0" smtClean="0"/>
              <a:t>Sign out</a:t>
            </a:r>
            <a:endParaRPr lang="en-GB" sz="2400" dirty="0"/>
          </a:p>
        </p:txBody>
      </p:sp>
      <p:cxnSp>
        <p:nvCxnSpPr>
          <p:cNvPr id="5" name="Straight Connector 4"/>
          <p:cNvCxnSpPr/>
          <p:nvPr/>
        </p:nvCxnSpPr>
        <p:spPr>
          <a:xfrm>
            <a:off x="3176194" y="1837950"/>
            <a:ext cx="0" cy="3096000"/>
          </a:xfrm>
          <a:prstGeom prst="line">
            <a:avLst/>
          </a:prstGeom>
          <a:ln w="19050">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18033" y="1837950"/>
            <a:ext cx="0" cy="3096000"/>
          </a:xfrm>
          <a:prstGeom prst="line">
            <a:avLst/>
          </a:prstGeom>
          <a:ln w="19050">
            <a:solidFill>
              <a:srgbClr val="A9B1C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659873" y="1837950"/>
            <a:ext cx="0" cy="3096000"/>
          </a:xfrm>
          <a:prstGeom prst="line">
            <a:avLst/>
          </a:prstGeom>
          <a:ln w="19050">
            <a:solidFill>
              <a:srgbClr val="A9B1C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1886" y="1310163"/>
            <a:ext cx="1028615" cy="492443"/>
          </a:xfrm>
          <a:prstGeom prst="rect">
            <a:avLst/>
          </a:prstGeom>
          <a:noFill/>
        </p:spPr>
        <p:txBody>
          <a:bodyPr wrap="none" rtlCol="0">
            <a:spAutoFit/>
          </a:bodyPr>
          <a:lstStyle/>
          <a:p>
            <a:pPr algn="ctr"/>
            <a:r>
              <a:rPr lang="lv-LV" sz="1300" dirty="0" smtClean="0">
                <a:latin typeface="Verdana" panose="020B0604030504040204" pitchFamily="34" charset="0"/>
              </a:rPr>
              <a:t>Requestor</a:t>
            </a:r>
            <a:endParaRPr lang="en-GB" sz="1300" dirty="0" smtClean="0">
              <a:latin typeface="Verdana" panose="020B0604030504040204" pitchFamily="34" charset="0"/>
              <a:ea typeface="Verdana" panose="020B0604030504040204" pitchFamily="34" charset="0"/>
              <a:cs typeface="Verdana" panose="020B0604030504040204" pitchFamily="34" charset="0"/>
            </a:endParaRPr>
          </a:p>
          <a:p>
            <a:pPr algn="ctr"/>
            <a:r>
              <a:rPr lang="lv-LV" sz="1300" dirty="0" smtClean="0">
                <a:latin typeface="Verdana" panose="020B0604030504040204" pitchFamily="34" charset="0"/>
              </a:rPr>
              <a:t>Browser</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4400103" y="1310163"/>
            <a:ext cx="1028615" cy="492443"/>
          </a:xfrm>
          <a:prstGeom prst="rect">
            <a:avLst/>
          </a:prstGeom>
          <a:noFill/>
        </p:spPr>
        <p:txBody>
          <a:bodyPr wrap="none" rtlCol="0">
            <a:spAutoFit/>
          </a:bodyPr>
          <a:lstStyle/>
          <a:p>
            <a:pPr algn="ctr"/>
            <a:r>
              <a:rPr lang="lv-LV" sz="1300" dirty="0" smtClean="0">
                <a:latin typeface="Verdana" panose="020B0604030504040204" pitchFamily="34" charset="0"/>
              </a:rPr>
              <a:t>Requestor</a:t>
            </a:r>
            <a:endParaRPr lang="en-GB" sz="1300" dirty="0" smtClean="0">
              <a:latin typeface="Verdana" panose="020B0604030504040204" pitchFamily="34" charset="0"/>
              <a:ea typeface="Verdana" panose="020B0604030504040204" pitchFamily="34" charset="0"/>
              <a:cs typeface="Verdana" panose="020B0604030504040204" pitchFamily="34" charset="0"/>
            </a:endParaRPr>
          </a:p>
          <a:p>
            <a:pPr algn="ctr"/>
            <a:r>
              <a:rPr lang="lv-LV" sz="1300" dirty="0" smtClean="0">
                <a:latin typeface="Verdana" panose="020B0604030504040204" pitchFamily="34" charset="0"/>
              </a:rPr>
              <a:t>IP/STS</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187244" y="1310163"/>
            <a:ext cx="945259" cy="492443"/>
          </a:xfrm>
          <a:prstGeom prst="rect">
            <a:avLst/>
          </a:prstGeom>
          <a:noFill/>
        </p:spPr>
        <p:txBody>
          <a:bodyPr wrap="none" rtlCol="0">
            <a:spAutoFit/>
          </a:bodyPr>
          <a:lstStyle/>
          <a:p>
            <a:pPr algn="ctr"/>
            <a:r>
              <a:rPr lang="lv-LV" sz="1300" dirty="0" smtClean="0">
                <a:latin typeface="Verdana" panose="020B0604030504040204" pitchFamily="34" charset="0"/>
              </a:rPr>
              <a:t>WS</a:t>
            </a:r>
          </a:p>
          <a:p>
            <a:pPr algn="ctr"/>
            <a:r>
              <a:rPr lang="lv-LV" sz="1300" dirty="0" smtClean="0">
                <a:latin typeface="Verdana" panose="020B0604030504040204" pitchFamily="34" charset="0"/>
              </a:rPr>
              <a:t>Resource</a:t>
            </a:r>
            <a:endParaRPr lang="en-GB" sz="1300" dirty="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590800" y="1988164"/>
            <a:ext cx="364202" cy="307777"/>
          </a:xfrm>
          <a:prstGeom prst="rect">
            <a:avLst/>
          </a:prstGeom>
          <a:noFill/>
        </p:spPr>
        <p:txBody>
          <a:bodyPr wrap="none" rtlCol="0">
            <a:spAutoFit/>
          </a:bodyPr>
          <a:lstStyle/>
          <a:p>
            <a:r>
              <a:rPr lang="lv-LV" sz="1400" dirty="0" smtClean="0">
                <a:latin typeface="Verdana" panose="020B0604030504040204" pitchFamily="34" charset="0"/>
              </a:rPr>
              <a:t>1.</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2590800" y="2484891"/>
            <a:ext cx="364202" cy="307777"/>
          </a:xfrm>
          <a:prstGeom prst="rect">
            <a:avLst/>
          </a:prstGeom>
          <a:noFill/>
        </p:spPr>
        <p:txBody>
          <a:bodyPr wrap="none" rtlCol="0">
            <a:spAutoFit/>
          </a:bodyPr>
          <a:lstStyle/>
          <a:p>
            <a:r>
              <a:rPr lang="lv-LV" sz="1400" dirty="0" smtClean="0">
                <a:latin typeface="Verdana" panose="020B0604030504040204" pitchFamily="34" charset="0"/>
              </a:rPr>
              <a:t>2.</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p:cNvSpPr txBox="1"/>
          <p:nvPr/>
        </p:nvSpPr>
        <p:spPr>
          <a:xfrm>
            <a:off x="2590800" y="2981618"/>
            <a:ext cx="364202" cy="307777"/>
          </a:xfrm>
          <a:prstGeom prst="rect">
            <a:avLst/>
          </a:prstGeom>
          <a:noFill/>
        </p:spPr>
        <p:txBody>
          <a:bodyPr wrap="none" rtlCol="0">
            <a:spAutoFit/>
          </a:bodyPr>
          <a:lstStyle/>
          <a:p>
            <a:r>
              <a:rPr lang="lv-LV" sz="1400" dirty="0" smtClean="0">
                <a:latin typeface="Verdana" panose="020B0604030504040204" pitchFamily="34" charset="0"/>
              </a:rPr>
              <a:t>3.</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7" name="TextBox 16"/>
          <p:cNvSpPr txBox="1"/>
          <p:nvPr/>
        </p:nvSpPr>
        <p:spPr>
          <a:xfrm>
            <a:off x="2590800" y="3478345"/>
            <a:ext cx="364202" cy="307777"/>
          </a:xfrm>
          <a:prstGeom prst="rect">
            <a:avLst/>
          </a:prstGeom>
          <a:noFill/>
        </p:spPr>
        <p:txBody>
          <a:bodyPr wrap="none" rtlCol="0">
            <a:spAutoFit/>
          </a:bodyPr>
          <a:lstStyle/>
          <a:p>
            <a:r>
              <a:rPr lang="lv-LV" sz="1400" dirty="0" smtClean="0">
                <a:latin typeface="Verdana" panose="020B0604030504040204" pitchFamily="34" charset="0"/>
              </a:rPr>
              <a:t>4.</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8" name="TextBox 17"/>
          <p:cNvSpPr txBox="1"/>
          <p:nvPr/>
        </p:nvSpPr>
        <p:spPr>
          <a:xfrm>
            <a:off x="2590800" y="3975072"/>
            <a:ext cx="364202" cy="307777"/>
          </a:xfrm>
          <a:prstGeom prst="rect">
            <a:avLst/>
          </a:prstGeom>
          <a:noFill/>
        </p:spPr>
        <p:txBody>
          <a:bodyPr wrap="none" rtlCol="0">
            <a:spAutoFit/>
          </a:bodyPr>
          <a:lstStyle/>
          <a:p>
            <a:r>
              <a:rPr lang="lv-LV" sz="1400" dirty="0" smtClean="0">
                <a:latin typeface="Verdana" panose="020B0604030504040204" pitchFamily="34" charset="0"/>
              </a:rPr>
              <a:t>5.</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sp>
        <p:nvSpPr>
          <p:cNvPr id="19" name="TextBox 18"/>
          <p:cNvSpPr txBox="1"/>
          <p:nvPr/>
        </p:nvSpPr>
        <p:spPr>
          <a:xfrm>
            <a:off x="2590800" y="4471800"/>
            <a:ext cx="364202" cy="307777"/>
          </a:xfrm>
          <a:prstGeom prst="rect">
            <a:avLst/>
          </a:prstGeom>
          <a:noFill/>
        </p:spPr>
        <p:txBody>
          <a:bodyPr wrap="none" rtlCol="0">
            <a:spAutoFit/>
          </a:bodyPr>
          <a:lstStyle/>
          <a:p>
            <a:r>
              <a:rPr lang="lv-LV" sz="1400" dirty="0">
                <a:latin typeface="Verdana" panose="020B0604030504040204" pitchFamily="34" charset="0"/>
              </a:rPr>
              <a:t>6.</a:t>
            </a:r>
            <a:endParaRPr lang="en-GB" sz="1400" dirty="0">
              <a:latin typeface="Verdana" panose="020B0604030504040204" pitchFamily="34" charset="0"/>
              <a:ea typeface="Verdana" panose="020B0604030504040204" pitchFamily="34" charset="0"/>
              <a:cs typeface="Verdana" panose="020B0604030504040204" pitchFamily="34" charset="0"/>
            </a:endParaRPr>
          </a:p>
        </p:txBody>
      </p:sp>
      <p:cxnSp>
        <p:nvCxnSpPr>
          <p:cNvPr id="20" name="Straight Arrow Connector 19"/>
          <p:cNvCxnSpPr/>
          <p:nvPr/>
        </p:nvCxnSpPr>
        <p:spPr>
          <a:xfrm>
            <a:off x="3190034" y="2142052"/>
            <a:ext cx="345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3190034" y="2638779"/>
            <a:ext cx="345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190034" y="4128960"/>
            <a:ext cx="345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190034" y="4625688"/>
            <a:ext cx="3456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92113" y="3135506"/>
            <a:ext cx="1710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192113" y="3632233"/>
            <a:ext cx="1710000" cy="0"/>
          </a:xfrm>
          <a:prstGeom prst="straightConnector1">
            <a:avLst/>
          </a:prstGeom>
          <a:ln w="28575">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888327" y="1836476"/>
            <a:ext cx="2052165" cy="246221"/>
          </a:xfrm>
          <a:prstGeom prst="rect">
            <a:avLst/>
          </a:prstGeom>
          <a:noFill/>
        </p:spPr>
        <p:txBody>
          <a:bodyPr wrap="none" rtlCol="0">
            <a:spAutoFit/>
          </a:bodyPr>
          <a:lstStyle/>
          <a:p>
            <a:pPr algn="ctr"/>
            <a:r>
              <a:rPr lang="lv-LV" sz="1000" dirty="0" smtClean="0">
                <a:latin typeface="Verdana" panose="020B0604030504040204" pitchFamily="34" charset="0"/>
              </a:rPr>
              <a:t>Access Sign-Out</a:t>
            </a:r>
            <a:r>
              <a:rPr dirty="0" smtClean="0"/>
              <a:t> </a:t>
            </a:r>
            <a:r>
              <a:rPr lang="lv-LV" sz="1000" dirty="0" smtClean="0">
                <a:latin typeface="Verdana" panose="020B0604030504040204" pitchFamily="34" charset="0"/>
              </a:rPr>
              <a:t>at</a:t>
            </a:r>
            <a:r>
              <a:rPr dirty="0" smtClean="0"/>
              <a:t> </a:t>
            </a:r>
            <a:r>
              <a:rPr lang="lv-LV" sz="1000" dirty="0" smtClean="0">
                <a:latin typeface="Verdana" panose="020B0604030504040204" pitchFamily="34" charset="0"/>
              </a:rPr>
              <a:t>Resource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27" name="TextBox 26"/>
          <p:cNvSpPr txBox="1"/>
          <p:nvPr/>
        </p:nvSpPr>
        <p:spPr>
          <a:xfrm>
            <a:off x="4249002" y="2333202"/>
            <a:ext cx="1330814" cy="246221"/>
          </a:xfrm>
          <a:prstGeom prst="rect">
            <a:avLst/>
          </a:prstGeom>
          <a:noFill/>
        </p:spPr>
        <p:txBody>
          <a:bodyPr wrap="none" rtlCol="0">
            <a:spAutoFit/>
          </a:bodyPr>
          <a:lstStyle/>
          <a:p>
            <a:pPr algn="ctr"/>
            <a:r>
              <a:rPr lang="lv-LV" sz="1000" dirty="0" smtClean="0">
                <a:latin typeface="Verdana" panose="020B0604030504040204" pitchFamily="34" charset="0"/>
              </a:rPr>
              <a:t>Request</a:t>
            </a:r>
            <a:r>
              <a:rPr dirty="0" smtClean="0"/>
              <a:t> </a:t>
            </a:r>
            <a:r>
              <a:rPr lang="lv-LV" sz="1000" dirty="0" smtClean="0">
                <a:latin typeface="Verdana" panose="020B0604030504040204" pitchFamily="34" charset="0"/>
              </a:rPr>
              <a:t>Sign-Out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3367542" y="2828991"/>
            <a:ext cx="1330814" cy="246221"/>
          </a:xfrm>
          <a:prstGeom prst="rect">
            <a:avLst/>
          </a:prstGeom>
          <a:noFill/>
        </p:spPr>
        <p:txBody>
          <a:bodyPr wrap="none" rtlCol="0">
            <a:spAutoFit/>
          </a:bodyPr>
          <a:lstStyle/>
          <a:p>
            <a:pPr algn="ctr"/>
            <a:r>
              <a:rPr lang="lv-LV" sz="1000" dirty="0" smtClean="0">
                <a:latin typeface="Verdana" panose="020B0604030504040204" pitchFamily="34" charset="0"/>
              </a:rPr>
              <a:t>Request</a:t>
            </a:r>
            <a:r>
              <a:rPr dirty="0" smtClean="0"/>
              <a:t> </a:t>
            </a:r>
            <a:r>
              <a:rPr lang="lv-LV" sz="1000" dirty="0" smtClean="0">
                <a:latin typeface="Verdana" panose="020B0604030504040204" pitchFamily="34" charset="0"/>
              </a:rPr>
              <a:t>Sign-Out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3373954" y="3299547"/>
            <a:ext cx="1317990" cy="246221"/>
          </a:xfrm>
          <a:prstGeom prst="rect">
            <a:avLst/>
          </a:prstGeom>
          <a:noFill/>
        </p:spPr>
        <p:txBody>
          <a:bodyPr wrap="none" rtlCol="0">
            <a:spAutoFit/>
          </a:bodyPr>
          <a:lstStyle/>
          <a:p>
            <a:pPr algn="ctr"/>
            <a:r>
              <a:rPr lang="lv-LV" sz="1000" dirty="0" smtClean="0">
                <a:latin typeface="Verdana" panose="020B0604030504040204" pitchFamily="34" charset="0"/>
              </a:rPr>
              <a:t>Perform</a:t>
            </a:r>
            <a:r>
              <a:rPr dirty="0" smtClean="0"/>
              <a:t> </a:t>
            </a:r>
            <a:r>
              <a:rPr lang="lv-LV" sz="1000" dirty="0" smtClean="0">
                <a:latin typeface="Verdana" panose="020B0604030504040204" pitchFamily="34" charset="0"/>
              </a:rPr>
              <a:t>Sign-Out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0" name="TextBox 29"/>
          <p:cNvSpPr txBox="1"/>
          <p:nvPr/>
        </p:nvSpPr>
        <p:spPr>
          <a:xfrm>
            <a:off x="4136943" y="4293000"/>
            <a:ext cx="1398140" cy="246221"/>
          </a:xfrm>
          <a:prstGeom prst="rect">
            <a:avLst/>
          </a:prstGeom>
          <a:noFill/>
        </p:spPr>
        <p:txBody>
          <a:bodyPr wrap="none" rtlCol="0">
            <a:spAutoFit/>
          </a:bodyPr>
          <a:lstStyle/>
          <a:p>
            <a:pPr algn="ctr"/>
            <a:r>
              <a:rPr lang="lv-LV" sz="1000" dirty="0" smtClean="0">
                <a:latin typeface="Verdana" panose="020B0604030504040204" pitchFamily="34" charset="0"/>
              </a:rPr>
              <a:t>Sign-Out</a:t>
            </a:r>
            <a:r>
              <a:rPr dirty="0" smtClean="0"/>
              <a:t> </a:t>
            </a:r>
            <a:r>
              <a:rPr lang="lv-LV" sz="1000" dirty="0" smtClean="0">
                <a:latin typeface="Verdana" panose="020B0604030504040204" pitchFamily="34" charset="0"/>
              </a:rPr>
              <a:t>complete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4215341" y="3811663"/>
            <a:ext cx="1317990" cy="246221"/>
          </a:xfrm>
          <a:prstGeom prst="rect">
            <a:avLst/>
          </a:prstGeom>
          <a:noFill/>
        </p:spPr>
        <p:txBody>
          <a:bodyPr wrap="none" rtlCol="0">
            <a:spAutoFit/>
          </a:bodyPr>
          <a:lstStyle/>
          <a:p>
            <a:pPr algn="ctr"/>
            <a:r>
              <a:rPr lang="lv-LV" sz="1000" dirty="0" smtClean="0">
                <a:latin typeface="Verdana" panose="020B0604030504040204" pitchFamily="34" charset="0"/>
              </a:rPr>
              <a:t>Perform</a:t>
            </a:r>
            <a:r>
              <a:rPr dirty="0" smtClean="0"/>
              <a:t> </a:t>
            </a:r>
            <a:r>
              <a:rPr lang="lv-LV" sz="1000" dirty="0" smtClean="0">
                <a:latin typeface="Verdana" panose="020B0604030504040204" pitchFamily="34" charset="0"/>
              </a:rPr>
              <a:t>Sign-Out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2" name="Right Bracket 31"/>
          <p:cNvSpPr/>
          <p:nvPr/>
        </p:nvSpPr>
        <p:spPr>
          <a:xfrm rot="10800000">
            <a:off x="2946361" y="2670083"/>
            <a:ext cx="177839" cy="434119"/>
          </a:xfrm>
          <a:prstGeom prst="rightBracket">
            <a:avLst>
              <a:gd name="adj" fmla="val 625000"/>
            </a:avLst>
          </a:prstGeom>
          <a:ln w="28575">
            <a:solidFill>
              <a:srgbClr val="A9B1C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dirty="0"/>
          </a:p>
        </p:txBody>
      </p:sp>
      <p:sp>
        <p:nvSpPr>
          <p:cNvPr id="33" name="Right Bracket 32"/>
          <p:cNvSpPr/>
          <p:nvPr/>
        </p:nvSpPr>
        <p:spPr>
          <a:xfrm rot="10800000">
            <a:off x="2946361" y="3663537"/>
            <a:ext cx="177839" cy="434119"/>
          </a:xfrm>
          <a:prstGeom prst="rightBracket">
            <a:avLst>
              <a:gd name="adj" fmla="val 625000"/>
            </a:avLst>
          </a:prstGeom>
          <a:ln w="28575">
            <a:solidFill>
              <a:srgbClr val="A9B1C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dirty="0"/>
          </a:p>
        </p:txBody>
      </p:sp>
      <p:sp>
        <p:nvSpPr>
          <p:cNvPr id="34" name="Right Bracket 33"/>
          <p:cNvSpPr/>
          <p:nvPr/>
        </p:nvSpPr>
        <p:spPr>
          <a:xfrm>
            <a:off x="6716280" y="4160265"/>
            <a:ext cx="177839" cy="434119"/>
          </a:xfrm>
          <a:prstGeom prst="rightBracket">
            <a:avLst>
              <a:gd name="adj" fmla="val 625000"/>
            </a:avLst>
          </a:prstGeom>
          <a:ln w="28575">
            <a:solidFill>
              <a:srgbClr val="A9B1C1"/>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dirty="0"/>
          </a:p>
        </p:txBody>
      </p:sp>
    </p:spTree>
    <p:extLst>
      <p:ext uri="{BB962C8B-B14F-4D97-AF65-F5344CB8AC3E}">
        <p14:creationId xmlns:p14="http://schemas.microsoft.com/office/powerpoint/2010/main" val="245531512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a:xfrm>
            <a:off x="2590800" y="209550"/>
            <a:ext cx="6096000" cy="800099"/>
          </a:xfrm>
        </p:spPr>
        <p:txBody>
          <a:bodyPr>
            <a:noAutofit/>
          </a:bodyPr>
          <a:lstStyle/>
          <a:p>
            <a:pPr lvl="0"/>
            <a:r>
              <a:rPr lang="lv-LV" altLang="en-US" sz="2400" dirty="0" smtClean="0"/>
              <a:t>Unified </a:t>
            </a:r>
            <a:r>
              <a:rPr lang="lv-LV" altLang="en-US" sz="2400" dirty="0" err="1" smtClean="0"/>
              <a:t>authentication</a:t>
            </a:r>
            <a:r>
              <a:rPr lang="lv-LV" altLang="en-US" sz="2400" dirty="0" smtClean="0"/>
              <a:t> </a:t>
            </a:r>
            <a:r>
              <a:rPr lang="lv-LV" altLang="en-US" sz="2400" dirty="0" smtClean="0"/>
              <a:t>– a </a:t>
            </a:r>
            <a:r>
              <a:rPr lang="lv-LV" altLang="en-US" sz="2400" dirty="0" err="1" smtClean="0"/>
              <a:t>part</a:t>
            </a:r>
            <a:r>
              <a:rPr lang="lv-LV" altLang="en-US" sz="2400" dirty="0" smtClean="0"/>
              <a:t> </a:t>
            </a:r>
            <a:r>
              <a:rPr lang="lv-LV" altLang="en-US" sz="2400" dirty="0" smtClean="0"/>
              <a:t>of VISS infrastructure </a:t>
            </a:r>
            <a:endParaRPr lang="en-GB" sz="2400" dirty="0"/>
          </a:p>
        </p:txBody>
      </p:sp>
      <p:cxnSp>
        <p:nvCxnSpPr>
          <p:cNvPr id="21" name="Straight Connector 20"/>
          <p:cNvCxnSpPr/>
          <p:nvPr/>
        </p:nvCxnSpPr>
        <p:spPr>
          <a:xfrm>
            <a:off x="1627257" y="2495550"/>
            <a:ext cx="7211943"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rotWithShape="1">
          <a:blip r:embed="rId3" cstate="print">
            <a:extLst>
              <a:ext uri="{28A0092B-C50C-407E-A947-70E740481C1C}">
                <a14:useLocalDpi xmlns:a14="http://schemas.microsoft.com/office/drawing/2010/main" val="0"/>
              </a:ext>
            </a:extLst>
          </a:blip>
          <a:srcRect b="10074"/>
          <a:stretch/>
        </p:blipFill>
        <p:spPr>
          <a:xfrm>
            <a:off x="533400" y="1067180"/>
            <a:ext cx="6400800" cy="4095370"/>
          </a:xfrm>
          <a:prstGeom prst="rect">
            <a:avLst/>
          </a:prstGeom>
        </p:spPr>
      </p:pic>
      <p:sp>
        <p:nvSpPr>
          <p:cNvPr id="17413" name="Slide Number Placeholder 4"/>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B92707C-5FFF-46A7-932C-3EE34F0D8F51}" type="slidenum">
              <a:rPr lang="en-US" altLang="en-US" smtClean="0"/>
              <a:pPr/>
              <a:t>4</a:t>
            </a:fld>
            <a:endParaRPr lang="en-GB" altLang="en-US" dirty="0" smtClean="0"/>
          </a:p>
        </p:txBody>
      </p:sp>
      <p:pic>
        <p:nvPicPr>
          <p:cNvPr id="7" name="Picture 11" descr="G:\VRAA_09102015\Vizuālie materiali\Prezentacijas\Ikonas\Latvija_logo_darks.png"/>
          <p:cNvPicPr>
            <a:picLocks noChangeAspect="1" noChangeArrowheads="1"/>
          </p:cNvPicPr>
          <p:nvPr/>
        </p:nvPicPr>
        <p:blipFill>
          <a:blip r:embed="rId4" cstate="print"/>
          <a:srcRect/>
          <a:stretch>
            <a:fillRect/>
          </a:stretch>
        </p:blipFill>
        <p:spPr bwMode="auto">
          <a:xfrm>
            <a:off x="3139949" y="1986645"/>
            <a:ext cx="1080000" cy="432705"/>
          </a:xfrm>
          <a:prstGeom prst="rect">
            <a:avLst/>
          </a:prstGeom>
          <a:noFill/>
        </p:spPr>
      </p:pic>
      <p:pic>
        <p:nvPicPr>
          <p:cNvPr id="8" name="Picture 13" descr="C:\Users\Linda\Desktop\viss-logo.png"/>
          <p:cNvPicPr>
            <a:picLocks noChangeAspect="1" noChangeArrowheads="1"/>
          </p:cNvPicPr>
          <p:nvPr/>
        </p:nvPicPr>
        <p:blipFill>
          <a:blip r:embed="rId5" cstate="print"/>
          <a:srcRect/>
          <a:stretch>
            <a:fillRect/>
          </a:stretch>
        </p:blipFill>
        <p:spPr bwMode="auto">
          <a:xfrm>
            <a:off x="3139949" y="2957518"/>
            <a:ext cx="1080000" cy="384000"/>
          </a:xfrm>
          <a:prstGeom prst="rect">
            <a:avLst/>
          </a:prstGeom>
          <a:noFill/>
        </p:spPr>
      </p:pic>
      <p:sp>
        <p:nvSpPr>
          <p:cNvPr id="9" name="TextBox 8"/>
          <p:cNvSpPr txBox="1"/>
          <p:nvPr/>
        </p:nvSpPr>
        <p:spPr>
          <a:xfrm>
            <a:off x="2091286" y="3460468"/>
            <a:ext cx="3208827" cy="276999"/>
          </a:xfrm>
          <a:prstGeom prst="rect">
            <a:avLst/>
          </a:prstGeom>
          <a:noFill/>
        </p:spPr>
        <p:txBody>
          <a:bodyPr wrap="none" rtlCol="0">
            <a:spAutoFit/>
          </a:bodyPr>
          <a:lstStyle/>
          <a:p>
            <a:r>
              <a:rPr lang="lv-LV" sz="1200" dirty="0" smtClean="0">
                <a:solidFill>
                  <a:schemeClr val="bg1"/>
                </a:solidFill>
                <a:latin typeface="Verdana" panose="020B0604030504040204" pitchFamily="34" charset="0"/>
              </a:rPr>
              <a:t>State Information System Integrator</a:t>
            </a:r>
            <a:endParaRPr lang="en-GB"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1447800" y="4552950"/>
            <a:ext cx="4495799" cy="276999"/>
          </a:xfrm>
          <a:prstGeom prst="rect">
            <a:avLst/>
          </a:prstGeom>
          <a:noFill/>
        </p:spPr>
        <p:txBody>
          <a:bodyPr wrap="square" rtlCol="0">
            <a:spAutoFit/>
          </a:bodyPr>
          <a:lstStyle/>
          <a:p>
            <a:pPr algn="ctr"/>
            <a:r>
              <a:rPr lang="lv-LV" sz="1200" dirty="0">
                <a:latin typeface="Verdana" panose="020B0604030504040204" pitchFamily="34" charset="0"/>
              </a:rPr>
              <a:t>State registers and state information systems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1044476" y="1637840"/>
            <a:ext cx="338554" cy="933910"/>
          </a:xfrm>
          <a:prstGeom prst="rect">
            <a:avLst/>
          </a:prstGeom>
          <a:noFill/>
        </p:spPr>
        <p:txBody>
          <a:bodyPr vert="vert270" wrap="none" rtlCol="0">
            <a:spAutoFit/>
          </a:bodyPr>
          <a:lstStyle/>
          <a:p>
            <a:r>
              <a:rPr lang="lv-LV" sz="1000" dirty="0" smtClean="0">
                <a:latin typeface="Verdana" panose="020B0604030504040204" pitchFamily="34" charset="0"/>
              </a:rPr>
              <a:t>Public environment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1044476" y="2665185"/>
            <a:ext cx="338554" cy="792846"/>
          </a:xfrm>
          <a:prstGeom prst="rect">
            <a:avLst/>
          </a:prstGeom>
          <a:noFill/>
        </p:spPr>
        <p:txBody>
          <a:bodyPr vert="vert270" wrap="none" rtlCol="0">
            <a:spAutoFit/>
          </a:bodyPr>
          <a:lstStyle/>
          <a:p>
            <a:pPr algn="r"/>
            <a:r>
              <a:rPr lang="lv-LV" sz="1000" dirty="0" smtClean="0">
                <a:latin typeface="Verdana" panose="020B0604030504040204" pitchFamily="34" charset="0"/>
              </a:rPr>
              <a:t>Working environment</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2" name="TextBox 31"/>
          <p:cNvSpPr txBox="1"/>
          <p:nvPr/>
        </p:nvSpPr>
        <p:spPr>
          <a:xfrm>
            <a:off x="6515100" y="2970128"/>
            <a:ext cx="2232000" cy="261610"/>
          </a:xfrm>
          <a:prstGeom prst="rect">
            <a:avLst/>
          </a:prstGeom>
          <a:noFill/>
        </p:spPr>
        <p:txBody>
          <a:bodyPr wrap="square" rIns="0" rtlCol="0">
            <a:spAutoFit/>
          </a:bodyPr>
          <a:lstStyle/>
          <a:p>
            <a:r>
              <a:rPr lang="lv-LV" sz="1100" dirty="0" smtClean="0">
                <a:latin typeface="Verdana" pitchFamily="34" charset="0"/>
              </a:rPr>
              <a:t>Single login module</a:t>
            </a:r>
            <a:endParaRPr lang="en-GB" sz="1100" dirty="0">
              <a:latin typeface="Verdana" pitchFamily="34" charset="0"/>
              <a:ea typeface="Verdana" pitchFamily="34" charset="0"/>
              <a:cs typeface="Verdana" pitchFamily="34" charset="0"/>
            </a:endParaRPr>
          </a:p>
        </p:txBody>
      </p:sp>
      <p:sp>
        <p:nvSpPr>
          <p:cNvPr id="33" name="TextBox 32"/>
          <p:cNvSpPr txBox="1"/>
          <p:nvPr/>
        </p:nvSpPr>
        <p:spPr>
          <a:xfrm>
            <a:off x="6515100" y="2580743"/>
            <a:ext cx="1733550" cy="261610"/>
          </a:xfrm>
          <a:prstGeom prst="rect">
            <a:avLst/>
          </a:prstGeom>
          <a:noFill/>
        </p:spPr>
        <p:txBody>
          <a:bodyPr wrap="square" rtlCol="0">
            <a:spAutoFit/>
          </a:bodyPr>
          <a:lstStyle/>
          <a:p>
            <a:r>
              <a:rPr lang="lv-LV" sz="1100" dirty="0" smtClean="0">
                <a:latin typeface="Verdana" pitchFamily="34" charset="0"/>
              </a:rPr>
              <a:t>Payment module</a:t>
            </a:r>
            <a:endParaRPr lang="en-GB" sz="1100" dirty="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0" y="2906453"/>
            <a:ext cx="457200" cy="381000"/>
          </a:xfrm>
          <a:prstGeom prst="rect">
            <a:avLst/>
          </a:prstGeom>
        </p:spPr>
      </p:pic>
      <p:pic>
        <p:nvPicPr>
          <p:cNvPr id="34" name="Picture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96000" y="2521048"/>
            <a:ext cx="457200" cy="381000"/>
          </a:xfrm>
          <a:prstGeom prst="rect">
            <a:avLst/>
          </a:prstGeom>
        </p:spPr>
      </p:pic>
      <p:sp>
        <p:nvSpPr>
          <p:cNvPr id="24" name="TextBox 23"/>
          <p:cNvSpPr txBox="1"/>
          <p:nvPr/>
        </p:nvSpPr>
        <p:spPr>
          <a:xfrm>
            <a:off x="7334250" y="3362753"/>
            <a:ext cx="1581150" cy="261610"/>
          </a:xfrm>
          <a:prstGeom prst="rect">
            <a:avLst/>
          </a:prstGeom>
          <a:noFill/>
        </p:spPr>
        <p:txBody>
          <a:bodyPr wrap="square" rtlCol="0">
            <a:spAutoFit/>
          </a:bodyPr>
          <a:lstStyle/>
          <a:p>
            <a:r>
              <a:rPr lang="lv-LV" sz="1100" dirty="0" smtClean="0">
                <a:solidFill>
                  <a:prstClr val="black"/>
                </a:solidFill>
                <a:latin typeface="Verdana" pitchFamily="34" charset="0"/>
              </a:rPr>
              <a:t>Commercial banks</a:t>
            </a:r>
            <a:endParaRPr lang="en-GB" sz="1100" dirty="0">
              <a:solidFill>
                <a:prstClr val="black"/>
              </a:solidFill>
              <a:latin typeface="Verdana" pitchFamily="34" charset="0"/>
              <a:ea typeface="Verdana" pitchFamily="34" charset="0"/>
              <a:cs typeface="Verdana" pitchFamily="34" charset="0"/>
            </a:endParaRPr>
          </a:p>
        </p:txBody>
      </p:sp>
      <p:pic>
        <p:nvPicPr>
          <p:cNvPr id="25" name="Picture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15150" y="3303058"/>
            <a:ext cx="457200" cy="381000"/>
          </a:xfrm>
          <a:prstGeom prst="rect">
            <a:avLst/>
          </a:prstGeom>
        </p:spPr>
      </p:pic>
      <p:pic>
        <p:nvPicPr>
          <p:cNvPr id="35" name="Picture 4" descr="C:\Users\Linda\Downloads\Internetbankas_eID_eparaksts_png\Internetbankas_eID_eparaksts_png\eID.png"/>
          <p:cNvPicPr>
            <a:picLocks noChangeAspect="1" noChangeArrowheads="1"/>
          </p:cNvPicPr>
          <p:nvPr/>
        </p:nvPicPr>
        <p:blipFill rotWithShape="1">
          <a:blip r:embed="rId9" cstate="print"/>
          <a:srcRect l="22982" t="12561" r="20944" b="20306"/>
          <a:stretch/>
        </p:blipFill>
        <p:spPr bwMode="auto">
          <a:xfrm>
            <a:off x="6963750" y="4134808"/>
            <a:ext cx="360000" cy="288000"/>
          </a:xfrm>
          <a:prstGeom prst="rect">
            <a:avLst/>
          </a:prstGeom>
          <a:noFill/>
        </p:spPr>
      </p:pic>
      <p:pic>
        <p:nvPicPr>
          <p:cNvPr id="11" name="Picture 10"/>
          <p:cNvPicPr>
            <a:picLocks noChangeAspect="1"/>
          </p:cNvPicPr>
          <p:nvPr/>
        </p:nvPicPr>
        <p:blipFill>
          <a:blip r:embed="rId10" cstate="print"/>
          <a:stretch>
            <a:fillRect/>
          </a:stretch>
        </p:blipFill>
        <p:spPr>
          <a:xfrm>
            <a:off x="6982568" y="3713765"/>
            <a:ext cx="322364" cy="346786"/>
          </a:xfrm>
          <a:prstGeom prst="rect">
            <a:avLst/>
          </a:prstGeom>
        </p:spPr>
      </p:pic>
      <p:sp>
        <p:nvSpPr>
          <p:cNvPr id="37" name="TextBox 36"/>
          <p:cNvSpPr txBox="1"/>
          <p:nvPr/>
        </p:nvSpPr>
        <p:spPr>
          <a:xfrm>
            <a:off x="7334250" y="3755378"/>
            <a:ext cx="1581150" cy="261610"/>
          </a:xfrm>
          <a:prstGeom prst="rect">
            <a:avLst/>
          </a:prstGeom>
          <a:noFill/>
        </p:spPr>
        <p:txBody>
          <a:bodyPr wrap="square" rtlCol="0">
            <a:spAutoFit/>
          </a:bodyPr>
          <a:lstStyle/>
          <a:p>
            <a:r>
              <a:rPr lang="lv-LV" sz="1100" dirty="0" smtClean="0">
                <a:solidFill>
                  <a:prstClr val="black"/>
                </a:solidFill>
                <a:latin typeface="Verdana" pitchFamily="34" charset="0"/>
              </a:rPr>
              <a:t>e-signature</a:t>
            </a:r>
            <a:endParaRPr lang="en-GB" sz="1100" dirty="0">
              <a:solidFill>
                <a:prstClr val="black"/>
              </a:solidFill>
              <a:latin typeface="Verdana" pitchFamily="34" charset="0"/>
              <a:ea typeface="Verdana" pitchFamily="34" charset="0"/>
              <a:cs typeface="Verdana" pitchFamily="34" charset="0"/>
            </a:endParaRPr>
          </a:p>
        </p:txBody>
      </p:sp>
      <p:sp>
        <p:nvSpPr>
          <p:cNvPr id="38" name="TextBox 37"/>
          <p:cNvSpPr txBox="1"/>
          <p:nvPr/>
        </p:nvSpPr>
        <p:spPr>
          <a:xfrm>
            <a:off x="7334250" y="4148003"/>
            <a:ext cx="1581150" cy="261610"/>
          </a:xfrm>
          <a:prstGeom prst="rect">
            <a:avLst/>
          </a:prstGeom>
          <a:noFill/>
        </p:spPr>
        <p:txBody>
          <a:bodyPr wrap="square" rtlCol="0">
            <a:spAutoFit/>
          </a:bodyPr>
          <a:lstStyle/>
          <a:p>
            <a:r>
              <a:rPr lang="lv-LV" sz="1100" dirty="0" smtClean="0">
                <a:solidFill>
                  <a:prstClr val="black"/>
                </a:solidFill>
                <a:latin typeface="Verdana" pitchFamily="34" charset="0"/>
              </a:rPr>
              <a:t>eID card</a:t>
            </a:r>
            <a:endParaRPr lang="en-GB" sz="1100" dirty="0">
              <a:solidFill>
                <a:prstClr val="black"/>
              </a:solidFill>
              <a:latin typeface="Verdana" pitchFamily="34" charset="0"/>
              <a:ea typeface="Verdana" pitchFamily="34" charset="0"/>
              <a:cs typeface="Verdana" pitchFamily="34" charset="0"/>
            </a:endParaRPr>
          </a:p>
        </p:txBody>
      </p:sp>
      <p:grpSp>
        <p:nvGrpSpPr>
          <p:cNvPr id="13" name="Group 12"/>
          <p:cNvGrpSpPr/>
          <p:nvPr/>
        </p:nvGrpSpPr>
        <p:grpSpPr>
          <a:xfrm>
            <a:off x="6096000" y="1581150"/>
            <a:ext cx="1828800" cy="381000"/>
            <a:chOff x="6096000" y="1581150"/>
            <a:chExt cx="1828800" cy="381000"/>
          </a:xfrm>
        </p:grpSpPr>
        <p:sp>
          <p:nvSpPr>
            <p:cNvPr id="31" name="TextBox 30"/>
            <p:cNvSpPr txBox="1"/>
            <p:nvPr/>
          </p:nvSpPr>
          <p:spPr>
            <a:xfrm>
              <a:off x="6515100" y="1640845"/>
              <a:ext cx="1409700" cy="261610"/>
            </a:xfrm>
            <a:prstGeom prst="rect">
              <a:avLst/>
            </a:prstGeom>
            <a:noFill/>
          </p:spPr>
          <p:txBody>
            <a:bodyPr wrap="square" rtlCol="0">
              <a:spAutoFit/>
            </a:bodyPr>
            <a:lstStyle/>
            <a:p>
              <a:r>
                <a:rPr lang="lv-LV" sz="1100" dirty="0" smtClean="0">
                  <a:latin typeface="Verdana" pitchFamily="34" charset="0"/>
                </a:rPr>
                <a:t>E-services</a:t>
              </a:r>
              <a:endParaRPr lang="en-GB" sz="1100" dirty="0">
                <a:latin typeface="Verdana" pitchFamily="34" charset="0"/>
                <a:ea typeface="Verdana" pitchFamily="34" charset="0"/>
                <a:cs typeface="Verdana" pitchFamily="34" charset="0"/>
              </a:endParaRPr>
            </a:p>
          </p:txBody>
        </p:sp>
        <p:pic>
          <p:nvPicPr>
            <p:cNvPr id="39" name="Picture 3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96000" y="1581150"/>
              <a:ext cx="457200" cy="381000"/>
            </a:xfrm>
            <a:prstGeom prst="rect">
              <a:avLst/>
            </a:prstGeom>
          </p:spPr>
        </p:pic>
      </p:grpSp>
      <p:grpSp>
        <p:nvGrpSpPr>
          <p:cNvPr id="12" name="Group 11"/>
          <p:cNvGrpSpPr/>
          <p:nvPr/>
        </p:nvGrpSpPr>
        <p:grpSpPr>
          <a:xfrm>
            <a:off x="6096000" y="1999350"/>
            <a:ext cx="2781300" cy="381000"/>
            <a:chOff x="6096000" y="1999350"/>
            <a:chExt cx="2781300" cy="381000"/>
          </a:xfrm>
        </p:grpSpPr>
        <p:sp>
          <p:nvSpPr>
            <p:cNvPr id="30" name="TextBox 29"/>
            <p:cNvSpPr txBox="1"/>
            <p:nvPr/>
          </p:nvSpPr>
          <p:spPr>
            <a:xfrm>
              <a:off x="6515100" y="2059045"/>
              <a:ext cx="2362200" cy="261610"/>
            </a:xfrm>
            <a:prstGeom prst="rect">
              <a:avLst/>
            </a:prstGeom>
            <a:noFill/>
          </p:spPr>
          <p:txBody>
            <a:bodyPr wrap="square" rtlCol="0">
              <a:spAutoFit/>
            </a:bodyPr>
            <a:lstStyle/>
            <a:p>
              <a:r>
                <a:rPr lang="lv-LV" sz="1100" dirty="0" smtClean="0">
                  <a:latin typeface="Verdana" pitchFamily="34" charset="0"/>
                </a:rPr>
                <a:t>Public Service Directory</a:t>
              </a:r>
              <a:endParaRPr lang="en-GB" sz="1100" dirty="0">
                <a:latin typeface="Verdana" pitchFamily="34" charset="0"/>
                <a:ea typeface="Verdana" pitchFamily="34" charset="0"/>
                <a:cs typeface="Verdana" pitchFamily="34" charset="0"/>
              </a:endParaRPr>
            </a:p>
          </p:txBody>
        </p:sp>
        <p:pic>
          <p:nvPicPr>
            <p:cNvPr id="40" name="Picture 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96000" y="1999350"/>
              <a:ext cx="457200" cy="381000"/>
            </a:xfrm>
            <a:prstGeom prst="rect">
              <a:avLst/>
            </a:prstGeom>
          </p:spPr>
        </p:pic>
      </p:grpSp>
    </p:spTree>
    <p:extLst>
      <p:ext uri="{BB962C8B-B14F-4D97-AF65-F5344CB8AC3E}">
        <p14:creationId xmlns:p14="http://schemas.microsoft.com/office/powerpoint/2010/main" val="2636042262"/>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5</a:t>
            </a:fld>
            <a:endParaRPr lang="en-GB" altLang="en-US" dirty="0" smtClean="0"/>
          </a:p>
        </p:txBody>
      </p:sp>
      <p:sp>
        <p:nvSpPr>
          <p:cNvPr id="16" name="Title 22"/>
          <p:cNvSpPr txBox="1">
            <a:spLocks/>
          </p:cNvSpPr>
          <p:nvPr/>
        </p:nvSpPr>
        <p:spPr>
          <a:xfrm>
            <a:off x="2590800" y="285750"/>
            <a:ext cx="6096000" cy="800099"/>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lv-LV" altLang="en-US" sz="2400" dirty="0" smtClean="0"/>
              <a:t>What is unified application?</a:t>
            </a:r>
            <a:endParaRPr lang="en-GB" sz="2400" dirty="0"/>
          </a:p>
        </p:txBody>
      </p:sp>
      <p:sp>
        <p:nvSpPr>
          <p:cNvPr id="7" name="Rectangle 6"/>
          <p:cNvSpPr/>
          <p:nvPr/>
        </p:nvSpPr>
        <p:spPr>
          <a:xfrm>
            <a:off x="2590800" y="958850"/>
            <a:ext cx="6094800" cy="646331"/>
          </a:xfrm>
          <a:prstGeom prst="rect">
            <a:avLst/>
          </a:prstGeom>
        </p:spPr>
        <p:txBody>
          <a:bodyPr wrap="square">
            <a:spAutoFit/>
          </a:bodyPr>
          <a:lstStyle/>
          <a:p>
            <a:pPr marL="0" lvl="1" algn="just"/>
            <a:r>
              <a:rPr lang="lv-LV" sz="1200" dirty="0">
                <a:latin typeface="Verdana" panose="020B0604030504040204" pitchFamily="34" charset="0"/>
              </a:rPr>
              <a:t>Unified application ensures the possibility to identify the portal users using identification provider's (OCMA - e-ID card, LSRCT - e-signature, credit institution payment systems) authentication means</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pic>
        <p:nvPicPr>
          <p:cNvPr id="17" name="Picture 2" descr="G:\VRAA_09102015\Vizuālie materiali\Prezentacijas\e.sigulda.lv.png"/>
          <p:cNvPicPr>
            <a:picLocks noChangeAspect="1" noChangeArrowheads="1"/>
          </p:cNvPicPr>
          <p:nvPr/>
        </p:nvPicPr>
        <p:blipFill>
          <a:blip r:embed="rId3" cstate="print"/>
          <a:srcRect/>
          <a:stretch>
            <a:fillRect/>
          </a:stretch>
        </p:blipFill>
        <p:spPr bwMode="auto">
          <a:xfrm>
            <a:off x="3052762" y="1649903"/>
            <a:ext cx="4872038" cy="3436447"/>
          </a:xfrm>
          <a:prstGeom prst="rect">
            <a:avLst/>
          </a:prstGeom>
          <a:noFill/>
        </p:spPr>
      </p:pic>
      <p:sp>
        <p:nvSpPr>
          <p:cNvPr id="18" name="Rounded Rectangle 17"/>
          <p:cNvSpPr/>
          <p:nvPr/>
        </p:nvSpPr>
        <p:spPr>
          <a:xfrm>
            <a:off x="3367162" y="3323404"/>
            <a:ext cx="4248000" cy="748800"/>
          </a:xfrm>
          <a:prstGeom prst="roundRect">
            <a:avLst>
              <a:gd name="adj" fmla="val 8862"/>
            </a:avLst>
          </a:prstGeom>
          <a:noFill/>
          <a:ln w="19050">
            <a:solidFill>
              <a:srgbClr val="3E5E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Tree>
    <p:extLst>
      <p:ext uri="{BB962C8B-B14F-4D97-AF65-F5344CB8AC3E}">
        <p14:creationId xmlns:p14="http://schemas.microsoft.com/office/powerpoint/2010/main" val="332183346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3182" y="4264950"/>
            <a:ext cx="3733800" cy="288000"/>
          </a:xfrm>
        </p:spPr>
        <p:txBody>
          <a:bodyPr>
            <a:normAutofit/>
          </a:bodyPr>
          <a:lstStyle/>
          <a:p>
            <a:pPr algn="ctr"/>
            <a:r>
              <a:rPr lang="lv-LV" sz="1200" dirty="0"/>
              <a:t>Authentication number in 2015</a:t>
            </a:r>
            <a:endParaRPr lang="en-GB" sz="1200" dirty="0"/>
          </a:p>
        </p:txBody>
      </p:sp>
      <p:sp>
        <p:nvSpPr>
          <p:cNvPr id="3" name="Rectangle 2"/>
          <p:cNvSpPr/>
          <p:nvPr/>
        </p:nvSpPr>
        <p:spPr>
          <a:xfrm>
            <a:off x="2304000" y="4578519"/>
            <a:ext cx="6840000" cy="430887"/>
          </a:xfrm>
          <a:prstGeom prst="rect">
            <a:avLst/>
          </a:prstGeom>
        </p:spPr>
        <p:txBody>
          <a:bodyPr wrap="square">
            <a:spAutoFit/>
          </a:bodyPr>
          <a:lstStyle/>
          <a:p>
            <a:pPr marL="285750" indent="-285750">
              <a:buFont typeface="Arial" panose="020B0604020202020204" pitchFamily="34" charset="0"/>
              <a:buChar char="•"/>
            </a:pPr>
            <a:r>
              <a:rPr lang="lv-LV" sz="1100" dirty="0">
                <a:latin typeface="Verdana" panose="020B0604030504040204" pitchFamily="34" charset="0"/>
              </a:rPr>
              <a:t>More than 2.2 million times used in 2015 (+155% compared to year 2014)</a:t>
            </a:r>
          </a:p>
          <a:p>
            <a:pPr marL="285750" indent="-285750">
              <a:buFont typeface="Arial" panose="020B0604020202020204" pitchFamily="34" charset="0"/>
              <a:buChar char="•"/>
            </a:pPr>
            <a:r>
              <a:rPr lang="lv-LV" sz="1100" dirty="0" smtClean="0">
                <a:latin typeface="Verdana" panose="020B0604030504040204" pitchFamily="34" charset="0"/>
              </a:rPr>
              <a:t>Used in 26 </a:t>
            </a:r>
            <a:r>
              <a:rPr lang="lv-LV" sz="1100" dirty="0" err="1" smtClean="0">
                <a:latin typeface="Verdana" panose="020B0604030504040204" pitchFamily="34" charset="0"/>
              </a:rPr>
              <a:t>portals</a:t>
            </a:r>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9" name="Title 22"/>
          <p:cNvSpPr txBox="1">
            <a:spLocks/>
          </p:cNvSpPr>
          <p:nvPr/>
        </p:nvSpPr>
        <p:spPr>
          <a:xfrm>
            <a:off x="2514600" y="285750"/>
            <a:ext cx="6096000" cy="800099"/>
          </a:xfrm>
          <a:prstGeom prst="rect">
            <a:avLst/>
          </a:prstGeom>
        </p:spPr>
        <p:txBody>
          <a:bodyPr vert="horz" lIns="91440" tIns="45720" rIns="91440" bIns="45720" rtlCol="0" anchor="t">
            <a:noAutofit/>
          </a:bodyPr>
          <a:lstStyle/>
          <a:p>
            <a:pPr lvl="0">
              <a:spcBef>
                <a:spcPct val="0"/>
              </a:spcBef>
            </a:pPr>
            <a:r>
              <a:rPr sz="2400" b="1" dirty="0" smtClean="0">
                <a:latin typeface="Verdana" panose="020B0604030504040204" pitchFamily="34" charset="0"/>
                <a:ea typeface="Verdana" panose="020B0604030504040204" pitchFamily="34" charset="0"/>
                <a:cs typeface="Verdana" panose="020B0604030504040204" pitchFamily="34" charset="0"/>
              </a:rPr>
              <a:t>Number of authentications via the single login module in 2015</a:t>
            </a:r>
            <a:endParaRPr lang="en-GB" altLang="en-US" sz="2400" b="1" dirty="0" smtClean="0">
              <a:latin typeface="Verdana" panose="020B0604030504040204" pitchFamily="34" charset="0"/>
              <a:ea typeface="Verdana" panose="020B0604030504040204" pitchFamily="34" charset="0"/>
              <a:cs typeface="Verdana" panose="020B0604030504040204" pitchFamily="34" charset="0"/>
            </a:endParaRPr>
          </a:p>
        </p:txBody>
      </p:sp>
      <p:grpSp>
        <p:nvGrpSpPr>
          <p:cNvPr id="35" name="Group 34"/>
          <p:cNvGrpSpPr/>
          <p:nvPr/>
        </p:nvGrpSpPr>
        <p:grpSpPr>
          <a:xfrm>
            <a:off x="2430671" y="1123950"/>
            <a:ext cx="6332329" cy="3166336"/>
            <a:chOff x="2333918" y="819150"/>
            <a:chExt cx="6332329" cy="3166336"/>
          </a:xfrm>
        </p:grpSpPr>
        <p:sp>
          <p:nvSpPr>
            <p:cNvPr id="15" name="Rectangle 14"/>
            <p:cNvSpPr/>
            <p:nvPr/>
          </p:nvSpPr>
          <p:spPr>
            <a:xfrm>
              <a:off x="2763704" y="3245764"/>
              <a:ext cx="360000" cy="36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6" name="TextBox 5"/>
            <p:cNvSpPr txBox="1"/>
            <p:nvPr/>
          </p:nvSpPr>
          <p:spPr>
            <a:xfrm>
              <a:off x="2667000" y="2984154"/>
              <a:ext cx="553037" cy="261610"/>
            </a:xfrm>
            <a:prstGeom prst="rect">
              <a:avLst/>
            </a:prstGeom>
            <a:noFill/>
          </p:spPr>
          <p:txBody>
            <a:bodyPr wrap="none" lIns="0" rIns="0" rtlCol="0">
              <a:spAutoFit/>
            </a:bodyPr>
            <a:lstStyle/>
            <a:p>
              <a:r>
                <a:rPr lang="lv-LV" sz="1100" b="1" dirty="0" smtClean="0">
                  <a:latin typeface="Verdana" panose="020B0604030504040204" pitchFamily="34" charset="0"/>
                </a:rPr>
                <a:t>19,609</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p:cNvSpPr/>
            <p:nvPr/>
          </p:nvSpPr>
          <p:spPr>
            <a:xfrm>
              <a:off x="4041940" y="3227764"/>
              <a:ext cx="360000" cy="54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1" name="TextBox 20"/>
            <p:cNvSpPr txBox="1"/>
            <p:nvPr/>
          </p:nvSpPr>
          <p:spPr>
            <a:xfrm>
              <a:off x="3946137" y="2966154"/>
              <a:ext cx="553037" cy="261610"/>
            </a:xfrm>
            <a:prstGeom prst="rect">
              <a:avLst/>
            </a:prstGeom>
            <a:noFill/>
          </p:spPr>
          <p:txBody>
            <a:bodyPr wrap="none" lIns="0" rIns="0" rtlCol="0">
              <a:spAutoFit/>
            </a:bodyPr>
            <a:lstStyle/>
            <a:p>
              <a:r>
                <a:rPr lang="lv-LV" sz="1100" b="1" dirty="0" smtClean="0">
                  <a:latin typeface="Verdana" panose="020B0604030504040204" pitchFamily="34" charset="0"/>
                </a:rPr>
                <a:t>24,762</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17" name="Rectangle 16"/>
            <p:cNvSpPr/>
            <p:nvPr/>
          </p:nvSpPr>
          <p:spPr>
            <a:xfrm>
              <a:off x="5320176" y="2831764"/>
              <a:ext cx="360000" cy="4500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2" name="TextBox 21"/>
            <p:cNvSpPr txBox="1"/>
            <p:nvPr/>
          </p:nvSpPr>
          <p:spPr>
            <a:xfrm>
              <a:off x="5173164" y="2570154"/>
              <a:ext cx="654025" cy="261610"/>
            </a:xfrm>
            <a:prstGeom prst="rect">
              <a:avLst/>
            </a:prstGeom>
            <a:noFill/>
          </p:spPr>
          <p:txBody>
            <a:bodyPr wrap="none" lIns="0" rIns="0" rtlCol="0">
              <a:spAutoFit/>
            </a:bodyPr>
            <a:lstStyle/>
            <a:p>
              <a:r>
                <a:rPr lang="lv-LV" sz="1100" b="1" dirty="0" smtClean="0">
                  <a:latin typeface="Verdana" panose="020B0604030504040204" pitchFamily="34" charset="0"/>
                </a:rPr>
                <a:t>273,257</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p:cNvSpPr/>
            <p:nvPr/>
          </p:nvSpPr>
          <p:spPr>
            <a:xfrm>
              <a:off x="6598412" y="1542364"/>
              <a:ext cx="360000" cy="17394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3" name="TextBox 22"/>
            <p:cNvSpPr txBox="1"/>
            <p:nvPr/>
          </p:nvSpPr>
          <p:spPr>
            <a:xfrm>
              <a:off x="6376860" y="1280754"/>
              <a:ext cx="803105" cy="261610"/>
            </a:xfrm>
            <a:prstGeom prst="rect">
              <a:avLst/>
            </a:prstGeom>
            <a:noFill/>
          </p:spPr>
          <p:txBody>
            <a:bodyPr wrap="none" lIns="0" rIns="0" rtlCol="0">
              <a:spAutoFit/>
            </a:bodyPr>
            <a:lstStyle/>
            <a:p>
              <a:r>
                <a:rPr lang="lv-LV" sz="1100" b="1" dirty="0" smtClean="0">
                  <a:latin typeface="Verdana" panose="020B0604030504040204" pitchFamily="34" charset="0"/>
                </a:rPr>
                <a:t>1,062,112</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7876648" y="1085164"/>
              <a:ext cx="360000" cy="2196600"/>
            </a:xfrm>
            <a:prstGeom prst="rect">
              <a:avLst/>
            </a:prstGeom>
            <a:solidFill>
              <a:srgbClr val="3E5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24" name="TextBox 23"/>
            <p:cNvSpPr txBox="1"/>
            <p:nvPr/>
          </p:nvSpPr>
          <p:spPr>
            <a:xfrm>
              <a:off x="7655095" y="819150"/>
              <a:ext cx="803105" cy="261610"/>
            </a:xfrm>
            <a:prstGeom prst="rect">
              <a:avLst/>
            </a:prstGeom>
            <a:noFill/>
          </p:spPr>
          <p:txBody>
            <a:bodyPr wrap="none" lIns="0" rIns="0" rtlCol="0">
              <a:spAutoFit/>
            </a:bodyPr>
            <a:lstStyle/>
            <a:p>
              <a:r>
                <a:rPr lang="lv-LV" sz="1100" b="1" dirty="0" smtClean="0">
                  <a:latin typeface="Verdana" panose="020B0604030504040204" pitchFamily="34" charset="0"/>
                </a:rPr>
                <a:t>1,338,252</a:t>
              </a:r>
              <a:endParaRPr lang="en-GB" sz="1100" b="1" dirty="0">
                <a:latin typeface="Verdana" panose="020B0604030504040204" pitchFamily="34" charset="0"/>
                <a:ea typeface="Verdana" panose="020B0604030504040204" pitchFamily="34" charset="0"/>
                <a:cs typeface="Verdana" panose="020B0604030504040204" pitchFamily="34" charset="0"/>
              </a:endParaRPr>
            </a:p>
          </p:txBody>
        </p:sp>
        <p:sp>
          <p:nvSpPr>
            <p:cNvPr id="25" name="TextBox 24"/>
            <p:cNvSpPr txBox="1"/>
            <p:nvPr/>
          </p:nvSpPr>
          <p:spPr>
            <a:xfrm>
              <a:off x="2333918" y="3277600"/>
              <a:ext cx="1219200" cy="553998"/>
            </a:xfrm>
            <a:prstGeom prst="rect">
              <a:avLst/>
            </a:prstGeom>
            <a:noFill/>
          </p:spPr>
          <p:txBody>
            <a:bodyPr wrap="square" lIns="0" rIns="0" rtlCol="0">
              <a:spAutoFit/>
            </a:bodyPr>
            <a:lstStyle/>
            <a:p>
              <a:pPr algn="ctr"/>
              <a:r>
                <a:rPr lang="lv-LV" sz="1000" dirty="0" smtClean="0">
                  <a:latin typeface="Verdana" panose="020B0604030504040204" pitchFamily="34" charset="0"/>
                </a:rPr>
                <a:t>Construction IS of the Ministry of Economics</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1" name="TextBox 30"/>
            <p:cNvSpPr txBox="1"/>
            <p:nvPr/>
          </p:nvSpPr>
          <p:spPr>
            <a:xfrm>
              <a:off x="3451615" y="3277600"/>
              <a:ext cx="1542081" cy="707886"/>
            </a:xfrm>
            <a:prstGeom prst="rect">
              <a:avLst/>
            </a:prstGeom>
            <a:noFill/>
          </p:spPr>
          <p:txBody>
            <a:bodyPr wrap="square" lIns="0" rIns="0" rtlCol="0">
              <a:spAutoFit/>
            </a:bodyPr>
            <a:lstStyle/>
            <a:p>
              <a:pPr algn="ctr"/>
              <a:r>
                <a:rPr lang="lv-LV" sz="1000" dirty="0" smtClean="0">
                  <a:latin typeface="Verdana" panose="020B0604030504040204" pitchFamily="34" charset="0"/>
                </a:rPr>
                <a:t>Portal of the State Unified Computerised Land Register</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2" name="TextBox 31"/>
            <p:cNvSpPr txBox="1"/>
            <p:nvPr/>
          </p:nvSpPr>
          <p:spPr>
            <a:xfrm>
              <a:off x="4890576" y="3277600"/>
              <a:ext cx="1219200" cy="553998"/>
            </a:xfrm>
            <a:prstGeom prst="rect">
              <a:avLst/>
            </a:prstGeom>
            <a:noFill/>
          </p:spPr>
          <p:txBody>
            <a:bodyPr wrap="square" lIns="0" rIns="0" rtlCol="0">
              <a:spAutoFit/>
            </a:bodyPr>
            <a:lstStyle/>
            <a:p>
              <a:pPr algn="ctr"/>
              <a:r>
                <a:rPr lang="lv-LV" sz="1000" dirty="0" smtClean="0">
                  <a:latin typeface="Verdana" panose="020B0604030504040204" pitchFamily="34" charset="0"/>
                </a:rPr>
                <a:t>Portal of the Road Traffic Safety Directorate</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3" name="TextBox 32"/>
            <p:cNvSpPr txBox="1"/>
            <p:nvPr/>
          </p:nvSpPr>
          <p:spPr>
            <a:xfrm>
              <a:off x="6168812" y="3277600"/>
              <a:ext cx="1219200" cy="553998"/>
            </a:xfrm>
            <a:prstGeom prst="rect">
              <a:avLst/>
            </a:prstGeom>
            <a:noFill/>
          </p:spPr>
          <p:txBody>
            <a:bodyPr wrap="square" lIns="0" rIns="0" rtlCol="0">
              <a:spAutoFit/>
            </a:bodyPr>
            <a:lstStyle/>
            <a:p>
              <a:pPr algn="ctr"/>
              <a:r>
                <a:rPr lang="lv-LV" sz="1000" dirty="0" smtClean="0">
                  <a:latin typeface="Verdana" panose="020B0604030504040204" pitchFamily="34" charset="0"/>
                </a:rPr>
                <a:t>SRS Electronic Declaration System</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sp>
          <p:nvSpPr>
            <p:cNvPr id="34" name="TextBox 33"/>
            <p:cNvSpPr txBox="1"/>
            <p:nvPr/>
          </p:nvSpPr>
          <p:spPr>
            <a:xfrm>
              <a:off x="7447047" y="3277600"/>
              <a:ext cx="1219200" cy="246221"/>
            </a:xfrm>
            <a:prstGeom prst="rect">
              <a:avLst/>
            </a:prstGeom>
            <a:noFill/>
          </p:spPr>
          <p:txBody>
            <a:bodyPr wrap="square" lIns="0" rIns="0" rtlCol="0">
              <a:spAutoFit/>
            </a:bodyPr>
            <a:lstStyle/>
            <a:p>
              <a:pPr algn="ctr"/>
              <a:r>
                <a:rPr lang="lv-LV" sz="1000" dirty="0" smtClean="0">
                  <a:latin typeface="Verdana" panose="020B0604030504040204" pitchFamily="34" charset="0"/>
                </a:rPr>
                <a:t>Latvija.lv portal</a:t>
              </a:r>
              <a:endParaRPr lang="en-GB" sz="1000" dirty="0">
                <a:latin typeface="Verdana" panose="020B0604030504040204" pitchFamily="34" charset="0"/>
                <a:ea typeface="Verdana" panose="020B0604030504040204" pitchFamily="34" charset="0"/>
                <a:cs typeface="Verdana" panose="020B0604030504040204" pitchFamily="34" charset="0"/>
              </a:endParaRPr>
            </a:p>
          </p:txBody>
        </p:sp>
      </p:grpSp>
      <p:sp>
        <p:nvSpPr>
          <p:cNvPr id="26"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6</a:t>
            </a:fld>
            <a:endParaRPr lang="en-GB" altLang="en-US" dirty="0" smtClean="0"/>
          </a:p>
        </p:txBody>
      </p:sp>
    </p:spTree>
    <p:extLst>
      <p:ext uri="{BB962C8B-B14F-4D97-AF65-F5344CB8AC3E}">
        <p14:creationId xmlns:p14="http://schemas.microsoft.com/office/powerpoint/2010/main" val="47487031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85750"/>
            <a:ext cx="6096000" cy="777482"/>
          </a:xfrm>
        </p:spPr>
        <p:txBody>
          <a:bodyPr>
            <a:noAutofit/>
          </a:bodyPr>
          <a:lstStyle/>
          <a:p>
            <a:r>
              <a:rPr lang="lv-LV" sz="2400" dirty="0" smtClean="0"/>
              <a:t>The most active users of the single login module</a:t>
            </a:r>
            <a:endParaRPr lang="en-GB" sz="2400" dirty="0"/>
          </a:p>
        </p:txBody>
      </p:sp>
      <p:grpSp>
        <p:nvGrpSpPr>
          <p:cNvPr id="13" name="Group 12"/>
          <p:cNvGrpSpPr/>
          <p:nvPr/>
        </p:nvGrpSpPr>
        <p:grpSpPr>
          <a:xfrm>
            <a:off x="5050200" y="2863155"/>
            <a:ext cx="720000" cy="720000"/>
            <a:chOff x="5334000" y="2647950"/>
            <a:chExt cx="828000" cy="82800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5600" y="2809950"/>
              <a:ext cx="604800" cy="504000"/>
            </a:xfrm>
            <a:prstGeom prst="rect">
              <a:avLst/>
            </a:prstGeom>
            <a:ln>
              <a:noFill/>
              <a:prstDash val="solid"/>
            </a:ln>
          </p:spPr>
        </p:pic>
        <p:sp>
          <p:nvSpPr>
            <p:cNvPr id="4" name="Oval 3"/>
            <p:cNvSpPr/>
            <p:nvPr/>
          </p:nvSpPr>
          <p:spPr>
            <a:xfrm>
              <a:off x="5334000" y="2647950"/>
              <a:ext cx="828000" cy="828000"/>
            </a:xfrm>
            <a:prstGeom prst="ellipse">
              <a:avLst/>
            </a:prstGeom>
            <a:noFill/>
            <a:ln w="19050">
              <a:solidFill>
                <a:srgbClr val="3E5E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20" name="Group 19"/>
          <p:cNvGrpSpPr/>
          <p:nvPr/>
        </p:nvGrpSpPr>
        <p:grpSpPr>
          <a:xfrm>
            <a:off x="4870200" y="1491966"/>
            <a:ext cx="1080000" cy="1080000"/>
            <a:chOff x="6097784" y="1387586"/>
            <a:chExt cx="1080000" cy="1080000"/>
          </a:xfrm>
        </p:grpSpPr>
        <p:sp>
          <p:nvSpPr>
            <p:cNvPr id="7" name="Rectangle 6"/>
            <p:cNvSpPr/>
            <p:nvPr/>
          </p:nvSpPr>
          <p:spPr>
            <a:xfrm>
              <a:off x="6243446" y="1619810"/>
              <a:ext cx="788677" cy="615553"/>
            </a:xfrm>
            <a:prstGeom prst="rect">
              <a:avLst/>
            </a:prstGeom>
          </p:spPr>
          <p:txBody>
            <a:bodyPr wrap="none" lIns="0" tIns="0" rIns="0" bIns="0">
              <a:spAutoFit/>
            </a:bodyPr>
            <a:lstStyle/>
            <a:p>
              <a:pPr algn="ctr" fontAlgn="ctr"/>
              <a:r>
                <a:rPr lang="lv-LV" sz="1000" dirty="0" smtClean="0">
                  <a:solidFill>
                    <a:srgbClr val="000000"/>
                  </a:solidFill>
                  <a:latin typeface="Verdana"/>
                </a:rPr>
                <a:t>Culture</a:t>
              </a:r>
            </a:p>
            <a:p>
              <a:pPr algn="ctr" fontAlgn="ctr"/>
              <a:r>
                <a:rPr lang="lv-LV" sz="1000" dirty="0" smtClean="0">
                  <a:solidFill>
                    <a:srgbClr val="000000"/>
                  </a:solidFill>
                  <a:latin typeface="Verdana"/>
                </a:rPr>
                <a:t>information</a:t>
              </a:r>
            </a:p>
            <a:p>
              <a:pPr algn="ctr" fontAlgn="ctr"/>
              <a:r>
                <a:rPr lang="lv-LV" sz="1000" dirty="0">
                  <a:solidFill>
                    <a:srgbClr val="000000"/>
                  </a:solidFill>
                  <a:latin typeface="Verdana"/>
                </a:rPr>
                <a:t>system</a:t>
              </a:r>
            </a:p>
            <a:p>
              <a:pPr algn="ctr" fontAlgn="ctr"/>
              <a:r>
                <a:rPr lang="lv-LV" sz="1000" dirty="0" smtClean="0">
                  <a:solidFill>
                    <a:srgbClr val="000000"/>
                  </a:solidFill>
                  <a:latin typeface="Verdana"/>
                </a:rPr>
                <a:t>center</a:t>
              </a:r>
              <a:endParaRPr lang="en-GB" sz="1000" dirty="0">
                <a:solidFill>
                  <a:srgbClr val="000000"/>
                </a:solidFill>
                <a:latin typeface="Verdana"/>
              </a:endParaRPr>
            </a:p>
          </p:txBody>
        </p:sp>
        <p:sp>
          <p:nvSpPr>
            <p:cNvPr id="8" name="Oval 7"/>
            <p:cNvSpPr/>
            <p:nvPr/>
          </p:nvSpPr>
          <p:spPr>
            <a:xfrm>
              <a:off x="6097784" y="1387586"/>
              <a:ext cx="1080000" cy="1080000"/>
            </a:xfrm>
            <a:prstGeom prst="ellipse">
              <a:avLst/>
            </a:prstGeom>
            <a:noFill/>
            <a:ln w="19050">
              <a:solidFill>
                <a:srgbClr val="3E5E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9" name="Group 18"/>
          <p:cNvGrpSpPr/>
          <p:nvPr/>
        </p:nvGrpSpPr>
        <p:grpSpPr>
          <a:xfrm>
            <a:off x="5824200" y="3468750"/>
            <a:ext cx="1008000" cy="1008000"/>
            <a:chOff x="7467600" y="3549632"/>
            <a:chExt cx="1008000" cy="1008000"/>
          </a:xfrm>
        </p:grpSpPr>
        <p:sp>
          <p:nvSpPr>
            <p:cNvPr id="9" name="Rectangle 8"/>
            <p:cNvSpPr/>
            <p:nvPr/>
          </p:nvSpPr>
          <p:spPr>
            <a:xfrm>
              <a:off x="7639779" y="3745856"/>
              <a:ext cx="663644" cy="615553"/>
            </a:xfrm>
            <a:prstGeom prst="rect">
              <a:avLst/>
            </a:prstGeom>
          </p:spPr>
          <p:txBody>
            <a:bodyPr wrap="none" lIns="0" tIns="0" rIns="0" bIns="0">
              <a:spAutoFit/>
            </a:bodyPr>
            <a:lstStyle/>
            <a:p>
              <a:pPr algn="ctr" fontAlgn="ctr"/>
              <a:r>
                <a:rPr lang="lv-LV" sz="1000" dirty="0" smtClean="0">
                  <a:solidFill>
                    <a:srgbClr val="000000"/>
                  </a:solidFill>
                  <a:latin typeface="Verdana"/>
                </a:rPr>
                <a:t>State</a:t>
              </a:r>
            </a:p>
            <a:p>
              <a:pPr algn="ctr" fontAlgn="ctr"/>
              <a:r>
                <a:rPr lang="lv-LV" sz="1000" dirty="0" smtClean="0">
                  <a:latin typeface="Verdana"/>
                </a:rPr>
                <a:t>Regional</a:t>
              </a:r>
            </a:p>
            <a:p>
              <a:pPr algn="ctr" fontAlgn="ctr"/>
              <a:r>
                <a:rPr lang="lv-LV" sz="1000" dirty="0" smtClean="0">
                  <a:latin typeface="Verdana"/>
                </a:rPr>
                <a:t>Development</a:t>
              </a:r>
            </a:p>
            <a:p>
              <a:pPr algn="ctr" fontAlgn="ctr"/>
              <a:r>
                <a:rPr lang="lv-LV" sz="1000" dirty="0" smtClean="0">
                  <a:solidFill>
                    <a:srgbClr val="000000"/>
                  </a:solidFill>
                  <a:latin typeface="Verdana"/>
                </a:rPr>
                <a:t>Agency</a:t>
              </a:r>
              <a:endParaRPr lang="en-GB" sz="1000" dirty="0">
                <a:solidFill>
                  <a:srgbClr val="000000"/>
                </a:solidFill>
                <a:latin typeface="Verdana"/>
              </a:endParaRPr>
            </a:p>
          </p:txBody>
        </p:sp>
        <p:sp>
          <p:nvSpPr>
            <p:cNvPr id="10" name="Oval 9"/>
            <p:cNvSpPr/>
            <p:nvPr/>
          </p:nvSpPr>
          <p:spPr>
            <a:xfrm>
              <a:off x="7467600" y="3549632"/>
              <a:ext cx="1008000" cy="1008000"/>
            </a:xfrm>
            <a:prstGeom prst="ellipse">
              <a:avLst/>
            </a:prstGeom>
            <a:noFill/>
            <a:ln w="19050">
              <a:solidFill>
                <a:srgbClr val="3E5E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grpSp>
        <p:nvGrpSpPr>
          <p:cNvPr id="18" name="Group 17"/>
          <p:cNvGrpSpPr/>
          <p:nvPr/>
        </p:nvGrpSpPr>
        <p:grpSpPr>
          <a:xfrm>
            <a:off x="3988200" y="3468750"/>
            <a:ext cx="1008000" cy="1008000"/>
            <a:chOff x="4815888" y="3541307"/>
            <a:chExt cx="1008000" cy="1008000"/>
          </a:xfrm>
        </p:grpSpPr>
        <p:sp>
          <p:nvSpPr>
            <p:cNvPr id="11" name="Rectangle 10"/>
            <p:cNvSpPr/>
            <p:nvPr/>
          </p:nvSpPr>
          <p:spPr>
            <a:xfrm>
              <a:off x="4865437" y="3891419"/>
              <a:ext cx="908902" cy="307777"/>
            </a:xfrm>
            <a:prstGeom prst="rect">
              <a:avLst/>
            </a:prstGeom>
          </p:spPr>
          <p:txBody>
            <a:bodyPr wrap="none" lIns="0" tIns="0" rIns="0" bIns="0">
              <a:spAutoFit/>
            </a:bodyPr>
            <a:lstStyle/>
            <a:p>
              <a:pPr algn="ctr" fontAlgn="ctr"/>
              <a:r>
                <a:rPr lang="lv-LV" sz="1000" dirty="0" smtClean="0">
                  <a:solidFill>
                    <a:srgbClr val="000000"/>
                  </a:solidFill>
                  <a:latin typeface="Verdana"/>
                </a:rPr>
                <a:t>Courts</a:t>
              </a:r>
            </a:p>
            <a:p>
              <a:pPr algn="ctr" fontAlgn="ctr"/>
              <a:r>
                <a:rPr lang="lv-LV" sz="1000" dirty="0" smtClean="0">
                  <a:solidFill>
                    <a:srgbClr val="000000"/>
                  </a:solidFill>
                  <a:latin typeface="Verdana"/>
                </a:rPr>
                <a:t>administration</a:t>
              </a:r>
              <a:endParaRPr lang="en-GB" sz="1000" dirty="0">
                <a:solidFill>
                  <a:srgbClr val="000000"/>
                </a:solidFill>
                <a:latin typeface="Verdana"/>
              </a:endParaRPr>
            </a:p>
          </p:txBody>
        </p:sp>
        <p:sp>
          <p:nvSpPr>
            <p:cNvPr id="12" name="Oval 11"/>
            <p:cNvSpPr/>
            <p:nvPr/>
          </p:nvSpPr>
          <p:spPr>
            <a:xfrm>
              <a:off x="4815888" y="3541307"/>
              <a:ext cx="1008000" cy="1008000"/>
            </a:xfrm>
            <a:prstGeom prst="ellipse">
              <a:avLst/>
            </a:prstGeom>
            <a:noFill/>
            <a:ln w="19050">
              <a:solidFill>
                <a:srgbClr val="3E5E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grpSp>
      <p:sp>
        <p:nvSpPr>
          <p:cNvPr id="16" name="Rectangle 15"/>
          <p:cNvSpPr/>
          <p:nvPr/>
        </p:nvSpPr>
        <p:spPr>
          <a:xfrm>
            <a:off x="6596777" y="1662749"/>
            <a:ext cx="1785223" cy="1000274"/>
          </a:xfrm>
          <a:prstGeom prst="rect">
            <a:avLst/>
          </a:prstGeom>
        </p:spPr>
        <p:txBody>
          <a:bodyPr wrap="square" lIns="0" tIns="0" rIns="0" bIns="0">
            <a:spAutoFit/>
          </a:bodyPr>
          <a:lstStyle/>
          <a:p>
            <a:pPr fontAlgn="ctr">
              <a:spcAft>
                <a:spcPts val="600"/>
              </a:spcAft>
            </a:pPr>
            <a:r>
              <a:rPr lang="lv-LV" sz="1000" dirty="0">
                <a:latin typeface="Verdana"/>
              </a:rPr>
              <a:t>Expert application system of the State Culture Capital Foundation</a:t>
            </a:r>
          </a:p>
          <a:p>
            <a:pPr fontAlgn="ctr">
              <a:spcAft>
                <a:spcPts val="600"/>
              </a:spcAft>
            </a:pPr>
            <a:r>
              <a:rPr lang="nn-NO" sz="1000" dirty="0" smtClean="0">
                <a:latin typeface="Verdana"/>
              </a:rPr>
              <a:t>Project application system of the State Culture Capital Foundation</a:t>
            </a:r>
            <a:endParaRPr lang="en-GB" sz="1000" dirty="0">
              <a:solidFill>
                <a:srgbClr val="000000"/>
              </a:solidFill>
              <a:latin typeface="Verdana"/>
            </a:endParaRPr>
          </a:p>
        </p:txBody>
      </p:sp>
      <p:cxnSp>
        <p:nvCxnSpPr>
          <p:cNvPr id="31" name="Straight Arrow Connector 30"/>
          <p:cNvCxnSpPr/>
          <p:nvPr/>
        </p:nvCxnSpPr>
        <p:spPr>
          <a:xfrm>
            <a:off x="6048600" y="2031966"/>
            <a:ext cx="43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667000" y="1662749"/>
            <a:ext cx="1526288" cy="692497"/>
          </a:xfrm>
          <a:prstGeom prst="rect">
            <a:avLst/>
          </a:prstGeom>
        </p:spPr>
        <p:txBody>
          <a:bodyPr wrap="square" lIns="0" tIns="0" rIns="0" bIns="0">
            <a:spAutoFit/>
          </a:bodyPr>
          <a:lstStyle/>
          <a:p>
            <a:pPr algn="r" fontAlgn="ctr">
              <a:spcAft>
                <a:spcPts val="600"/>
              </a:spcAft>
            </a:pPr>
            <a:r>
              <a:rPr lang="lv-LV" sz="1000" dirty="0">
                <a:solidFill>
                  <a:srgbClr val="000000"/>
                </a:solidFill>
                <a:latin typeface="Verdana"/>
              </a:rPr>
              <a:t>Joint catalogue of national museum collection</a:t>
            </a:r>
            <a:endParaRPr lang="en-GB" sz="1000" dirty="0" smtClean="0">
              <a:solidFill>
                <a:srgbClr val="000000"/>
              </a:solidFill>
              <a:latin typeface="Verdana"/>
            </a:endParaRPr>
          </a:p>
          <a:p>
            <a:pPr algn="r" fontAlgn="ctr">
              <a:spcAft>
                <a:spcPts val="600"/>
              </a:spcAft>
            </a:pPr>
            <a:r>
              <a:rPr lang="lv-LV" sz="1000" dirty="0">
                <a:solidFill>
                  <a:srgbClr val="000000"/>
                </a:solidFill>
                <a:latin typeface="Verdana"/>
              </a:rPr>
              <a:t>Digital culture map of Latvia</a:t>
            </a:r>
            <a:endParaRPr lang="en-GB" sz="1000" dirty="0">
              <a:solidFill>
                <a:srgbClr val="000000"/>
              </a:solidFill>
              <a:latin typeface="Verdana"/>
            </a:endParaRPr>
          </a:p>
        </p:txBody>
      </p:sp>
      <p:cxnSp>
        <p:nvCxnSpPr>
          <p:cNvPr id="34" name="Straight Arrow Connector 33"/>
          <p:cNvCxnSpPr/>
          <p:nvPr/>
        </p:nvCxnSpPr>
        <p:spPr>
          <a:xfrm flipH="1">
            <a:off x="4339800" y="2031966"/>
            <a:ext cx="432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 idx="0"/>
            <a:endCxn id="8" idx="4"/>
          </p:cNvCxnSpPr>
          <p:nvPr/>
        </p:nvCxnSpPr>
        <p:spPr>
          <a:xfrm flipV="1">
            <a:off x="5410200" y="2571966"/>
            <a:ext cx="0" cy="291189"/>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endCxn id="12" idx="7"/>
          </p:cNvCxnSpPr>
          <p:nvPr/>
        </p:nvCxnSpPr>
        <p:spPr>
          <a:xfrm flipH="1">
            <a:off x="4848582" y="3411898"/>
            <a:ext cx="244662" cy="20447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10" idx="1"/>
          </p:cNvCxnSpPr>
          <p:nvPr/>
        </p:nvCxnSpPr>
        <p:spPr>
          <a:xfrm>
            <a:off x="5727155" y="3405108"/>
            <a:ext cx="244663" cy="211260"/>
          </a:xfrm>
          <a:prstGeom prst="line">
            <a:avLst/>
          </a:prstGeom>
          <a:ln w="19050">
            <a:solidFill>
              <a:srgbClr val="3E5E9F"/>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08400" y="3972750"/>
            <a:ext cx="360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3547351" y="3972750"/>
            <a:ext cx="360000" cy="0"/>
          </a:xfrm>
          <a:prstGeom prst="straightConnector1">
            <a:avLst/>
          </a:prstGeom>
          <a:ln w="19050">
            <a:solidFill>
              <a:srgbClr val="3E5E9F"/>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391400" y="3664974"/>
            <a:ext cx="807913" cy="615553"/>
          </a:xfrm>
          <a:prstGeom prst="rect">
            <a:avLst/>
          </a:prstGeom>
        </p:spPr>
        <p:txBody>
          <a:bodyPr wrap="none" lIns="0" tIns="0" rIns="0" bIns="0">
            <a:spAutoFit/>
          </a:bodyPr>
          <a:lstStyle/>
          <a:p>
            <a:pPr fontAlgn="ctr">
              <a:spcAft>
                <a:spcPts val="600"/>
              </a:spcAft>
            </a:pPr>
            <a:r>
              <a:rPr lang="lv-LV" sz="1000" dirty="0" smtClean="0">
                <a:solidFill>
                  <a:srgbClr val="000000"/>
                </a:solidFill>
                <a:latin typeface="Verdana"/>
              </a:rPr>
              <a:t>Geolatvija.lv</a:t>
            </a:r>
          </a:p>
          <a:p>
            <a:pPr fontAlgn="ctr">
              <a:spcAft>
                <a:spcPts val="600"/>
              </a:spcAft>
            </a:pPr>
            <a:r>
              <a:rPr lang="lv-LV" sz="1000" dirty="0" smtClean="0">
                <a:solidFill>
                  <a:srgbClr val="000000"/>
                </a:solidFill>
                <a:latin typeface="Verdana"/>
              </a:rPr>
              <a:t>Latvija.lv</a:t>
            </a:r>
          </a:p>
          <a:p>
            <a:pPr fontAlgn="ctr">
              <a:spcAft>
                <a:spcPts val="600"/>
              </a:spcAft>
            </a:pPr>
            <a:r>
              <a:rPr lang="lv-LV" sz="1000" dirty="0" smtClean="0">
                <a:solidFill>
                  <a:srgbClr val="000000"/>
                </a:solidFill>
                <a:latin typeface="Verdana"/>
              </a:rPr>
              <a:t>VISS.gov.lv</a:t>
            </a:r>
            <a:endParaRPr lang="en-GB" sz="1000" dirty="0">
              <a:solidFill>
                <a:srgbClr val="000000"/>
              </a:solidFill>
              <a:latin typeface="Verdana"/>
            </a:endParaRPr>
          </a:p>
        </p:txBody>
      </p:sp>
      <p:sp>
        <p:nvSpPr>
          <p:cNvPr id="39" name="Rectangle 38"/>
          <p:cNvSpPr/>
          <p:nvPr/>
        </p:nvSpPr>
        <p:spPr>
          <a:xfrm>
            <a:off x="1667640" y="3588030"/>
            <a:ext cx="1768801" cy="769441"/>
          </a:xfrm>
          <a:prstGeom prst="rect">
            <a:avLst/>
          </a:prstGeom>
        </p:spPr>
        <p:txBody>
          <a:bodyPr wrap="square" lIns="0" tIns="0" rIns="0" bIns="0">
            <a:spAutoFit/>
          </a:bodyPr>
          <a:lstStyle/>
          <a:p>
            <a:pPr algn="r" fontAlgn="ctr">
              <a:spcAft>
                <a:spcPts val="600"/>
              </a:spcAft>
            </a:pPr>
            <a:r>
              <a:rPr lang="lv-LV" sz="1000" dirty="0" smtClean="0">
                <a:solidFill>
                  <a:srgbClr val="000000"/>
                </a:solidFill>
                <a:latin typeface="Verdana"/>
              </a:rPr>
              <a:t>Electronic auction portal</a:t>
            </a:r>
          </a:p>
          <a:p>
            <a:pPr algn="r" fontAlgn="ctr">
              <a:spcAft>
                <a:spcPts val="600"/>
              </a:spcAft>
            </a:pPr>
            <a:r>
              <a:rPr lang="lv-LV" sz="1000" dirty="0" smtClean="0">
                <a:solidFill>
                  <a:srgbClr val="000000"/>
                </a:solidFill>
                <a:latin typeface="Verdana"/>
              </a:rPr>
              <a:t>Tiesas.lv</a:t>
            </a:r>
          </a:p>
          <a:p>
            <a:pPr algn="r" fontAlgn="ctr">
              <a:spcAft>
                <a:spcPts val="600"/>
              </a:spcAft>
            </a:pPr>
            <a:r>
              <a:rPr lang="lv-LV" sz="1000" dirty="0" smtClean="0">
                <a:solidFill>
                  <a:srgbClr val="000000"/>
                </a:solidFill>
                <a:latin typeface="Verdana"/>
              </a:rPr>
              <a:t>Portal of the State Unified Computerised Land Register</a:t>
            </a:r>
            <a:endParaRPr lang="en-GB" sz="1000" dirty="0">
              <a:solidFill>
                <a:srgbClr val="000000"/>
              </a:solidFill>
              <a:latin typeface="Verdana"/>
            </a:endParaRPr>
          </a:p>
        </p:txBody>
      </p:sp>
      <p:sp>
        <p:nvSpPr>
          <p:cNvPr id="26"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7</a:t>
            </a:fld>
            <a:endParaRPr lang="en-GB" altLang="en-US" dirty="0" smtClean="0"/>
          </a:p>
        </p:txBody>
      </p:sp>
    </p:spTree>
    <p:extLst>
      <p:ext uri="{BB962C8B-B14F-4D97-AF65-F5344CB8AC3E}">
        <p14:creationId xmlns:p14="http://schemas.microsoft.com/office/powerpoint/2010/main" val="3837954457"/>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285750"/>
            <a:ext cx="5943600" cy="777479"/>
          </a:xfrm>
        </p:spPr>
        <p:txBody>
          <a:bodyPr>
            <a:noAutofit/>
          </a:bodyPr>
          <a:lstStyle/>
          <a:p>
            <a:r>
              <a:rPr lang="lv-LV" altLang="en-US" sz="2400" dirty="0" smtClean="0"/>
              <a:t>Advantages of single login</a:t>
            </a:r>
          </a:p>
        </p:txBody>
      </p:sp>
      <p:sp>
        <p:nvSpPr>
          <p:cNvPr id="13318"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40509DB-8696-4044-837E-56D6DAF5AC71}" type="slidenum">
              <a:rPr lang="en-US" altLang="en-US" smtClean="0"/>
              <a:pPr/>
              <a:t>8</a:t>
            </a:fld>
            <a:endParaRPr lang="en-GB" altLang="en-US" dirty="0" smtClean="0"/>
          </a:p>
        </p:txBody>
      </p:sp>
      <p:sp>
        <p:nvSpPr>
          <p:cNvPr id="43" name="Content Placeholder 2"/>
          <p:cNvSpPr>
            <a:spLocks noGrp="1"/>
          </p:cNvSpPr>
          <p:nvPr>
            <p:ph idx="1"/>
          </p:nvPr>
        </p:nvSpPr>
        <p:spPr>
          <a:xfrm>
            <a:off x="2590800" y="1276350"/>
            <a:ext cx="5943600" cy="3543300"/>
          </a:xfrm>
        </p:spPr>
        <p:txBody>
          <a:bodyPr>
            <a:normAutofit/>
          </a:bodyPr>
          <a:lstStyle/>
          <a:p>
            <a:pPr algn="just">
              <a:spcBef>
                <a:spcPts val="0"/>
              </a:spcBef>
            </a:pPr>
            <a:r>
              <a:rPr lang="lv-LV" sz="1400" dirty="0" smtClean="0"/>
              <a:t>Convenient and secure identification:</a:t>
            </a:r>
          </a:p>
          <a:p>
            <a:pPr marL="285750" indent="-285750" algn="just">
              <a:spcBef>
                <a:spcPts val="0"/>
              </a:spcBef>
              <a:buFont typeface="Arial" panose="020B0604020202020204" pitchFamily="34" charset="0"/>
              <a:buChar char="•"/>
            </a:pPr>
            <a:r>
              <a:rPr lang="lv-LV" sz="1400" dirty="0" err="1" smtClean="0"/>
              <a:t>on</a:t>
            </a:r>
            <a:r>
              <a:rPr lang="lv-LV" sz="1400" dirty="0" smtClean="0"/>
              <a:t> </a:t>
            </a:r>
            <a:r>
              <a:rPr lang="lv-LV" sz="1400" dirty="0" err="1" smtClean="0"/>
              <a:t>Latvija.lv</a:t>
            </a:r>
            <a:r>
              <a:rPr lang="lv-LV" sz="1400" dirty="0" smtClean="0"/>
              <a:t>;</a:t>
            </a:r>
            <a:endParaRPr lang="lv-LV" sz="1400" dirty="0" smtClean="0"/>
          </a:p>
          <a:p>
            <a:pPr marL="285750" indent="-285750" algn="just">
              <a:spcBef>
                <a:spcPts val="0"/>
              </a:spcBef>
              <a:spcAft>
                <a:spcPts val="1800"/>
              </a:spcAft>
              <a:buFont typeface="Arial" panose="020B0604020202020204" pitchFamily="34" charset="0"/>
              <a:buChar char="•"/>
            </a:pPr>
            <a:r>
              <a:rPr lang="lv-LV" sz="1400" dirty="0" smtClean="0"/>
              <a:t>on other portals of institutions.</a:t>
            </a:r>
          </a:p>
          <a:p>
            <a:pPr algn="just">
              <a:spcBef>
                <a:spcPts val="0"/>
              </a:spcBef>
              <a:spcAft>
                <a:spcPts val="1800"/>
              </a:spcAft>
            </a:pPr>
            <a:r>
              <a:rPr lang="lv-LV" sz="1400" dirty="0" smtClean="0"/>
              <a:t>There is no need to create new solutions and enter into cooperation agreements with other identification providers.</a:t>
            </a:r>
          </a:p>
          <a:p>
            <a:pPr algn="just">
              <a:spcBef>
                <a:spcPts val="0"/>
              </a:spcBef>
            </a:pPr>
            <a:r>
              <a:rPr lang="lv-LV" sz="1400" dirty="0" smtClean="0"/>
              <a:t>There are two identification ways available: </a:t>
            </a:r>
          </a:p>
          <a:p>
            <a:pPr marL="285750" indent="-285750" algn="just">
              <a:spcBef>
                <a:spcPts val="0"/>
              </a:spcBef>
              <a:buFont typeface="Arial" panose="020B0604020202020204" pitchFamily="34" charset="0"/>
              <a:buChar char="•"/>
            </a:pPr>
            <a:r>
              <a:rPr lang="lv-LV" sz="1400" dirty="0"/>
              <a:t>with an eID card </a:t>
            </a:r>
            <a:r>
              <a:rPr lang="lv-LV" sz="1400" dirty="0" err="1"/>
              <a:t>and</a:t>
            </a:r>
            <a:r>
              <a:rPr lang="lv-LV" sz="1400" dirty="0"/>
              <a:t> </a:t>
            </a:r>
            <a:r>
              <a:rPr lang="lv-LV" sz="1400" dirty="0" smtClean="0"/>
              <a:t>e-</a:t>
            </a:r>
            <a:r>
              <a:rPr lang="lv-LV" sz="1400" dirty="0" err="1" smtClean="0"/>
              <a:t>signature</a:t>
            </a:r>
            <a:r>
              <a:rPr lang="lv-LV" sz="1400" dirty="0" smtClean="0"/>
              <a:t>;</a:t>
            </a:r>
            <a:endParaRPr lang="lv-LV" sz="1400" dirty="0"/>
          </a:p>
          <a:p>
            <a:pPr marL="285750" indent="-285750" algn="just">
              <a:spcBef>
                <a:spcPts val="0"/>
              </a:spcBef>
              <a:spcAft>
                <a:spcPts val="1800"/>
              </a:spcAft>
              <a:buFont typeface="Arial" panose="020B0604020202020204" pitchFamily="34" charset="0"/>
              <a:buChar char="•"/>
            </a:pPr>
            <a:r>
              <a:rPr lang="lv-LV" sz="1400" dirty="0"/>
              <a:t>via the Internet banking system (currently, 7 Internet banking systems).</a:t>
            </a:r>
          </a:p>
          <a:p>
            <a:pPr algn="just">
              <a:spcBef>
                <a:spcPts val="0"/>
              </a:spcBef>
            </a:pPr>
            <a:r>
              <a:rPr lang="lv-LV" sz="1400" i="1" dirty="0" smtClean="0"/>
              <a:t>Single</a:t>
            </a:r>
            <a:r>
              <a:rPr dirty="0" smtClean="0"/>
              <a:t> </a:t>
            </a:r>
            <a:r>
              <a:rPr lang="lv-LV" sz="1400" i="1" dirty="0"/>
              <a:t>sign-on – </a:t>
            </a:r>
            <a:r>
              <a:rPr lang="lv-LV" sz="1400" dirty="0"/>
              <a:t>with single identification, a user can conveniently access the portals where a unified login module with this solution is integrated</a:t>
            </a:r>
            <a:endParaRPr lang="en-GB" sz="1400" dirty="0"/>
          </a:p>
          <a:p>
            <a:pPr algn="just"/>
            <a:endParaRPr lang="en-GB" altLang="en-US" sz="1400" dirty="0">
              <a:solidFill>
                <a:srgbClr val="FF0000"/>
              </a:solidFill>
            </a:endParaRPr>
          </a:p>
          <a:p>
            <a:pPr marL="285750" indent="-285750" algn="just">
              <a:buFont typeface="Arial" panose="020B0604020202020204" pitchFamily="34" charset="0"/>
              <a:buChar char="•"/>
            </a:pPr>
            <a:endParaRPr lang="en-GB" altLang="en-US" sz="1400" dirty="0" smtClean="0">
              <a:solidFill>
                <a:srgbClr val="FF0000"/>
              </a:solidFill>
            </a:endParaRPr>
          </a:p>
        </p:txBody>
      </p:sp>
    </p:spTree>
    <p:extLst>
      <p:ext uri="{BB962C8B-B14F-4D97-AF65-F5344CB8AC3E}">
        <p14:creationId xmlns:p14="http://schemas.microsoft.com/office/powerpoint/2010/main" val="1334812007"/>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90800" y="285750"/>
            <a:ext cx="6096000" cy="777482"/>
          </a:xfrm>
        </p:spPr>
        <p:txBody>
          <a:bodyPr>
            <a:noAutofit/>
          </a:bodyPr>
          <a:lstStyle/>
          <a:p>
            <a:r>
              <a:rPr lang="lv-LV" sz="2400" dirty="0" smtClean="0"/>
              <a:t>New unified login solutions are planned for 2016</a:t>
            </a:r>
            <a:endParaRPr lang="en-GB" sz="2400" dirty="0"/>
          </a:p>
        </p:txBody>
      </p:sp>
      <p:sp>
        <p:nvSpPr>
          <p:cNvPr id="5" name="Content Placeholder 1"/>
          <p:cNvSpPr txBox="1">
            <a:spLocks/>
          </p:cNvSpPr>
          <p:nvPr/>
        </p:nvSpPr>
        <p:spPr>
          <a:xfrm>
            <a:off x="2590800" y="1200150"/>
            <a:ext cx="6094800" cy="647697"/>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5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lv-LV" sz="1400" dirty="0" smtClean="0"/>
              <a:t>Right now physical persons can authenticate, but in 2016 authentication for legal persons will be introduced:</a:t>
            </a:r>
            <a:endParaRPr lang="en-GB" sz="1400" dirty="0"/>
          </a:p>
        </p:txBody>
      </p:sp>
      <p:sp>
        <p:nvSpPr>
          <p:cNvPr id="7" name="Rectangle 6"/>
          <p:cNvSpPr/>
          <p:nvPr/>
        </p:nvSpPr>
        <p:spPr>
          <a:xfrm>
            <a:off x="2590800" y="4095750"/>
            <a:ext cx="6553200" cy="307777"/>
          </a:xfrm>
          <a:prstGeom prst="rect">
            <a:avLst/>
          </a:prstGeom>
        </p:spPr>
        <p:txBody>
          <a:bodyPr wrap="square">
            <a:spAutoFit/>
          </a:bodyPr>
          <a:lstStyle/>
          <a:p>
            <a:pPr marL="171450" indent="-171450"/>
            <a:r>
              <a:rPr lang="lv-LV" sz="1400" dirty="0" smtClean="0">
                <a:latin typeface="Verdana" panose="020B0604030504040204" pitchFamily="34" charset="0"/>
              </a:rPr>
              <a:t>It is also planned to develop cross-border authentication</a:t>
            </a:r>
          </a:p>
        </p:txBody>
      </p:sp>
      <p:grpSp>
        <p:nvGrpSpPr>
          <p:cNvPr id="9" name="Group 8"/>
          <p:cNvGrpSpPr/>
          <p:nvPr/>
        </p:nvGrpSpPr>
        <p:grpSpPr>
          <a:xfrm>
            <a:off x="2590800" y="2046365"/>
            <a:ext cx="5590208" cy="1363585"/>
            <a:chOff x="2984995" y="1962150"/>
            <a:chExt cx="5590208" cy="1363585"/>
          </a:xfrm>
        </p:grpSpPr>
        <p:grpSp>
          <p:nvGrpSpPr>
            <p:cNvPr id="10" name="Group 9"/>
            <p:cNvGrpSpPr/>
            <p:nvPr/>
          </p:nvGrpSpPr>
          <p:grpSpPr>
            <a:xfrm>
              <a:off x="2984995" y="1962150"/>
              <a:ext cx="1800000" cy="1363585"/>
              <a:chOff x="2984995" y="1962150"/>
              <a:chExt cx="1800000" cy="1363585"/>
            </a:xfrm>
          </p:grpSpPr>
          <p:sp>
            <p:nvSpPr>
              <p:cNvPr id="17" name="Rectangle 16"/>
              <p:cNvSpPr/>
              <p:nvPr/>
            </p:nvSpPr>
            <p:spPr>
              <a:xfrm>
                <a:off x="2984995" y="2802515"/>
                <a:ext cx="1800000" cy="523220"/>
              </a:xfrm>
              <a:prstGeom prst="rect">
                <a:avLst/>
              </a:prstGeom>
            </p:spPr>
            <p:txBody>
              <a:bodyPr wrap="square">
                <a:spAutoFit/>
              </a:bodyPr>
              <a:lstStyle/>
              <a:p>
                <a:pPr algn="ctr"/>
                <a:r>
                  <a:rPr lang="lv-LV" sz="1400" dirty="0">
                    <a:latin typeface="Verdana" panose="020B0604030504040204" pitchFamily="34" charset="0"/>
                  </a:rPr>
                  <a:t>Signatory persons</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4995" y="1962150"/>
                <a:ext cx="1080000" cy="900000"/>
              </a:xfrm>
              <a:prstGeom prst="rect">
                <a:avLst/>
              </a:prstGeom>
            </p:spPr>
          </p:pic>
        </p:grpSp>
        <p:grpSp>
          <p:nvGrpSpPr>
            <p:cNvPr id="11" name="Group 10"/>
            <p:cNvGrpSpPr/>
            <p:nvPr/>
          </p:nvGrpSpPr>
          <p:grpSpPr>
            <a:xfrm>
              <a:off x="4880099" y="1962150"/>
              <a:ext cx="1800000" cy="1363585"/>
              <a:chOff x="5105400" y="1962150"/>
              <a:chExt cx="1800000" cy="1363585"/>
            </a:xfrm>
          </p:grpSpPr>
          <p:sp>
            <p:nvSpPr>
              <p:cNvPr id="15" name="Rectangle 14"/>
              <p:cNvSpPr/>
              <p:nvPr/>
            </p:nvSpPr>
            <p:spPr>
              <a:xfrm>
                <a:off x="5105400" y="2802515"/>
                <a:ext cx="1800000" cy="523220"/>
              </a:xfrm>
              <a:prstGeom prst="rect">
                <a:avLst/>
              </a:prstGeom>
            </p:spPr>
            <p:txBody>
              <a:bodyPr wrap="square">
                <a:spAutoFit/>
              </a:bodyPr>
              <a:lstStyle/>
              <a:p>
                <a:pPr algn="ctr"/>
                <a:r>
                  <a:rPr lang="lv-LV" sz="1400" dirty="0">
                    <a:latin typeface="Verdana" panose="020B0604030504040204" pitchFamily="34" charset="0"/>
                  </a:rPr>
                  <a:t>Authorized person</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65400" y="1962150"/>
                <a:ext cx="1080000" cy="900000"/>
              </a:xfrm>
              <a:prstGeom prst="rect">
                <a:avLst/>
              </a:prstGeom>
            </p:spPr>
          </p:pic>
        </p:grpSp>
        <p:grpSp>
          <p:nvGrpSpPr>
            <p:cNvPr id="12" name="Group 11"/>
            <p:cNvGrpSpPr/>
            <p:nvPr/>
          </p:nvGrpSpPr>
          <p:grpSpPr>
            <a:xfrm>
              <a:off x="6775203" y="1962150"/>
              <a:ext cx="1800000" cy="1363585"/>
              <a:chOff x="6934200" y="1962150"/>
              <a:chExt cx="1800000" cy="1363585"/>
            </a:xfrm>
          </p:grpSpPr>
          <p:sp>
            <p:nvSpPr>
              <p:cNvPr id="13" name="Rectangle 12"/>
              <p:cNvSpPr/>
              <p:nvPr/>
            </p:nvSpPr>
            <p:spPr>
              <a:xfrm>
                <a:off x="6934200" y="2802515"/>
                <a:ext cx="1800000" cy="523220"/>
              </a:xfrm>
              <a:prstGeom prst="rect">
                <a:avLst/>
              </a:prstGeom>
            </p:spPr>
            <p:txBody>
              <a:bodyPr wrap="square">
                <a:spAutoFit/>
              </a:bodyPr>
              <a:lstStyle/>
              <a:p>
                <a:pPr algn="ctr"/>
                <a:r>
                  <a:rPr lang="lv-LV" sz="1400" dirty="0">
                    <a:latin typeface="Verdana" panose="020B0604030504040204" pitchFamily="34" charset="0"/>
                  </a:rPr>
                  <a:t>Heads of institutions</a:t>
                </a: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4200" y="1962150"/>
                <a:ext cx="1080000" cy="900000"/>
              </a:xfrm>
              <a:prstGeom prst="rect">
                <a:avLst/>
              </a:prstGeom>
            </p:spPr>
          </p:pic>
        </p:grpSp>
      </p:grpSp>
      <p:sp>
        <p:nvSpPr>
          <p:cNvPr id="19" name="Slide Number Placeholder 5"/>
          <p:cNvSpPr>
            <a:spLocks noGrp="1"/>
          </p:cNvSpPr>
          <p:nvPr>
            <p:ph type="sldNum" sz="quarter" idx="13"/>
          </p:nvPr>
        </p:nvSpPr>
        <p:spPr bwMode="auto">
          <a:xfrm>
            <a:off x="8534400" y="4743450"/>
            <a:ext cx="304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A35EBBE-1F32-4234-95E9-4D264E1965CC}" type="slidenum">
              <a:rPr lang="en-US" altLang="en-US" smtClean="0"/>
              <a:pPr/>
              <a:t>9</a:t>
            </a:fld>
            <a:endParaRPr lang="en-GB" altLang="en-US" dirty="0" smtClean="0"/>
          </a:p>
        </p:txBody>
      </p:sp>
    </p:spTree>
    <p:extLst>
      <p:ext uri="{BB962C8B-B14F-4D97-AF65-F5344CB8AC3E}">
        <p14:creationId xmlns:p14="http://schemas.microsoft.com/office/powerpoint/2010/main" val="474870311"/>
      </p:ext>
    </p:extLst>
  </p:cSld>
  <p:clrMapOvr>
    <a:masterClrMapping/>
  </p:clrMapOvr>
  <mc:AlternateContent xmlns:mc="http://schemas.openxmlformats.org/markup-compatibility/2006" xmlns:p14="http://schemas.microsoft.com/office/powerpoint/2010/main">
    <mc:Choice Requires="p14">
      <p:transition spd="slow" p14:dur="2000"/>
    </mc:Choice>
    <mc:Fallback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11760</TotalTime>
  <Words>2202</Words>
  <Application>Microsoft Office PowerPoint</Application>
  <PresentationFormat>On-screen Show (16:9)</PresentationFormat>
  <Paragraphs>377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For state institutions and local governments</vt:lpstr>
      <vt:lpstr>PowerPoint Presentation</vt:lpstr>
      <vt:lpstr>What is the data exchange solution and what are its possibilities?</vt:lpstr>
      <vt:lpstr>Unified authentication – a part of VISS infrastructure </vt:lpstr>
      <vt:lpstr>PowerPoint Presentation</vt:lpstr>
      <vt:lpstr>Authentication number in 2015</vt:lpstr>
      <vt:lpstr>The most active users of the single login module</vt:lpstr>
      <vt:lpstr>Advantages of single login</vt:lpstr>
      <vt:lpstr>New unified login solutions are planned for 2016</vt:lpstr>
      <vt:lpstr>What is the functionality of a unified logon module?</vt:lpstr>
      <vt:lpstr>The involved in a unified logon module introduction </vt:lpstr>
      <vt:lpstr>The functioning of the single login module</vt:lpstr>
      <vt:lpstr>PowerPoint Presentation</vt:lpstr>
      <vt:lpstr>How the unified authenticatio introduction works:</vt:lpstr>
      <vt:lpstr>1. Initiation of cooperation</vt:lpstr>
      <vt:lpstr>PowerPoint Presentation</vt:lpstr>
      <vt:lpstr>2. CO-OPERATION AGREEMENT</vt:lpstr>
      <vt:lpstr>3. Development*</vt:lpstr>
      <vt:lpstr>4. Acceptance testing</vt:lpstr>
      <vt:lpstr>5. Signing an acceptance deed</vt:lpstr>
      <vt:lpstr>6. Introduction into production</vt:lpstr>
      <vt:lpstr>7. Maintenance</vt:lpstr>
      <vt:lpstr>PowerPoint Presentation</vt:lpstr>
      <vt:lpstr>PowerPoint Presentation</vt:lpstr>
      <vt:lpstr>Find out more: </vt:lpstr>
      <vt:lpstr>PowerPoint Presentation</vt:lpstr>
      <vt:lpstr>For state institutions and local governments</vt:lpstr>
      <vt:lpstr>The basic functionality of a unified logon module </vt:lpstr>
      <vt:lpstr>Sign in</vt:lpstr>
      <vt:lpstr>Sign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Elina</dc:creator>
  <cp:lastModifiedBy>Elina</cp:lastModifiedBy>
  <cp:revision>736</cp:revision>
  <cp:lastPrinted>2015-11-05T12:53:38Z</cp:lastPrinted>
  <dcterms:created xsi:type="dcterms:W3CDTF">2006-08-16T00:00:00Z</dcterms:created>
  <dcterms:modified xsi:type="dcterms:W3CDTF">2015-12-28T11:28:02Z</dcterms:modified>
</cp:coreProperties>
</file>