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68" r:id="rId2"/>
    <p:sldId id="306" r:id="rId3"/>
    <p:sldId id="332" r:id="rId4"/>
    <p:sldId id="333" r:id="rId5"/>
    <p:sldId id="377" r:id="rId6"/>
    <p:sldId id="348" r:id="rId7"/>
    <p:sldId id="390" r:id="rId8"/>
    <p:sldId id="384" r:id="rId9"/>
    <p:sldId id="385" r:id="rId10"/>
    <p:sldId id="355" r:id="rId11"/>
    <p:sldId id="335" r:id="rId12"/>
    <p:sldId id="356" r:id="rId13"/>
    <p:sldId id="360" r:id="rId14"/>
    <p:sldId id="331" r:id="rId15"/>
    <p:sldId id="361" r:id="rId16"/>
    <p:sldId id="386" r:id="rId17"/>
    <p:sldId id="362" r:id="rId18"/>
    <p:sldId id="363" r:id="rId19"/>
    <p:sldId id="364" r:id="rId20"/>
    <p:sldId id="365" r:id="rId21"/>
    <p:sldId id="366" r:id="rId22"/>
    <p:sldId id="367" r:id="rId23"/>
    <p:sldId id="330" r:id="rId24"/>
    <p:sldId id="314" r:id="rId25"/>
    <p:sldId id="310" r:id="rId26"/>
    <p:sldId id="313" r:id="rId27"/>
    <p:sldId id="369" r:id="rId28"/>
    <p:sldId id="387" r:id="rId29"/>
    <p:sldId id="388" r:id="rId30"/>
    <p:sldId id="389" r:id="rId31"/>
  </p:sldIdLst>
  <p:sldSz cx="9144000" cy="5143500" type="screen16x9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lze Magrica" initials="IM" lastIdx="13" clrIdx="0"/>
  <p:cmAuthor id="7" name="Linda" initials="L" lastIdx="0" clrIdx="7"/>
  <p:cmAuthor id="1" name="Inga Kovkājeva" initials="IK" lastIdx="25" clrIdx="1">
    <p:extLst/>
  </p:cmAuthor>
  <p:cmAuthor id="2" name="Egita Rudzīte" initials="ER" lastIdx="26" clrIdx="2"/>
  <p:cmAuthor id="3" name="Krista Kaziņa" initials="KK" lastIdx="2" clrIdx="3"/>
  <p:cmAuthor id="4" name="ADziluma" initials="ADziluma" lastIdx="5" clrIdx="4"/>
  <p:cmAuthor id="5" name="Oļegs Vasitovs" initials="OV" lastIdx="49" clrIdx="5"/>
  <p:cmAuthor id="6" name="Elina" initials="E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E9F"/>
    <a:srgbClr val="A6D86E"/>
    <a:srgbClr val="A9B1C1"/>
    <a:srgbClr val="CFD7E7"/>
    <a:srgbClr val="F4F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7" autoAdjust="0"/>
    <p:restoredTop sz="82594" autoAdjust="0"/>
  </p:normalViewPr>
  <p:slideViewPr>
    <p:cSldViewPr>
      <p:cViewPr>
        <p:scale>
          <a:sx n="96" d="100"/>
          <a:sy n="96" d="100"/>
        </p:scale>
        <p:origin x="1314" y="54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16\Projekti\IT_statistika\2016\09_septembris\VP\VP%20statistika%20-%20pub%20-%202016-09-3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0.16\Strukturvienibas\EPD\Auditdati\PROD\Statistika\VP\PUB\VP%20-%20statistika%20grafik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805470090622736E-2"/>
          <c:y val="0.11752513721597009"/>
          <c:w val="0.91876343200069666"/>
          <c:h val="0.779606752468628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[2]p1!$L$24</c:f>
              <c:strCache>
                <c:ptCount val="1"/>
                <c:pt idx="0">
                  <c:v>uzkrājošā summa (milj.)</c:v>
                </c:pt>
              </c:strCache>
            </c:strRef>
          </c:tx>
          <c:spPr>
            <a:solidFill>
              <a:srgbClr val="4A773C"/>
            </a:solidFill>
            <a:ln>
              <a:noFill/>
            </a:ln>
            <a:effectLst/>
          </c:spPr>
          <c:invertIfNegative val="0"/>
          <c:dLbls>
            <c:numFmt formatCode="#,##0.00&quot; milj.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[2]p1!$M$22:$R$22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līdz 2016-09-30</c:v>
                </c:pt>
              </c:strCache>
            </c:strRef>
          </c:cat>
          <c:val>
            <c:numRef>
              <c:f>[2]p1!$M$24:$R$24</c:f>
              <c:numCache>
                <c:formatCode>#,##0.00</c:formatCode>
                <c:ptCount val="6"/>
                <c:pt idx="0">
                  <c:v>0.05</c:v>
                </c:pt>
                <c:pt idx="1">
                  <c:v>0.18</c:v>
                </c:pt>
                <c:pt idx="2">
                  <c:v>0.32</c:v>
                </c:pt>
                <c:pt idx="3">
                  <c:v>0.90999999999999992</c:v>
                </c:pt>
                <c:pt idx="4">
                  <c:v>4.71</c:v>
                </c:pt>
                <c:pt idx="5">
                  <c:v>9.7800000000000011</c:v>
                </c:pt>
              </c:numCache>
            </c:numRef>
          </c:val>
        </c:ser>
        <c:ser>
          <c:idx val="1"/>
          <c:order val="1"/>
          <c:tx>
            <c:strRef>
              <c:f>[2]p1!$L$23</c:f>
              <c:strCache>
                <c:ptCount val="1"/>
                <c:pt idx="0">
                  <c:v>skaits gadā (milj.)</c:v>
                </c:pt>
              </c:strCache>
            </c:strRef>
          </c:tx>
          <c:spPr>
            <a:solidFill>
              <a:srgbClr val="9E1B3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242394817128968E-2"/>
                  <c:y val="6.26436817516802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7735960366280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9375975610018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039196646377567E-2"/>
                  <c:y val="-2.08812272505613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0937597561001766E-2"/>
                  <c:y val="-2.0881227250560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&quot; milj.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[2]p1!$M$22:$R$22</c:f>
              <c:strCach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līdz 2016-09-30</c:v>
                </c:pt>
              </c:strCache>
            </c:strRef>
          </c:cat>
          <c:val>
            <c:numRef>
              <c:f>[2]p1!$M$23:$R$23</c:f>
              <c:numCache>
                <c:formatCode>#,##0.00</c:formatCode>
                <c:ptCount val="6"/>
                <c:pt idx="0">
                  <c:v>0.05</c:v>
                </c:pt>
                <c:pt idx="1">
                  <c:v>0.13</c:v>
                </c:pt>
                <c:pt idx="2">
                  <c:v>0.14000000000000001</c:v>
                </c:pt>
                <c:pt idx="3">
                  <c:v>0.59</c:v>
                </c:pt>
                <c:pt idx="4">
                  <c:v>3.8</c:v>
                </c:pt>
                <c:pt idx="5">
                  <c:v>5.07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606301376"/>
        <c:axId val="-606299744"/>
      </c:barChart>
      <c:catAx>
        <c:axId val="-60630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606299744"/>
        <c:crosses val="autoZero"/>
        <c:auto val="1"/>
        <c:lblAlgn val="ctr"/>
        <c:lblOffset val="100"/>
        <c:noMultiLvlLbl val="0"/>
      </c:catAx>
      <c:valAx>
        <c:axId val="-60629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60630137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6902745607126569E-2"/>
          <c:y val="0.16557386039747071"/>
          <c:w val="0.32755592348000467"/>
          <c:h val="0.16226459270774615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7739661402235"/>
          <c:y val="3.150220635320005E-2"/>
          <c:w val="0.83346211501504341"/>
          <c:h val="0.94649753859231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'men - portāli'!$C$44</c:f>
              <c:strCache>
                <c:ptCount val="1"/>
                <c:pt idx="0">
                  <c:v>skaits (milj.)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38100" tIns="19050" rIns="38100" bIns="19050" anchor="ctr" anchorCtr="0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'men - portāli'!$B$45:$B$48</c:f>
              <c:strCache>
                <c:ptCount val="4"/>
                <c:pt idx="0">
                  <c:v>Latvija.lv portāls</c:v>
                </c:pt>
                <c:pt idx="1">
                  <c:v>VID Elektroniskās deklarēšanās sistēma</c:v>
                </c:pt>
                <c:pt idx="2">
                  <c:v>Ceļu satiksmes drošības direkcijas portāls</c:v>
                </c:pt>
                <c:pt idx="3">
                  <c:v>pārējie 36 portāli kopā (dati uz 2016-09-30)</c:v>
                </c:pt>
              </c:strCache>
            </c:strRef>
          </c:cat>
          <c:val>
            <c:numRef>
              <c:f>'men - portāli'!$C$45:$C$48</c:f>
              <c:numCache>
                <c:formatCode>#,##0.00</c:formatCode>
                <c:ptCount val="4"/>
                <c:pt idx="0">
                  <c:v>2.5144639999999998</c:v>
                </c:pt>
                <c:pt idx="1">
                  <c:v>1.8118109999999998</c:v>
                </c:pt>
                <c:pt idx="2">
                  <c:v>0.40286</c:v>
                </c:pt>
                <c:pt idx="3">
                  <c:v>0.34114699999999998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593362160"/>
        <c:axId val="-593365424"/>
      </c:barChart>
      <c:catAx>
        <c:axId val="-59336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593365424"/>
        <c:crosses val="autoZero"/>
        <c:auto val="1"/>
        <c:lblAlgn val="ctr"/>
        <c:lblOffset val="100"/>
        <c:noMultiLvlLbl val="0"/>
      </c:catAx>
      <c:valAx>
        <c:axId val="-593365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v-LV" sz="1600"/>
                  <a:t>milj.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-593362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EB181-ACBF-4BEC-9A4F-D2EE9CD323DC}" type="datetimeFigureOut">
              <a:rPr lang="lv-LV" smtClean="0"/>
              <a:pPr/>
              <a:t>2016-10-21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B309D-FC82-48EF-9204-9A08095398EF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08129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23C0F-8A9D-4B36-8ABE-F13C6B70781A}" type="datetimeFigureOut">
              <a:rPr lang="lv-LV" smtClean="0"/>
              <a:pPr/>
              <a:t>2016-10-21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A59AC-E7A2-4864-B1F5-DE05CC13C6B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3921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Materiāla mērķis ir sniegt īsu ieskatu vienotās pieteikšanās moduļa iespējās, kādas valsts iestādēm un pašvaldībām ir pieejamas izmantojot</a:t>
            </a:r>
            <a:r>
              <a:rPr lang="lv-LV" sz="1200" baseline="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Valsts informācijas sistēmu savietotāju.</a:t>
            </a:r>
            <a:endParaRPr lang="lv-LV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49921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Šajā prezentācijas</a:t>
            </a:r>
            <a:r>
              <a:rPr lang="lv-LV" baseline="0" dirty="0" smtClean="0"/>
              <a:t> daļā ir informācija par vienotās pieteikšanās moduļa darbību.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3971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v-LV" baseline="0" dirty="0" smtClean="0"/>
              <a:t>Iestādei ieguvums, ka nav jākomunicē ar katru identifikācijas sniedzēju atsevišķi, bet gan to nodrošina VRAA.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88130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Iespējamā lietotāja un kredītiestādes sadarbības shēma publisko pakalpojumu elektronizācijas ietvaros (autentifikācijas pakalpojums – autentifikācijas forma </a:t>
            </a:r>
            <a:r>
              <a:rPr lang="lv-LV" sz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Latvija.lv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40144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smtClean="0"/>
              <a:t>Ievadā</a:t>
            </a:r>
            <a:r>
              <a:rPr lang="lv-LV" baseline="0" dirty="0" smtClean="0"/>
              <a:t> aplūkojām moduļa iespējas un «sastāvdaļas». Tagad pievērsīsimies praktiskiem soļiem, kādi iestādei un VRAA jāveic, lai ieviestu vienotās pieteikšanās moduli.</a:t>
            </a:r>
            <a:endParaRPr lang="lv-LV" dirty="0" smtClean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3971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smtClean="0"/>
              <a:t>Kopskats,</a:t>
            </a:r>
            <a:r>
              <a:rPr lang="lv-LV" baseline="0" dirty="0" smtClean="0"/>
              <a:t> kā notiek moduļa ieviešana, kas praksē var atšķirties – piemēram, soļi var atkāroties vai ieviešana būt laikietilpīgāka. </a:t>
            </a:r>
            <a:r>
              <a:rPr lang="lv-LV" dirty="0" smtClean="0"/>
              <a:t>Vidējais</a:t>
            </a:r>
            <a:r>
              <a:rPr lang="lv-LV" baseline="0" dirty="0" smtClean="0"/>
              <a:t> ieviešanas ilgums ir četri mēneši, protams, katrs gadījums ir individuāls. Procesi, piemēram, līguma slēgšana, var notikt paralēli citiem soļiem.</a:t>
            </a:r>
            <a:endParaRPr lang="lv-LV" dirty="0" smtClean="0"/>
          </a:p>
          <a:p>
            <a:r>
              <a:rPr lang="lv-LV" baseline="0" dirty="0" smtClean="0"/>
              <a:t>Nākamajos slaidos katrs solis ir aplūkots detalizētāk.</a:t>
            </a:r>
            <a:endParaRPr lang="lv-LV" dirty="0" smtClean="0"/>
          </a:p>
          <a:p>
            <a:endParaRPr lang="lv-LV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14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95758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z="1200" u="none" strike="noStrike" dirty="0" smtClean="0">
                <a:effectLst/>
              </a:rPr>
              <a:t>Aicinām iepazīties ar izstrādi saistīto dokumentāciju VISS portāla (</a:t>
            </a:r>
            <a:r>
              <a:rPr lang="lv-LV" sz="1200" u="none" strike="noStrike" dirty="0" err="1" smtClean="0">
                <a:effectLst/>
              </a:rPr>
              <a:t>viss.gov.lv</a:t>
            </a:r>
            <a:r>
              <a:rPr lang="lv-LV" sz="1200" u="none" strike="noStrike" dirty="0" smtClean="0">
                <a:effectLst/>
              </a:rPr>
              <a:t>) publiskajā daļā: "Informācija" -&gt; "Dokumentācija" -&gt; «Vienotās pieteikšanās modulis". Saite uz resursiem: https://viss.gov.lv/lv/Informacijai/Dokumentacija/Koplietosanas_komponentes/Vienotas_pieteiksanas_modulis.</a:t>
            </a:r>
            <a:br>
              <a:rPr lang="lv-LV" sz="1200" u="none" strike="noStrike" dirty="0" smtClean="0">
                <a:effectLst/>
              </a:rPr>
            </a:b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15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933135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smtClean="0"/>
              <a:t>Pieslēgumu izveide izstrādes videi nav obligāts nosacījums,</a:t>
            </a:r>
            <a:r>
              <a:rPr lang="lv-LV" baseline="0" dirty="0" smtClean="0"/>
              <a:t> jo iestāde ar izstrādātāju var organizēt darba procesu bez izstrādes vides.</a:t>
            </a:r>
            <a:endParaRPr lang="lv-LV" dirty="0" smtClean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16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187413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dirty="0" smtClean="0">
                <a:solidFill>
                  <a:schemeClr val="bg1">
                    <a:lumMod val="6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solis var notikt paralēli 1.–6. solim.</a:t>
            </a:r>
          </a:p>
          <a:p>
            <a:pPr algn="just"/>
            <a:endParaRPr lang="lv-LV" sz="1200" dirty="0" smtClean="0"/>
          </a:p>
          <a:p>
            <a:pPr algn="just"/>
            <a:r>
              <a:rPr lang="lv-LV" sz="1200" dirty="0" smtClean="0"/>
              <a:t>Kad iesaistītās puses ir vienojušās par turpmāku sadarbību, VRAA sāk līguma skaņošanas procesu: ar iestādi un bankām (nepieciešams konceptuāls akcepts autentifikācijas pakalpojumu sniegšanai).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17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933135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Izstrādes vide nav obligāts nosacījums,</a:t>
            </a:r>
            <a:r>
              <a:rPr lang="lv-LV" baseline="0" dirty="0" smtClean="0"/>
              <a:t> jo iestāde ar izstrādātāju var organizēt darba procesu bez izstrādes vides.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18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933135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400" b="0" i="0" u="none" strike="noStrike" dirty="0" smtClean="0">
                <a:solidFill>
                  <a:srgbClr val="000000"/>
                </a:solidFill>
                <a:effectLst/>
                <a:latin typeface="+mn-lt"/>
              </a:rPr>
              <a:t>Nav piezīmju.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19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93313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Aplūkojot</a:t>
            </a:r>
            <a:r>
              <a:rPr lang="lv-LV" baseline="0" dirty="0" smtClean="0"/>
              <a:t> satura rādītāju, var gūt ieskatu materiālā iekļautajā informācijā, kas veidota trīs blokos:</a:t>
            </a:r>
          </a:p>
          <a:p>
            <a:pPr marL="228600" indent="-228600">
              <a:buAutoNum type="arabicParenR"/>
            </a:pPr>
            <a:r>
              <a:rPr lang="lv-LV" baseline="0" dirty="0" smtClean="0"/>
              <a:t>Ievads – vispārējs ieskats e-pārvaldes «sastāvdaļās»; </a:t>
            </a:r>
          </a:p>
          <a:p>
            <a:pPr marL="228600" indent="-228600">
              <a:buAutoNum type="arabicParenR"/>
            </a:pPr>
            <a:r>
              <a:rPr lang="lv-LV" baseline="0" dirty="0" smtClean="0"/>
              <a:t>Iespējas iestādēm – praktiska informācija par </a:t>
            </a:r>
            <a:r>
              <a:rPr lang="lv-LV" baseline="0" dirty="0" smtClean="0">
                <a:solidFill>
                  <a:srgbClr val="FF0000"/>
                </a:solidFill>
              </a:rPr>
              <a:t>VRAA piedāvātajiem risinājumiem </a:t>
            </a:r>
            <a:r>
              <a:rPr lang="lv-LV" baseline="0" dirty="0" smtClean="0"/>
              <a:t>un to ieguvumiem;</a:t>
            </a:r>
          </a:p>
          <a:p>
            <a:pPr marL="228600" indent="-228600">
              <a:buAutoNum type="arabicParenR"/>
            </a:pPr>
            <a:r>
              <a:rPr lang="lv-LV" baseline="0" dirty="0" smtClean="0"/>
              <a:t>Informācija – papildu informācijas avoti un kontaktinformācija. </a:t>
            </a:r>
            <a:endParaRPr lang="lv-LV" dirty="0" smtClean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205074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lv-LV" sz="1200" dirty="0" smtClean="0"/>
              <a:t>Iestādei sagatavojot akcepttestēšanas aktu, jāaizpilda</a:t>
            </a:r>
            <a:r>
              <a:rPr lang="lv-LV" sz="1200" baseline="0" dirty="0" smtClean="0"/>
              <a:t> veidlapa un jānorāda </a:t>
            </a:r>
            <a:r>
              <a:rPr lang="lv-LV" sz="1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informāciju par tīmekļa vietni, kā</a:t>
            </a:r>
            <a:r>
              <a:rPr lang="lv-LV" sz="1200" baseline="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arī </a:t>
            </a:r>
            <a:r>
              <a:rPr lang="lv-LV" sz="1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kaut vienu autentifikācijas veidu.</a:t>
            </a:r>
          </a:p>
          <a:p>
            <a:pPr algn="just"/>
            <a:endParaRPr lang="lv-LV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20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933135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400" dirty="0" smtClean="0"/>
              <a:t>Ja testēšana ir noslēgusies sekmīgi, pēc abpusēji parakstīta akcepttestēšanas akta vienotās</a:t>
            </a:r>
            <a:r>
              <a:rPr lang="lv-LV" sz="1400" baseline="0" dirty="0" smtClean="0"/>
              <a:t> pieteikšanās modulis tiek ieviests produkcijā. </a:t>
            </a:r>
            <a:endParaRPr lang="lv-LV" sz="14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400" b="0" i="0" u="none" strike="noStrike" dirty="0" smtClean="0"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21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933135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400" u="none" strike="noStrike" dirty="0" smtClean="0">
                <a:effectLst/>
              </a:rPr>
              <a:t>Līdz ar moduļa ieviešanu</a:t>
            </a:r>
            <a:r>
              <a:rPr lang="lv-LV" sz="1400" u="none" strike="noStrike" baseline="0" dirty="0" smtClean="0">
                <a:effectLst/>
              </a:rPr>
              <a:t> darbs nebeidzas, jo iestādei jārūpējas par tā uzturēšanu un attīstību.</a:t>
            </a:r>
            <a:endParaRPr lang="lv-LV" sz="1400" u="none" strike="noStrike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400" b="0" i="0" u="none" strike="noStrike" dirty="0" smtClean="0"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22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933135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smtClean="0"/>
              <a:t>Nav piezīmju.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200" b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23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92277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smtClean="0"/>
              <a:t>Nav piezīmju.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24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670404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smtClean="0"/>
              <a:t>Norādītajās tīmekļa vietnēs ir</a:t>
            </a:r>
            <a:r>
              <a:rPr lang="lv-LV" baseline="0" dirty="0" smtClean="0"/>
              <a:t> pieejama papildu informācija, kā arī...</a:t>
            </a:r>
            <a:endParaRPr lang="lv-LV" dirty="0" smtClean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25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933135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smtClean="0"/>
              <a:t>...sadarbības</a:t>
            </a:r>
            <a:r>
              <a:rPr lang="lv-LV" baseline="0" dirty="0" smtClean="0"/>
              <a:t> un jautājumu gadījumā aicinu sazināties ar Valsts reģionālās attīstības aģentūras </a:t>
            </a:r>
            <a:r>
              <a:rPr lang="lv-LV" altLang="en-US" sz="1200" b="1" dirty="0" smtClean="0"/>
              <a:t>Informācijas sistēmu attīstības departamenta speciālistiem </a:t>
            </a:r>
            <a:r>
              <a:rPr lang="lv-LV" baseline="0" dirty="0" smtClean="0"/>
              <a:t>izmantojot norādīto kontaktinformāciju. </a:t>
            </a:r>
            <a:endParaRPr lang="lv-LV" dirty="0" smtClean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26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646159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Paldies! Jautājumi?</a:t>
            </a:r>
            <a:endParaRPr lang="lv-LV" dirty="0" smtClean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27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499219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28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401445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29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40144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smtClean="0"/>
              <a:t>Pirms</a:t>
            </a:r>
            <a:r>
              <a:rPr lang="lv-LV" baseline="0" dirty="0" smtClean="0"/>
              <a:t> pievēršamies praktiskiem ieviešanas soļiem, aplūkosim – </a:t>
            </a:r>
            <a:r>
              <a:rPr lang="lv-LV" sz="1200" baseline="0" dirty="0" smtClean="0"/>
              <a:t>k</a:t>
            </a:r>
            <a:r>
              <a:rPr lang="lv-LV" altLang="en-US" sz="1200" dirty="0" smtClean="0"/>
              <a:t>as ir vienotā pieteikšanās un kādas ir tās iespējas.</a:t>
            </a:r>
            <a:endParaRPr lang="lv-LV" dirty="0" smtClean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963594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30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40144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b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Koplietošanas</a:t>
            </a:r>
            <a:r>
              <a:rPr lang="lv-LV" sz="1200" b="0" baseline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platformu veido vairākas daļas: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lv-LV" sz="1200" b="0" baseline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visiem redzamā un zināmā daļa ir 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valsts un pašvaldību pakalpojumu portāls </a:t>
            </a:r>
            <a:r>
              <a:rPr lang="lv-LV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Latvija.lv</a:t>
            </a:r>
            <a:r>
              <a:rPr lang="lv-LV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kurā atrodas e-pakalpojumi un publisko pakalpojumu katalogs;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lv-LV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Valsts informācijas sistēmu</a:t>
            </a:r>
            <a:r>
              <a:rPr lang="lv-LV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savietotājs – darba vide, kur vienuviet pieejama noderīga informācija un dažādas sagataves, t.sk. vienotās pieteikšanās, maksājumu u.c. moduļi;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lv-LV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kā arī valsts reģistri un valsts informācijas sistēmas, kas noder arī datu apmaiņas risinājumu un e-pakalpojumu veidošanā.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lv-LV" sz="1200" b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200" b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sz="1200" b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34450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Iestāde 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</a:t>
            </a:r>
            <a:r>
              <a:rPr lang="lv-LV" sz="12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izvēlēties, kuri identifikācijas sniedzēja līdzekļi </a:t>
            </a:r>
            <a:r>
              <a:rPr lang="lv-LV" sz="12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nepieciešami tās portālā. </a:t>
            </a:r>
            <a:r>
              <a:rPr lang="lv-LV" sz="12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Arī komercbankas izvēlas, vai sadarboties. 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91577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40144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23490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Pieejams </a:t>
            </a:r>
            <a:r>
              <a:rPr lang="lv-LV" b="1" dirty="0" smtClean="0"/>
              <a:t>40 </a:t>
            </a:r>
            <a:r>
              <a:rPr lang="lv-LV" dirty="0" smtClean="0"/>
              <a:t>portālos</a:t>
            </a:r>
            <a:r>
              <a:rPr lang="lv-LV" dirty="0" smtClean="0"/>
              <a:t>:</a:t>
            </a:r>
          </a:p>
          <a:p>
            <a:r>
              <a:rPr lang="lv-LV" dirty="0" smtClean="0"/>
              <a:t>Autotransporta direkcija - Klientu elektroniskā apkalpošanas vide</a:t>
            </a:r>
          </a:p>
          <a:p>
            <a:r>
              <a:rPr lang="lv-LV" dirty="0" smtClean="0"/>
              <a:t>Carnikavas novada pašvaldība - Carnikavas novada pašvaldības pakalpojumu portāls</a:t>
            </a:r>
          </a:p>
          <a:p>
            <a:r>
              <a:rPr lang="lv-LV" dirty="0" smtClean="0"/>
              <a:t>Ceļu satiksmes drošības direkcija - Ceļu satiksmes drošības direkcijas portāls</a:t>
            </a:r>
          </a:p>
          <a:p>
            <a:r>
              <a:rPr lang="lv-LV" dirty="0" smtClean="0"/>
              <a:t>Centrālā statistikas pārvalde - Elektroniskā datu vākšanas (EDV) sistēma</a:t>
            </a:r>
          </a:p>
          <a:p>
            <a:r>
              <a:rPr lang="lv-LV" dirty="0" smtClean="0"/>
              <a:t>Ekonomikas ministrija - Ekonomikas ministrijas Būvniecības IS</a:t>
            </a:r>
          </a:p>
          <a:p>
            <a:r>
              <a:rPr lang="lv-LV" dirty="0" smtClean="0"/>
              <a:t>Izglītības un zinātnes ministrija - Valsts izglītības informācijas sistēma (VIIS)</a:t>
            </a:r>
          </a:p>
          <a:p>
            <a:r>
              <a:rPr lang="lv-LV" dirty="0" smtClean="0"/>
              <a:t>Jūrmalas pilsētas pašvaldība - Jūrmalas pilsētas domes pakalpojumu portāls</a:t>
            </a:r>
          </a:p>
          <a:p>
            <a:r>
              <a:rPr lang="lv-LV" dirty="0" smtClean="0"/>
              <a:t>Kultūras informācijas sistēmu centrs - Latvijas digitālā kultūras karte; Nacionālā muzeju krājuma kopkatalogs; Valsts kultūrkapitāla fonda ekspertu pieteikumu sistēma; Valsts kultūrkapitāla fonda projektu pieteikumu sistēma)</a:t>
            </a:r>
          </a:p>
          <a:p>
            <a:r>
              <a:rPr lang="lv-LV" dirty="0" smtClean="0"/>
              <a:t>Labklājības ministrija - Sociālās politikas monitoringa sistēma</a:t>
            </a:r>
          </a:p>
          <a:p>
            <a:r>
              <a:rPr lang="lv-LV" dirty="0" smtClean="0"/>
              <a:t>Latvijas Nacionālais arhīvs - Nacionālā arhīva portāls</a:t>
            </a:r>
          </a:p>
          <a:p>
            <a:r>
              <a:rPr lang="lv-LV" dirty="0" smtClean="0"/>
              <a:t>Lauksaimniecības datu centrs  - Lauksaimniecības datu centra portāls</a:t>
            </a:r>
          </a:p>
          <a:p>
            <a:r>
              <a:rPr lang="lv-LV" dirty="0" smtClean="0"/>
              <a:t>Lauku atbalsta dienests - Lauku atbalsta dienests E-Pieteikšanās sistēma</a:t>
            </a:r>
          </a:p>
          <a:p>
            <a:r>
              <a:rPr lang="lv-LV" dirty="0" smtClean="0"/>
              <a:t>Nacionālais veselības dienests - Nacionālā veselības dienesta portāls</a:t>
            </a:r>
          </a:p>
          <a:p>
            <a:r>
              <a:rPr lang="lv-LV" dirty="0" smtClean="0"/>
              <a:t>Nodarbinātības valsts aģentūra - Nodarbinātības valsts aģentūras portāls</a:t>
            </a:r>
          </a:p>
          <a:p>
            <a:r>
              <a:rPr lang="lv-LV" dirty="0" smtClean="0"/>
              <a:t>Noziedzīgi iegūtu līdzekļu legalizācijas novēršanas dienests - Informācijas sniegšana par neparastiem un aizdomīgiem finanšu darījumiem</a:t>
            </a:r>
          </a:p>
          <a:p>
            <a:r>
              <a:rPr lang="lv-LV" dirty="0" smtClean="0"/>
              <a:t>Patentu valde - Patentu valdes E-pakalpojumu portāls</a:t>
            </a:r>
          </a:p>
          <a:p>
            <a:r>
              <a:rPr lang="lv-LV" dirty="0" smtClean="0"/>
              <a:t>Pilsonības un migrācijas lietu pārvalde - PMLP vēlētāju reģistra e-pakalpojumu katalogs</a:t>
            </a:r>
          </a:p>
          <a:p>
            <a:r>
              <a:rPr lang="lv-LV" dirty="0" smtClean="0"/>
              <a:t>Sabiedrības integrācijas fonds - Ģimenes kartes pieteikumi daudzbērnu ģimeņu portālā</a:t>
            </a:r>
          </a:p>
          <a:p>
            <a:r>
              <a:rPr lang="lv-LV" dirty="0" smtClean="0"/>
              <a:t>Satiksmes ministrija - Starptautiskās kravu loģistikas un ostu informācijas sistēma</a:t>
            </a:r>
          </a:p>
          <a:p>
            <a:r>
              <a:rPr lang="lv-LV" dirty="0" smtClean="0"/>
              <a:t>Siguldas novada pašvaldība - Siguldas novada pašvaldības pakalpojumu portāls</a:t>
            </a:r>
          </a:p>
          <a:p>
            <a:r>
              <a:rPr lang="lv-LV" dirty="0" smtClean="0"/>
              <a:t>Tiesu administrācija - Elektronisko izsoļu portāls; </a:t>
            </a:r>
            <a:r>
              <a:rPr lang="lv-LV" dirty="0" err="1" smtClean="0"/>
              <a:t>Tiesas.lv</a:t>
            </a:r>
            <a:r>
              <a:rPr lang="lv-LV" dirty="0" smtClean="0"/>
              <a:t> portāls; Valsts vienotās datorizētās zemesgrāmatas portāls; Portāls </a:t>
            </a:r>
            <a:r>
              <a:rPr lang="lv-LV" dirty="0" err="1" smtClean="0"/>
              <a:t>manas.tiesas.lv</a:t>
            </a:r>
            <a:endParaRPr lang="lv-LV" dirty="0" smtClean="0"/>
          </a:p>
          <a:p>
            <a:r>
              <a:rPr lang="lv-LV" dirty="0" smtClean="0"/>
              <a:t>Valsts ieņēmumu dienests - VID Elektroniskās deklarēšanās sistēma</a:t>
            </a:r>
          </a:p>
          <a:p>
            <a:r>
              <a:rPr lang="lv-LV" dirty="0" smtClean="0"/>
              <a:t>Valsts kase - </a:t>
            </a:r>
            <a:r>
              <a:rPr lang="lv-LV" dirty="0" err="1" smtClean="0"/>
              <a:t>krajobligacijas.lv</a:t>
            </a:r>
            <a:r>
              <a:rPr lang="lv-LV" dirty="0" smtClean="0"/>
              <a:t> portāls</a:t>
            </a:r>
          </a:p>
          <a:p>
            <a:r>
              <a:rPr lang="lv-LV" dirty="0" smtClean="0"/>
              <a:t>Valsts reģionālās attīstības aģentūra - Latvija.lv portāls; </a:t>
            </a:r>
            <a:r>
              <a:rPr lang="lv-LV" dirty="0" err="1" smtClean="0"/>
              <a:t>Geolatvija.lv</a:t>
            </a:r>
            <a:r>
              <a:rPr lang="lv-LV" dirty="0" smtClean="0"/>
              <a:t> portāls; </a:t>
            </a:r>
            <a:r>
              <a:rPr lang="lv-LV" dirty="0" err="1" smtClean="0"/>
              <a:t>VISS.gov.lv</a:t>
            </a:r>
            <a:r>
              <a:rPr lang="lv-LV" dirty="0" smtClean="0"/>
              <a:t> portāls; EIS - Elektronisko iepirkumu sistēma</a:t>
            </a:r>
          </a:p>
          <a:p>
            <a:r>
              <a:rPr lang="lv-LV" dirty="0" smtClean="0"/>
              <a:t>Valsts vides dienests - Valsts vides dienesta portāls Tulpe</a:t>
            </a:r>
          </a:p>
          <a:p>
            <a:r>
              <a:rPr lang="lv-LV" dirty="0" smtClean="0"/>
              <a:t>Valsts zemes dienests - VZD </a:t>
            </a:r>
            <a:r>
              <a:rPr lang="lv-LV" dirty="0" err="1" smtClean="0"/>
              <a:t>kadastrs.lv</a:t>
            </a:r>
            <a:r>
              <a:rPr lang="lv-LV" dirty="0" smtClean="0"/>
              <a:t>; VZD </a:t>
            </a:r>
            <a:r>
              <a:rPr lang="lv-LV" dirty="0" err="1" smtClean="0"/>
              <a:t>kadastrs.lv</a:t>
            </a:r>
            <a:r>
              <a:rPr lang="lv-LV" dirty="0" smtClean="0"/>
              <a:t> </a:t>
            </a:r>
            <a:r>
              <a:rPr lang="lv-LV" dirty="0" err="1" smtClean="0"/>
              <a:t>iOS</a:t>
            </a:r>
            <a:r>
              <a:rPr lang="lv-LV" dirty="0" smtClean="0"/>
              <a:t> mobilā aplikācija; VZD </a:t>
            </a:r>
            <a:r>
              <a:rPr lang="lv-LV" dirty="0" err="1" smtClean="0"/>
              <a:t>kadastrs.lv</a:t>
            </a:r>
            <a:r>
              <a:rPr lang="lv-LV" dirty="0" smtClean="0"/>
              <a:t> </a:t>
            </a:r>
            <a:r>
              <a:rPr lang="lv-LV" dirty="0" err="1" smtClean="0"/>
              <a:t>Android</a:t>
            </a:r>
            <a:r>
              <a:rPr lang="lv-LV" dirty="0" smtClean="0"/>
              <a:t> mobilā aplikācija; VZD </a:t>
            </a:r>
            <a:r>
              <a:rPr lang="lv-LV" dirty="0" err="1" smtClean="0"/>
              <a:t>kadastrs.lv</a:t>
            </a:r>
            <a:r>
              <a:rPr lang="lv-LV" dirty="0" smtClean="0"/>
              <a:t> </a:t>
            </a:r>
            <a:r>
              <a:rPr lang="lv-LV" dirty="0" err="1" smtClean="0"/>
              <a:t>Windows</a:t>
            </a:r>
            <a:r>
              <a:rPr lang="lv-LV" dirty="0" smtClean="0"/>
              <a:t> </a:t>
            </a:r>
            <a:r>
              <a:rPr lang="lv-LV" dirty="0" err="1" smtClean="0"/>
              <a:t>Phone</a:t>
            </a:r>
            <a:r>
              <a:rPr lang="lv-LV" dirty="0" smtClean="0"/>
              <a:t> mobilā aplikācija; </a:t>
            </a:r>
          </a:p>
          <a:p>
            <a:r>
              <a:rPr lang="lv-LV" dirty="0" smtClean="0"/>
              <a:t>Zāļu valsts aģentūra - Zāļu valsts aģentūras portāls</a:t>
            </a:r>
          </a:p>
          <a:p>
            <a:r>
              <a:rPr lang="lv-LV" dirty="0" smtClean="0"/>
              <a:t>Zemkopības ministrija - Zemkopības ministrijas e-pakalpojumu sistēma</a:t>
            </a:r>
            <a:endParaRPr lang="lv-LV" dirty="0" smtClean="0"/>
          </a:p>
          <a:p>
            <a:pPr rtl="0" eaLnBrk="1" fontAlgn="t" latinLnBrk="0" hangingPunct="1"/>
            <a:endParaRPr lang="lv-LV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94096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800" i="1" dirty="0" err="1" smtClean="0"/>
              <a:t>Single</a:t>
            </a:r>
            <a:r>
              <a:rPr lang="lv-LV" sz="1800" i="1" dirty="0" smtClean="0"/>
              <a:t> </a:t>
            </a:r>
            <a:r>
              <a:rPr lang="lv-LV" sz="1800" i="1" dirty="0" err="1" smtClean="0"/>
              <a:t>sign-on</a:t>
            </a:r>
            <a:r>
              <a:rPr lang="lv-LV" sz="1800" i="1" dirty="0" smtClean="0"/>
              <a:t> – </a:t>
            </a:r>
            <a:r>
              <a:rPr lang="lv-LV" sz="1800" i="0" dirty="0" smtClean="0"/>
              <a:t>šis</a:t>
            </a:r>
            <a:r>
              <a:rPr lang="lv-LV" sz="1800" i="0" baseline="0" dirty="0" smtClean="0"/>
              <a:t> ir iespējams </a:t>
            </a:r>
            <a:r>
              <a:rPr lang="lv-LV" sz="1800" i="0" baseline="0" dirty="0" err="1" smtClean="0"/>
              <a:t>Latvija.lv</a:t>
            </a:r>
            <a:r>
              <a:rPr lang="lv-LV" sz="1800" i="0" baseline="0" dirty="0" smtClean="0"/>
              <a:t> «draudzīgiem» portāliem, kas izmanto vienotās pieteikšanās moduli un tiem ir </a:t>
            </a:r>
            <a:r>
              <a:rPr lang="lv-LV" sz="1800" i="1" baseline="0" dirty="0" err="1" smtClean="0"/>
              <a:t>single</a:t>
            </a:r>
            <a:r>
              <a:rPr lang="lv-LV" sz="1800" i="1" baseline="0" dirty="0" smtClean="0"/>
              <a:t> </a:t>
            </a:r>
            <a:r>
              <a:rPr lang="lv-LV" sz="1800" i="1" baseline="0" dirty="0" err="1" smtClean="0"/>
              <a:t>sign-on</a:t>
            </a:r>
            <a:r>
              <a:rPr lang="lv-LV" sz="1800" i="1" baseline="0" dirty="0" smtClean="0"/>
              <a:t> </a:t>
            </a:r>
            <a:r>
              <a:rPr lang="lv-LV" sz="1800" i="0" baseline="0" dirty="0" smtClean="0"/>
              <a:t>(mēdz būt izņēmumi). Vienotās pieteikšanās logā (ārējās sistēmās) būs pieejams saraksts ar tādiem portāliem.</a:t>
            </a:r>
            <a:endParaRPr lang="lv-LV" sz="1800" i="1" dirty="0" smtClean="0"/>
          </a:p>
          <a:p>
            <a:endParaRPr lang="lv-LV" sz="18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59AC-E7A2-4864-B1F5-DE05CC13C6BA}" type="slidenum">
              <a:rPr lang="lv-LV" smtClean="0"/>
              <a:pPr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1783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228604"/>
            <a:ext cx="6096000" cy="800099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4743450"/>
            <a:ext cx="1981200" cy="2286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4743450"/>
            <a:ext cx="3657600" cy="2286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4743450"/>
            <a:ext cx="304800" cy="2286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F446E9D-E164-4A50-9FBA-F6D72EB5E5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1"/>
            <a:ext cx="1321724" cy="1468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6062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200" y="0"/>
            <a:ext cx="2833601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6097"/>
            <a:ext cx="9144000" cy="18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3543300"/>
            <a:ext cx="7772400" cy="777479"/>
          </a:xfrm>
          <a:prstGeom prst="rect">
            <a:avLst/>
          </a:prstGeom>
        </p:spPr>
        <p:txBody>
          <a:bodyPr lIns="70468" tIns="35234" rIns="70468" bIns="35234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772400" cy="720332"/>
          </a:xfrm>
        </p:spPr>
        <p:txBody>
          <a:bodyPr anchor="t">
            <a:normAutofit/>
          </a:bodyPr>
          <a:lstStyle>
            <a:lvl1pPr algn="ctr">
              <a:defRPr sz="24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3543300"/>
            <a:ext cx="7772400" cy="685800"/>
          </a:xfrm>
        </p:spPr>
        <p:txBody>
          <a:bodyPr>
            <a:normAutofit/>
          </a:bodyPr>
          <a:lstStyle>
            <a:lvl1pPr marL="0" indent="0" algn="ctr">
              <a:buNone/>
              <a:defRPr sz="10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4320778"/>
            <a:ext cx="7772400" cy="479822"/>
          </a:xfrm>
        </p:spPr>
        <p:txBody>
          <a:bodyPr>
            <a:normAutofit/>
          </a:bodyPr>
          <a:lstStyle>
            <a:lvl1pPr marL="0" indent="0" algn="ctr">
              <a:buNone/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5595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6000" cy="77748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314453"/>
            <a:ext cx="6096000" cy="328018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4743450"/>
            <a:ext cx="1981200" cy="2286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4743450"/>
            <a:ext cx="3657600" cy="2286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4743450"/>
            <a:ext cx="304800" cy="2286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F7A94A6-8035-4886-9FF3-1BE481761D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1"/>
            <a:ext cx="1321724" cy="1468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219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66" y="0"/>
            <a:ext cx="1321594" cy="146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6000" cy="77748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314453"/>
            <a:ext cx="6096000" cy="328018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4743450"/>
            <a:ext cx="1981200" cy="2286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4743450"/>
            <a:ext cx="3657600" cy="2286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4743450"/>
            <a:ext cx="304800" cy="2286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6751302-5A83-435F-ACC8-74594750E9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68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3203"/>
            <a:ext cx="6096000" cy="1038221"/>
          </a:xfrm>
        </p:spPr>
        <p:txBody>
          <a:bodyPr anchor="t">
            <a:normAutofit/>
          </a:bodyPr>
          <a:lstStyle>
            <a:lvl1pPr algn="l">
              <a:defRPr sz="18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285750"/>
            <a:ext cx="6096000" cy="245745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52341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7046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570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4093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6170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11404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6638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81872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4743450"/>
            <a:ext cx="1981200" cy="2286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4743450"/>
            <a:ext cx="3657600" cy="2286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4743450"/>
            <a:ext cx="304800" cy="2286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F32E0CD-18FC-4DFF-8EA0-2A08BE6F92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1"/>
            <a:ext cx="1321724" cy="1468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6042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66" y="0"/>
            <a:ext cx="1321594" cy="146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6000" cy="777482"/>
          </a:xfrm>
        </p:spPr>
        <p:txBody>
          <a:bodyPr anchor="t">
            <a:normAutofit/>
          </a:bodyPr>
          <a:lstStyle>
            <a:lvl1pPr algn="l">
              <a:defRPr sz="1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314453"/>
            <a:ext cx="6096000" cy="328018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4743450"/>
            <a:ext cx="1981200" cy="228600"/>
          </a:xfrm>
        </p:spPr>
        <p:txBody>
          <a:bodyPr>
            <a:normAutofit/>
          </a:bodyPr>
          <a:lstStyle>
            <a:lvl1pPr marL="0" indent="0">
              <a:buNone/>
              <a:defRPr sz="7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4743450"/>
            <a:ext cx="3657600" cy="228600"/>
          </a:xfrm>
        </p:spPr>
        <p:txBody>
          <a:bodyPr>
            <a:normAutofit/>
          </a:bodyPr>
          <a:lstStyle>
            <a:lvl1pPr marL="0" indent="0" algn="r">
              <a:buNone/>
              <a:defRPr sz="7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4743450"/>
            <a:ext cx="304800" cy="228600"/>
          </a:xfrm>
        </p:spPr>
        <p:txBody>
          <a:bodyPr/>
          <a:lstStyle>
            <a:lvl1pPr>
              <a:defRPr sz="75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6751302-5A83-435F-ACC8-74594750E9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73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5" r:id="rId15"/>
    <p:sldLayoutId id="2147483666" r:id="rId16"/>
    <p:sldLayoutId id="2147483667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likumi.lv/doc.php?id=63545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8.png"/><Relationship Id="rId4" Type="http://schemas.openxmlformats.org/officeDocument/2006/relationships/hyperlink" Target="https://viss.gov.lv/lv/Informacijai/Dokumentacija/Koplietosanas_komponentes/Vienotas_pieteiksanas_moduli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8.png"/><Relationship Id="rId4" Type="http://schemas.openxmlformats.org/officeDocument/2006/relationships/hyperlink" Target="https://viss.gov.lv/lv/Informacijai/Dokumentacija/Koplietosanas_komponentes/Vienotas_pieteiksanas_modulis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Relationship Id="rId5" Type="http://schemas.openxmlformats.org/officeDocument/2006/relationships/hyperlink" Target="https://viss.gov.lv/lv/Informacijai/Dokumentacija/Koplietosanas_komponentes/Vienotas_pieteiksanas_modulis" TargetMode="External"/><Relationship Id="rId4" Type="http://schemas.openxmlformats.org/officeDocument/2006/relationships/hyperlink" Target="http://www.viss.gov.lv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epak@vraa.gov.lv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 txBox="1">
            <a:spLocks/>
          </p:cNvSpPr>
          <p:nvPr/>
        </p:nvSpPr>
        <p:spPr>
          <a:xfrm>
            <a:off x="838200" y="3028950"/>
            <a:ext cx="7772400" cy="883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50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2400" b="1" dirty="0" smtClean="0"/>
              <a:t>Kā ieviest vienotās pieteikšanās moduli, izmantojot VISS infrastruktūru?</a:t>
            </a:r>
            <a:endParaRPr lang="lv-LV" sz="2400" b="1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71500" y="2461021"/>
            <a:ext cx="8001000" cy="720329"/>
          </a:xfrm>
        </p:spPr>
        <p:txBody>
          <a:bodyPr>
            <a:noAutofit/>
          </a:bodyPr>
          <a:lstStyle/>
          <a:p>
            <a:r>
              <a:rPr lang="lv-LV" altLang="en-US" sz="1800" b="0" dirty="0" smtClean="0"/>
              <a:t>Valsts </a:t>
            </a:r>
            <a:r>
              <a:rPr lang="lv-LV" altLang="en-US" sz="1800" b="0" dirty="0"/>
              <a:t>iestādēm un pašvaldībām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0" y="4257991"/>
            <a:ext cx="5760000" cy="54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02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590800" y="2981325"/>
            <a:ext cx="5943600" cy="1266825"/>
          </a:xfrm>
        </p:spPr>
        <p:txBody>
          <a:bodyPr>
            <a:normAutofit/>
          </a:bodyPr>
          <a:lstStyle/>
          <a:p>
            <a:r>
              <a:rPr lang="lv-LV" altLang="en-US" sz="2400" dirty="0" smtClean="0"/>
              <a:t>Kāda ir vienotās pieteikšanās moduļa funkcionalitāte?</a:t>
            </a:r>
            <a:endParaRPr lang="lv-LV" sz="2400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B66B3D4-3C80-4773-AD8A-D43C7F12A1EA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pic>
        <p:nvPicPr>
          <p:cNvPr id="7" name="Picture 2" descr="C:\Users\Linda\Desktop\VRAA_ikonas_2610\VRAA_uzturesan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809250"/>
            <a:ext cx="1296000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02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90799" y="285750"/>
            <a:ext cx="6094800" cy="777479"/>
          </a:xfrm>
        </p:spPr>
        <p:txBody>
          <a:bodyPr>
            <a:noAutofit/>
          </a:bodyPr>
          <a:lstStyle/>
          <a:p>
            <a:r>
              <a:rPr lang="lv-LV" altLang="en-US" sz="2400" dirty="0" smtClean="0"/>
              <a:t>Vienotās pieteikšanās moduļa ieviešanā iesaistītie </a:t>
            </a:r>
            <a:endParaRPr lang="lv-LV" altLang="en-US" sz="2400" dirty="0" smtClean="0">
              <a:solidFill>
                <a:srgbClr val="FF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447800" y="2038350"/>
            <a:ext cx="4679321" cy="1978930"/>
            <a:chOff x="1950079" y="2038350"/>
            <a:chExt cx="4679321" cy="1978930"/>
          </a:xfrm>
        </p:grpSpPr>
        <p:sp>
          <p:nvSpPr>
            <p:cNvPr id="30" name="TextBox 29"/>
            <p:cNvSpPr txBox="1"/>
            <p:nvPr/>
          </p:nvSpPr>
          <p:spPr>
            <a:xfrm>
              <a:off x="1950079" y="2801819"/>
              <a:ext cx="11769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lv-LV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Iestāde</a:t>
              </a:r>
              <a:endParaRPr lang="lv-LV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3156274" y="2998666"/>
              <a:ext cx="355449" cy="708"/>
            </a:xfrm>
            <a:prstGeom prst="straightConnector1">
              <a:avLst/>
            </a:prstGeom>
            <a:ln w="28575">
              <a:solidFill>
                <a:srgbClr val="3E5E9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3464716" y="2038350"/>
              <a:ext cx="3164684" cy="1978930"/>
              <a:chOff x="3831273" y="2038350"/>
              <a:chExt cx="3164684" cy="1978930"/>
            </a:xfrm>
          </p:grpSpPr>
          <p:pic>
            <p:nvPicPr>
              <p:cNvPr id="5124" name="Picture 4" descr="C:\Users\Linda\Downloads\Internetbankas_eID_eparaksts_png\Internetbankas_eID_eparaksts_png\eI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316508" y="2762206"/>
                <a:ext cx="679449" cy="454025"/>
              </a:xfrm>
              <a:prstGeom prst="rect">
                <a:avLst/>
              </a:prstGeom>
              <a:noFill/>
            </p:spPr>
          </p:pic>
          <p:pic>
            <p:nvPicPr>
              <p:cNvPr id="5125" name="Picture 5" descr="C:\Users\Linda\Downloads\Internetbankas_eID_eparaksts_png\Internetbankas_eID_eparaksts_png\eParaksts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316508" y="3563255"/>
                <a:ext cx="679449" cy="454025"/>
              </a:xfrm>
              <a:prstGeom prst="rect">
                <a:avLst/>
              </a:prstGeom>
              <a:noFill/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3831273" y="2801819"/>
                <a:ext cx="9012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lv-LV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VRAA</a:t>
                </a:r>
                <a:endParaRPr lang="lv-LV" sz="1600" b="1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414907" y="2038350"/>
                <a:ext cx="9156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lv-LV" sz="1400" b="1" dirty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Bankas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414907" y="2836961"/>
                <a:ext cx="7312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lv-LV" sz="14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PMLP</a:t>
                </a:r>
                <a:endParaRPr lang="lv-LV" sz="1400" b="1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414907" y="3635573"/>
                <a:ext cx="8290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lv-LV" sz="1400" b="1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LVRTC</a:t>
                </a:r>
                <a:endParaRPr lang="lv-LV" sz="1400" b="1" dirty="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cxnSp>
            <p:nvCxnSpPr>
              <p:cNvPr id="6" name="Straight Arrow Connector 5"/>
              <p:cNvCxnSpPr/>
              <p:nvPr/>
            </p:nvCxnSpPr>
            <p:spPr>
              <a:xfrm rot="18900000">
                <a:off x="4663369" y="2551414"/>
                <a:ext cx="648000" cy="0"/>
              </a:xfrm>
              <a:prstGeom prst="straightConnector1">
                <a:avLst/>
              </a:prstGeom>
              <a:ln w="28575">
                <a:solidFill>
                  <a:srgbClr val="3E5E9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>
                <a:off x="4758266" y="2990850"/>
                <a:ext cx="648000" cy="0"/>
              </a:xfrm>
              <a:prstGeom prst="straightConnector1">
                <a:avLst/>
              </a:prstGeom>
              <a:ln w="28575">
                <a:solidFill>
                  <a:srgbClr val="3E5E9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rot="2700000">
                <a:off x="4663369" y="3430286"/>
                <a:ext cx="648000" cy="0"/>
              </a:xfrm>
              <a:prstGeom prst="straightConnector1">
                <a:avLst/>
              </a:prstGeom>
              <a:ln w="28575">
                <a:solidFill>
                  <a:srgbClr val="3E5E9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/>
        </p:nvSpPr>
        <p:spPr>
          <a:xfrm>
            <a:off x="3048000" y="4365307"/>
            <a:ext cx="34277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alt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 nodrošina sadarbību </a:t>
            </a:r>
            <a:endParaRPr lang="lv-LV" altLang="en-US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lv-LV" alt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 </a:t>
            </a:r>
            <a:r>
              <a:rPr lang="lv-LV" alt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identifikācijas sniedzējiem</a:t>
            </a:r>
            <a:endParaRPr lang="lv-LV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4743450"/>
            <a:ext cx="304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A35EBBE-1F32-4234-95E9-4D264E1965CC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1809750"/>
            <a:ext cx="3438229" cy="7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0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4743450"/>
            <a:ext cx="304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B92707C-5FFF-46A7-932C-3EE34F0D8F51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7" name="TextBox 6"/>
          <p:cNvSpPr txBox="1"/>
          <p:nvPr/>
        </p:nvSpPr>
        <p:spPr>
          <a:xfrm>
            <a:off x="319913" y="2115763"/>
            <a:ext cx="125547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Klients</a:t>
            </a:r>
          </a:p>
          <a:p>
            <a:pPr algn="ctr"/>
            <a:r>
              <a:rPr lang="lv-LV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(e-pakalpojuma</a:t>
            </a:r>
          </a:p>
          <a:p>
            <a:pPr algn="ctr"/>
            <a:r>
              <a:rPr lang="lv-LV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lietotājs)</a:t>
            </a:r>
            <a:endParaRPr lang="lv-LV" sz="105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952786"/>
            <a:ext cx="159049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1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Kredītiestāde</a:t>
            </a:r>
          </a:p>
          <a:p>
            <a:pPr algn="ctr"/>
            <a:r>
              <a:rPr lang="lv-LV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(internetbanka, kuru</a:t>
            </a:r>
          </a:p>
          <a:p>
            <a:pPr algn="ctr"/>
            <a:r>
              <a:rPr lang="lv-LV" sz="10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izvēlējies klients)</a:t>
            </a:r>
            <a:endParaRPr lang="lv-LV" sz="105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62478" y="3335359"/>
            <a:ext cx="1080000" cy="1080000"/>
          </a:xfrm>
          <a:prstGeom prst="roundRect">
            <a:avLst>
              <a:gd name="adj" fmla="val 7029"/>
            </a:avLst>
          </a:prstGeom>
          <a:solidFill>
            <a:schemeClr val="bg1"/>
          </a:solidFill>
          <a:ln w="19050">
            <a:solidFill>
              <a:srgbClr val="A6D8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lv-LV" sz="1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lv-LV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Informē VISS par identificēto klientu/pārvirza klientu uz portālu</a:t>
            </a:r>
            <a:endParaRPr lang="lv-LV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334031" y="2572963"/>
            <a:ext cx="0" cy="1303200"/>
          </a:xfrm>
          <a:prstGeom prst="line">
            <a:avLst/>
          </a:prstGeom>
          <a:ln w="12700">
            <a:solidFill>
              <a:srgbClr val="A9B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7740133" y="1492963"/>
            <a:ext cx="1080000" cy="1080000"/>
          </a:xfrm>
          <a:prstGeom prst="roundRect">
            <a:avLst>
              <a:gd name="adj" fmla="val 7029"/>
            </a:avLst>
          </a:prstGeom>
          <a:solidFill>
            <a:schemeClr val="bg1"/>
          </a:solidFill>
          <a:ln w="19050">
            <a:solidFill>
              <a:srgbClr val="3E5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lv-LV" sz="1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lv-LV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Saņem</a:t>
            </a:r>
          </a:p>
          <a:p>
            <a:pPr algn="ctr"/>
            <a:r>
              <a:rPr lang="lv-LV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e-pakalpojumu portālā</a:t>
            </a:r>
            <a:endParaRPr lang="lv-LV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034030" y="3335359"/>
            <a:ext cx="1080000" cy="1080000"/>
          </a:xfrm>
          <a:prstGeom prst="roundRect">
            <a:avLst>
              <a:gd name="adj" fmla="val 7029"/>
            </a:avLst>
          </a:prstGeom>
          <a:solidFill>
            <a:schemeClr val="bg1"/>
          </a:solidFill>
          <a:ln w="19050">
            <a:solidFill>
              <a:srgbClr val="A6D8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lv-LV" sz="1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lv-LV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Identificē</a:t>
            </a:r>
            <a:br>
              <a:rPr lang="lv-LV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lv-LV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klientu</a:t>
            </a:r>
            <a:endParaRPr lang="lv-LV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874030" y="3335359"/>
            <a:ext cx="1080000" cy="1080000"/>
          </a:xfrm>
          <a:prstGeom prst="roundRect">
            <a:avLst>
              <a:gd name="adj" fmla="val 7029"/>
            </a:avLst>
          </a:prstGeom>
          <a:solidFill>
            <a:schemeClr val="bg1"/>
          </a:solidFill>
          <a:ln w="19050">
            <a:solidFill>
              <a:srgbClr val="A6D8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lv-LV" sz="1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lv-LV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Attēlo autentifikācijas formu</a:t>
            </a:r>
            <a:endParaRPr lang="lv-LV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794030" y="1492963"/>
            <a:ext cx="1080000" cy="1080000"/>
          </a:xfrm>
          <a:prstGeom prst="roundRect">
            <a:avLst>
              <a:gd name="adj" fmla="val 7029"/>
            </a:avLst>
          </a:prstGeom>
          <a:solidFill>
            <a:schemeClr val="bg1"/>
          </a:solidFill>
          <a:ln w="19050">
            <a:solidFill>
              <a:srgbClr val="3E5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lv-LV" sz="1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lv-LV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Portālā izvēlas kredītiestādi,</a:t>
            </a:r>
            <a:br>
              <a:rPr lang="lv-LV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lv-LV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 kuru veiks identifikāciju</a:t>
            </a:r>
            <a:endParaRPr lang="lv-LV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334031" y="3875361"/>
            <a:ext cx="540000" cy="0"/>
          </a:xfrm>
          <a:prstGeom prst="straightConnector1">
            <a:avLst/>
          </a:prstGeom>
          <a:ln w="12700">
            <a:solidFill>
              <a:srgbClr val="A9B1C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94030" y="2572963"/>
            <a:ext cx="0" cy="1303200"/>
          </a:xfrm>
          <a:prstGeom prst="line">
            <a:avLst/>
          </a:prstGeom>
          <a:ln w="12700">
            <a:solidFill>
              <a:srgbClr val="A9B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954030" y="1492963"/>
            <a:ext cx="1080000" cy="1080000"/>
          </a:xfrm>
          <a:prstGeom prst="roundRect">
            <a:avLst>
              <a:gd name="adj" fmla="val 7029"/>
            </a:avLst>
          </a:prstGeom>
          <a:solidFill>
            <a:schemeClr val="bg1"/>
          </a:solidFill>
          <a:ln w="19050">
            <a:solidFill>
              <a:srgbClr val="3E5E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lv-LV" sz="1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lv-LV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Ievada autentifikācijas informāciju</a:t>
            </a:r>
            <a:endParaRPr lang="lv-LV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494030" y="3875359"/>
            <a:ext cx="540000" cy="0"/>
          </a:xfrm>
          <a:prstGeom prst="straightConnector1">
            <a:avLst/>
          </a:prstGeom>
          <a:ln w="12700">
            <a:solidFill>
              <a:srgbClr val="A9B1C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123118" y="3875359"/>
            <a:ext cx="540000" cy="0"/>
          </a:xfrm>
          <a:prstGeom prst="straightConnector1">
            <a:avLst/>
          </a:prstGeom>
          <a:ln w="12700">
            <a:solidFill>
              <a:srgbClr val="A9B1C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414030" y="2036064"/>
            <a:ext cx="0" cy="1296000"/>
          </a:xfrm>
          <a:prstGeom prst="line">
            <a:avLst/>
          </a:prstGeom>
          <a:ln w="12700">
            <a:solidFill>
              <a:srgbClr val="A9B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414030" y="2036064"/>
            <a:ext cx="540000" cy="0"/>
          </a:xfrm>
          <a:prstGeom prst="straightConnector1">
            <a:avLst/>
          </a:prstGeom>
          <a:ln w="12700">
            <a:solidFill>
              <a:srgbClr val="A9B1C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202478" y="2036064"/>
            <a:ext cx="0" cy="1296000"/>
          </a:xfrm>
          <a:prstGeom prst="line">
            <a:avLst/>
          </a:prstGeom>
          <a:ln w="12700">
            <a:solidFill>
              <a:srgbClr val="A9B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7194030" y="2036064"/>
            <a:ext cx="540000" cy="0"/>
          </a:xfrm>
          <a:prstGeom prst="straightConnector1">
            <a:avLst/>
          </a:prstGeom>
          <a:ln w="12700">
            <a:solidFill>
              <a:srgbClr val="A9B1C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50" y="3228062"/>
            <a:ext cx="863999" cy="72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50" y="1395763"/>
            <a:ext cx="863999" cy="720000"/>
          </a:xfrm>
          <a:prstGeom prst="rect">
            <a:avLst/>
          </a:prstGeom>
        </p:spPr>
      </p:pic>
      <p:cxnSp>
        <p:nvCxnSpPr>
          <p:cNvPr id="31" name="Straight Connector 30"/>
          <p:cNvCxnSpPr/>
          <p:nvPr/>
        </p:nvCxnSpPr>
        <p:spPr>
          <a:xfrm>
            <a:off x="228600" y="2687461"/>
            <a:ext cx="8591533" cy="0"/>
          </a:xfrm>
          <a:prstGeom prst="line">
            <a:avLst/>
          </a:prstGeom>
          <a:ln w="19050">
            <a:solidFill>
              <a:srgbClr val="A9B1C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28600" y="3220861"/>
            <a:ext cx="8591533" cy="0"/>
          </a:xfrm>
          <a:prstGeom prst="line">
            <a:avLst/>
          </a:prstGeom>
          <a:ln w="19050">
            <a:solidFill>
              <a:srgbClr val="A9B1C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16608" y="2769495"/>
            <a:ext cx="814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b="1" dirty="0" smtClean="0">
                <a:solidFill>
                  <a:srgbClr val="A9B1C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VISS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4800" cy="777479"/>
          </a:xfrm>
        </p:spPr>
        <p:txBody>
          <a:bodyPr>
            <a:noAutofit/>
          </a:bodyPr>
          <a:lstStyle/>
          <a:p>
            <a:r>
              <a:rPr lang="lv-LV" sz="2400" dirty="0" smtClean="0"/>
              <a:t>Kā darbojas vienotās pieteikšanās modulis?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47487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B66B3D4-3C80-4773-AD8A-D43C7F12A1EA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67000" y="2724150"/>
            <a:ext cx="6096000" cy="10382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</a:pPr>
            <a:r>
              <a:rPr lang="lv-LV" alt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Kā soli pa solim ieviest vienotās pieteikšanās moduli?</a:t>
            </a:r>
            <a:endParaRPr kumimoji="0" lang="lv-LV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44150"/>
            <a:ext cx="1296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2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90799" y="285750"/>
            <a:ext cx="6586115" cy="777479"/>
          </a:xfrm>
        </p:spPr>
        <p:txBody>
          <a:bodyPr>
            <a:noAutofit/>
          </a:bodyPr>
          <a:lstStyle/>
          <a:p>
            <a:r>
              <a:rPr lang="lv-LV" altLang="en-US" sz="2400" dirty="0" smtClean="0"/>
              <a:t>Kā notiek vienotās pieteikšanās ieviešana: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6477000" y="4045552"/>
            <a:ext cx="1858933" cy="856252"/>
            <a:chOff x="6842930" y="4230098"/>
            <a:chExt cx="1858933" cy="856252"/>
          </a:xfrm>
        </p:grpSpPr>
        <p:sp>
          <p:nvSpPr>
            <p:cNvPr id="24" name="TextBox 23"/>
            <p:cNvSpPr txBox="1"/>
            <p:nvPr/>
          </p:nvSpPr>
          <p:spPr>
            <a:xfrm>
              <a:off x="7098347" y="4809351"/>
              <a:ext cx="160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Šis solis var nebūt</a:t>
              </a:r>
              <a:endParaRPr lang="lv-LV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6912155" y="4519724"/>
              <a:ext cx="1743028" cy="276999"/>
              <a:chOff x="6912155" y="4520636"/>
              <a:chExt cx="1743028" cy="276999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7098347" y="4520636"/>
                <a:ext cx="15568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lv-LV" sz="12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Iestādes atbildība</a:t>
                </a:r>
                <a:endParaRPr lang="lv-LV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6912155" y="4587135"/>
                <a:ext cx="144000" cy="144000"/>
              </a:xfrm>
              <a:prstGeom prst="rect">
                <a:avLst/>
              </a:prstGeom>
              <a:solidFill>
                <a:srgbClr val="3E5E9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6912155" y="4230098"/>
              <a:ext cx="1510594" cy="276999"/>
              <a:chOff x="6912155" y="4230098"/>
              <a:chExt cx="1510594" cy="276999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7098347" y="4230098"/>
                <a:ext cx="13244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lv-LV" sz="12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VRAA atbildība</a:t>
                </a:r>
                <a:endParaRPr lang="lv-LV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6912155" y="4296597"/>
                <a:ext cx="144000" cy="144000"/>
              </a:xfrm>
              <a:prstGeom prst="rect">
                <a:avLst/>
              </a:prstGeom>
              <a:solidFill>
                <a:srgbClr val="A6D86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6842930" y="4809351"/>
              <a:ext cx="2824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*</a:t>
              </a: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 flipV="1">
            <a:off x="922204" y="1385033"/>
            <a:ext cx="5795666" cy="3373676"/>
          </a:xfrm>
          <a:prstGeom prst="straightConnector1">
            <a:avLst/>
          </a:prstGeom>
          <a:ln w="19050">
            <a:solidFill>
              <a:srgbClr val="A9B1C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63100" y="1620099"/>
            <a:ext cx="1187567" cy="307777"/>
          </a:xfrm>
          <a:prstGeom prst="rect">
            <a:avLst/>
          </a:prstGeom>
          <a:noFill/>
        </p:spPr>
        <p:txBody>
          <a:bodyPr wrap="square" lIns="36000" rIns="36000" rtlCol="0" anchor="ctr">
            <a:spAutoFit/>
          </a:bodyPr>
          <a:lstStyle/>
          <a:p>
            <a:pPr fontAlgn="b"/>
            <a:r>
              <a:rPr lang="lv-LV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Uzturēšana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66756" y="2078660"/>
            <a:ext cx="2012234" cy="307777"/>
          </a:xfrm>
          <a:prstGeom prst="rect">
            <a:avLst/>
          </a:prstGeom>
          <a:noFill/>
        </p:spPr>
        <p:txBody>
          <a:bodyPr wrap="square" lIns="36000" rIns="36000" rtlCol="0" anchor="ctr">
            <a:spAutoFit/>
          </a:bodyPr>
          <a:lstStyle/>
          <a:p>
            <a:pPr fontAlgn="b"/>
            <a:r>
              <a:rPr lang="lv-LV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Ieviešana produkcijā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03082" y="3454343"/>
            <a:ext cx="1009486" cy="307777"/>
          </a:xfrm>
          <a:prstGeom prst="rect">
            <a:avLst/>
          </a:prstGeom>
          <a:noFill/>
        </p:spPr>
        <p:txBody>
          <a:bodyPr wrap="square" lIns="36000" rIns="36000" rtlCol="0" anchor="ctr">
            <a:spAutoFit/>
          </a:bodyPr>
          <a:lstStyle/>
          <a:p>
            <a:pPr fontAlgn="b"/>
            <a:r>
              <a:rPr lang="lv-LV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Izstrāde*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15938" y="3912904"/>
            <a:ext cx="2515277" cy="307777"/>
          </a:xfrm>
          <a:prstGeom prst="rect">
            <a:avLst/>
          </a:prstGeom>
          <a:noFill/>
        </p:spPr>
        <p:txBody>
          <a:bodyPr wrap="square" lIns="36000" rIns="36000" rtlCol="0" anchor="ctr">
            <a:spAutoFit/>
          </a:bodyPr>
          <a:lstStyle/>
          <a:p>
            <a:pPr fontAlgn="b"/>
            <a:r>
              <a:rPr lang="lv-LV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Vienošanās par sadarbību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828800" y="4371462"/>
            <a:ext cx="2209800" cy="307777"/>
          </a:xfrm>
          <a:prstGeom prst="rect">
            <a:avLst/>
          </a:prstGeom>
          <a:noFill/>
        </p:spPr>
        <p:txBody>
          <a:bodyPr wrap="square" lIns="36000" rIns="36000" rtlCol="0" anchor="ctr">
            <a:spAutoFit/>
          </a:bodyPr>
          <a:lstStyle/>
          <a:p>
            <a:pPr fontAlgn="b"/>
            <a:r>
              <a:rPr lang="lv-LV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Sadarbības iniciēšana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93569" y="2995782"/>
            <a:ext cx="1600200" cy="307777"/>
          </a:xfrm>
          <a:prstGeom prst="rect">
            <a:avLst/>
          </a:prstGeom>
          <a:noFill/>
        </p:spPr>
        <p:txBody>
          <a:bodyPr wrap="square" lIns="36000" rIns="36000" rtlCol="0" anchor="ctr">
            <a:spAutoFit/>
          </a:bodyPr>
          <a:lstStyle/>
          <a:p>
            <a:pPr fontAlgn="b"/>
            <a:r>
              <a:rPr lang="lv-LV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Akcepttestēšana</a:t>
            </a:r>
          </a:p>
        </p:txBody>
      </p:sp>
      <p:sp>
        <p:nvSpPr>
          <p:cNvPr id="2" name="Rectangle 1"/>
          <p:cNvSpPr/>
          <p:nvPr/>
        </p:nvSpPr>
        <p:spPr>
          <a:xfrm>
            <a:off x="1031366" y="4345350"/>
            <a:ext cx="792000" cy="360000"/>
          </a:xfrm>
          <a:prstGeom prst="rect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8" name="Rectangle 27"/>
          <p:cNvSpPr/>
          <p:nvPr/>
        </p:nvSpPr>
        <p:spPr>
          <a:xfrm>
            <a:off x="2607274" y="3428231"/>
            <a:ext cx="792000" cy="360000"/>
          </a:xfrm>
          <a:prstGeom prst="rect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1" name="Rectangle 30"/>
          <p:cNvSpPr/>
          <p:nvPr/>
        </p:nvSpPr>
        <p:spPr>
          <a:xfrm>
            <a:off x="3397648" y="2969670"/>
            <a:ext cx="792000" cy="360000"/>
          </a:xfrm>
          <a:prstGeom prst="rect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4" name="Rectangle 33"/>
          <p:cNvSpPr/>
          <p:nvPr/>
        </p:nvSpPr>
        <p:spPr>
          <a:xfrm>
            <a:off x="4189648" y="2511109"/>
            <a:ext cx="792000" cy="360000"/>
          </a:xfrm>
          <a:prstGeom prst="rect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1" name="Rectangle 40"/>
          <p:cNvSpPr/>
          <p:nvPr/>
        </p:nvSpPr>
        <p:spPr>
          <a:xfrm>
            <a:off x="5765666" y="1593987"/>
            <a:ext cx="792000" cy="360000"/>
          </a:xfrm>
          <a:prstGeom prst="rect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grpSp>
        <p:nvGrpSpPr>
          <p:cNvPr id="4" name="Group 3"/>
          <p:cNvGrpSpPr/>
          <p:nvPr/>
        </p:nvGrpSpPr>
        <p:grpSpPr>
          <a:xfrm>
            <a:off x="4973666" y="2052548"/>
            <a:ext cx="792000" cy="360000"/>
            <a:chOff x="4707926" y="2008900"/>
            <a:chExt cx="792000" cy="360000"/>
          </a:xfrm>
        </p:grpSpPr>
        <p:sp>
          <p:nvSpPr>
            <p:cNvPr id="37" name="Rectangle 36"/>
            <p:cNvSpPr/>
            <p:nvPr/>
          </p:nvSpPr>
          <p:spPr>
            <a:xfrm>
              <a:off x="4707926" y="2008900"/>
              <a:ext cx="396000" cy="360000"/>
            </a:xfrm>
            <a:prstGeom prst="rect">
              <a:avLst/>
            </a:prstGeom>
            <a:solidFill>
              <a:srgbClr val="A6D8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103926" y="2008900"/>
              <a:ext cx="396000" cy="360000"/>
            </a:xfrm>
            <a:prstGeom prst="rect">
              <a:avLst/>
            </a:prstGeom>
            <a:solidFill>
              <a:srgbClr val="3E5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031366" y="4381350"/>
            <a:ext cx="360000" cy="28800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lv-LV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endParaRPr lang="lv-LV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607274" y="3464231"/>
            <a:ext cx="360000" cy="28800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lv-LV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lv-LV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lv-LV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97648" y="3005670"/>
            <a:ext cx="360000" cy="28800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lv-LV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lv-LV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lv-LV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89648" y="2547109"/>
            <a:ext cx="360000" cy="28800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lv-LV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</a:t>
            </a:r>
            <a:endParaRPr lang="lv-LV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73666" y="2088548"/>
            <a:ext cx="360000" cy="28800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lv-LV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lv-LV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lv-LV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65666" y="1629987"/>
            <a:ext cx="360000" cy="28800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lv-LV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lv-LV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lv-LV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93669" y="2537221"/>
            <a:ext cx="3328259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 anchor="ctr">
            <a:spAutoFit/>
          </a:bodyPr>
          <a:lstStyle/>
          <a:p>
            <a:pPr fontAlgn="b"/>
            <a:r>
              <a:rPr lang="lv-LV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Akcepttestēšanas akta parakstīšana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826083" y="3867150"/>
            <a:ext cx="792000" cy="360000"/>
            <a:chOff x="4707926" y="2008900"/>
            <a:chExt cx="792000" cy="360000"/>
          </a:xfrm>
        </p:grpSpPr>
        <p:sp>
          <p:nvSpPr>
            <p:cNvPr id="58" name="Rectangle 57"/>
            <p:cNvSpPr/>
            <p:nvPr/>
          </p:nvSpPr>
          <p:spPr>
            <a:xfrm>
              <a:off x="4707926" y="2008900"/>
              <a:ext cx="396000" cy="360000"/>
            </a:xfrm>
            <a:prstGeom prst="rect">
              <a:avLst/>
            </a:prstGeom>
            <a:solidFill>
              <a:srgbClr val="A6D8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103926" y="2008900"/>
              <a:ext cx="396000" cy="360000"/>
            </a:xfrm>
            <a:prstGeom prst="rect">
              <a:avLst/>
            </a:prstGeom>
            <a:solidFill>
              <a:srgbClr val="3E5E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831796" y="3909735"/>
            <a:ext cx="360000" cy="28800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lv-LV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endParaRPr lang="lv-LV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4743450"/>
            <a:ext cx="304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A35EBBE-1F32-4234-95E9-4D264E1965CC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936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4800" cy="777479"/>
          </a:xfrm>
        </p:spPr>
        <p:txBody>
          <a:bodyPr>
            <a:noAutofit/>
          </a:bodyPr>
          <a:lstStyle/>
          <a:p>
            <a:r>
              <a:rPr lang="lv-LV" altLang="en-US" sz="2400" dirty="0" smtClean="0"/>
              <a:t>1. Sadarbības iniciēšana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40509DB-8696-4044-837E-56D6DAF5AC71}" type="slidenum">
              <a:rPr lang="en-US" altLang="en-US" smtClean="0"/>
              <a:pPr/>
              <a:t>15</a:t>
            </a:fld>
            <a:endParaRPr lang="en-US" alt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90800" y="1200150"/>
            <a:ext cx="6172200" cy="31242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b="1" dirty="0" smtClean="0">
                <a:solidFill>
                  <a:srgbClr val="3E5E9F"/>
                </a:solidFill>
              </a:rPr>
              <a:t>Atbildīgais:</a:t>
            </a:r>
          </a:p>
          <a:p>
            <a:pPr algn="just">
              <a:spcBef>
                <a:spcPts val="0"/>
              </a:spcBef>
            </a:pPr>
            <a:r>
              <a:rPr lang="lv-LV" sz="1300" dirty="0"/>
              <a:t>I</a:t>
            </a:r>
            <a:r>
              <a:rPr lang="lv-LV" sz="1300" dirty="0" smtClean="0"/>
              <a:t>estāde</a:t>
            </a:r>
          </a:p>
          <a:p>
            <a:pPr algn="just">
              <a:spcBef>
                <a:spcPts val="0"/>
              </a:spcBef>
            </a:pPr>
            <a:endParaRPr lang="lv-LV" sz="13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b="1" dirty="0" smtClean="0">
                <a:solidFill>
                  <a:srgbClr val="3E5E9F"/>
                </a:solidFill>
              </a:rPr>
              <a:t>Paveicamais: </a:t>
            </a:r>
          </a:p>
          <a:p>
            <a:pPr marL="2857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300" dirty="0"/>
              <a:t>Iestāde uzrunā VRAA, e-pastā pamatojot izmantošanas mērķi un nepieciešamību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300" dirty="0" smtClean="0"/>
              <a:t>Ja VRAA akceptē* pakalpojuma sniegšanu, iestāde nosūta aizpildītu sadarbības gadījuma reģistrācijas veidlapu (iestāde arī izvēlas, </a:t>
            </a:r>
            <a:r>
              <a:rPr lang="lv-LV" sz="1300" dirty="0"/>
              <a:t>kuri </a:t>
            </a:r>
            <a:r>
              <a:rPr lang="lv-LV" sz="1300" dirty="0" smtClean="0"/>
              <a:t>identifikācijas sniedzēji nepieciešami</a:t>
            </a:r>
            <a:r>
              <a:rPr lang="lv-LV" sz="1300" dirty="0"/>
              <a:t>)</a:t>
            </a:r>
          </a:p>
          <a:p>
            <a:pPr marL="2857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300" dirty="0" smtClean="0"/>
              <a:t>Bankas </a:t>
            </a:r>
            <a:r>
              <a:rPr lang="lv-LV" sz="1300" dirty="0"/>
              <a:t>atbild VRAA, vai akceptē sadarbību ar iestādi </a:t>
            </a:r>
            <a:endParaRPr lang="lv-LV" sz="1300" dirty="0" smtClean="0"/>
          </a:p>
          <a:p>
            <a:pPr marL="2857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300" dirty="0" smtClean="0"/>
              <a:t>VRAA reģistrē sadarbību un sāk kopīgi ar iestādi veidot pieslēgumus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endParaRPr lang="lv-LV" sz="1300" dirty="0">
              <a:solidFill>
                <a:srgbClr val="FFC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800" y="1200150"/>
            <a:ext cx="900000" cy="750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90800" y="4426863"/>
            <a:ext cx="5943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*Moduli var izmantot valsts iestādes un pašvaldības, kas sniedz </a:t>
            </a:r>
            <a:r>
              <a:rPr lang="lv-LV" sz="11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publiskus</a:t>
            </a:r>
            <a:r>
              <a:rPr lang="lv-LV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pakalpojumus, VRAA izvērtē, piemēram, sniegšanu kapitālsabiedrībām</a:t>
            </a:r>
          </a:p>
        </p:txBody>
      </p:sp>
    </p:spTree>
    <p:extLst>
      <p:ext uri="{BB962C8B-B14F-4D97-AF65-F5344CB8AC3E}">
        <p14:creationId xmlns:p14="http://schemas.microsoft.com/office/powerpoint/2010/main" val="90925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590799" y="285750"/>
            <a:ext cx="6094800" cy="7774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altLang="en-US" sz="2400" dirty="0" smtClean="0"/>
              <a:t>Pieslēgumu izveide</a:t>
            </a:r>
          </a:p>
        </p:txBody>
      </p:sp>
      <p:grpSp>
        <p:nvGrpSpPr>
          <p:cNvPr id="4" name="Group 38"/>
          <p:cNvGrpSpPr/>
          <p:nvPr/>
        </p:nvGrpSpPr>
        <p:grpSpPr>
          <a:xfrm>
            <a:off x="76200" y="1345950"/>
            <a:ext cx="8686800" cy="3399600"/>
            <a:chOff x="228600" y="1345950"/>
            <a:chExt cx="8686800" cy="3399600"/>
          </a:xfrm>
        </p:grpSpPr>
        <p:grpSp>
          <p:nvGrpSpPr>
            <p:cNvPr id="5" name="Group 26"/>
            <p:cNvGrpSpPr/>
            <p:nvPr/>
          </p:nvGrpSpPr>
          <p:grpSpPr>
            <a:xfrm>
              <a:off x="3106900" y="1345950"/>
              <a:ext cx="1584000" cy="540000"/>
              <a:chOff x="2840900" y="1269750"/>
              <a:chExt cx="1620000" cy="540000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2840900" y="1269750"/>
                <a:ext cx="1620000" cy="540000"/>
              </a:xfrm>
              <a:prstGeom prst="roundRect">
                <a:avLst>
                  <a:gd name="adj" fmla="val 12667"/>
                </a:avLst>
              </a:prstGeom>
              <a:solidFill>
                <a:srgbClr val="3E5E9F"/>
              </a:solidFill>
              <a:ln w="19050">
                <a:solidFill>
                  <a:srgbClr val="3E5E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2" name="Rectangle 1"/>
              <p:cNvSpPr/>
              <p:nvPr/>
            </p:nvSpPr>
            <p:spPr>
              <a:xfrm>
                <a:off x="3123659" y="1385862"/>
                <a:ext cx="105448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lv-LV" sz="1400" b="1" dirty="0" smtClean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Izstrāde</a:t>
                </a:r>
                <a:endParaRPr lang="lv-LV" sz="1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228600" y="4119704"/>
              <a:ext cx="2590800" cy="415498"/>
            </a:xfrm>
            <a:prstGeom prst="rect">
              <a:avLst/>
            </a:prstGeom>
          </p:spPr>
          <p:txBody>
            <a:bodyPr wrap="square" lIns="0" tIns="0" rIns="0">
              <a:spAutoFit/>
            </a:bodyPr>
            <a:lstStyle/>
            <a:p>
              <a:pPr algn="r"/>
              <a:r>
                <a:rPr lang="lv-LV" sz="1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VRAA</a:t>
              </a:r>
              <a:r>
                <a:rPr lang="lv-LV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koordinē </a:t>
              </a:r>
              <a:r>
                <a:rPr lang="lv-LV" sz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pieslēguma </a:t>
              </a:r>
              <a:r>
                <a:rPr lang="lv-LV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izveidi un informē </a:t>
              </a:r>
              <a:r>
                <a:rPr lang="lv-LV" sz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iestādi par</a:t>
              </a:r>
              <a:r>
                <a:rPr lang="lv-LV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: 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415400" y="2217750"/>
              <a:ext cx="1404000" cy="415498"/>
            </a:xfrm>
            <a:prstGeom prst="rect">
              <a:avLst/>
            </a:prstGeom>
          </p:spPr>
          <p:txBody>
            <a:bodyPr wrap="square" lIns="0" tIns="0" rIns="0">
              <a:spAutoFit/>
            </a:bodyPr>
            <a:lstStyle/>
            <a:p>
              <a:pPr algn="r"/>
              <a:r>
                <a:rPr lang="lv-LV" sz="1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Iestāde</a:t>
              </a:r>
              <a:r>
                <a:rPr lang="lv-LV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lv-LV" sz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nosūta VRAA:</a:t>
              </a:r>
              <a:endParaRPr lang="lv-LV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6" name="Group 27"/>
            <p:cNvGrpSpPr/>
            <p:nvPr/>
          </p:nvGrpSpPr>
          <p:grpSpPr>
            <a:xfrm>
              <a:off x="5113500" y="1345950"/>
              <a:ext cx="1584000" cy="540000"/>
              <a:chOff x="5181600" y="1269750"/>
              <a:chExt cx="1584000" cy="5400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5181600" y="1269750"/>
                <a:ext cx="1584000" cy="540000"/>
              </a:xfrm>
              <a:prstGeom prst="roundRect">
                <a:avLst>
                  <a:gd name="adj" fmla="val 12667"/>
                </a:avLst>
              </a:prstGeom>
              <a:solidFill>
                <a:srgbClr val="3E5E9F"/>
              </a:solidFill>
              <a:ln w="19050">
                <a:solidFill>
                  <a:srgbClr val="3E5E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5370711" y="1385862"/>
                <a:ext cx="120577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lv-LV" sz="1400" b="1" dirty="0" smtClean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Testēšana</a:t>
                </a:r>
                <a:endParaRPr lang="lv-LV" sz="1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grpSp>
          <p:nvGrpSpPr>
            <p:cNvPr id="12" name="Group 28"/>
            <p:cNvGrpSpPr/>
            <p:nvPr/>
          </p:nvGrpSpPr>
          <p:grpSpPr>
            <a:xfrm>
              <a:off x="7120100" y="1345950"/>
              <a:ext cx="1584000" cy="540000"/>
              <a:chOff x="7170600" y="1269750"/>
              <a:chExt cx="1584000" cy="540000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7170600" y="1269750"/>
                <a:ext cx="1584000" cy="540000"/>
              </a:xfrm>
              <a:prstGeom prst="roundRect">
                <a:avLst>
                  <a:gd name="adj" fmla="val 12667"/>
                </a:avLst>
              </a:prstGeom>
              <a:solidFill>
                <a:srgbClr val="3E5E9F"/>
              </a:solidFill>
              <a:ln w="19050">
                <a:solidFill>
                  <a:srgbClr val="3E5E9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332600" y="1278140"/>
                <a:ext cx="1260000" cy="523220"/>
              </a:xfrm>
              <a:prstGeom prst="rect">
                <a:avLst/>
              </a:prstGeom>
            </p:spPr>
            <p:txBody>
              <a:bodyPr wrap="square" lIns="0" rIns="0">
                <a:spAutoFit/>
              </a:bodyPr>
              <a:lstStyle/>
              <a:p>
                <a:pPr algn="ctr"/>
                <a:r>
                  <a:rPr lang="lv-LV" sz="1400" b="1" dirty="0" smtClean="0">
                    <a:solidFill>
                      <a:schemeClr val="bg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Ieviešana produkcijā</a:t>
                </a:r>
                <a:endParaRPr lang="lv-LV" sz="1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4902200" y="1345950"/>
              <a:ext cx="0" cy="3399600"/>
            </a:xfrm>
            <a:prstGeom prst="line">
              <a:avLst/>
            </a:prstGeom>
            <a:ln w="19050">
              <a:solidFill>
                <a:srgbClr val="3E5E9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908800" y="1345950"/>
              <a:ext cx="0" cy="3399600"/>
            </a:xfrm>
            <a:prstGeom prst="line">
              <a:avLst/>
            </a:prstGeom>
            <a:ln w="19050">
              <a:solidFill>
                <a:srgbClr val="3E5E9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2994200" y="2217750"/>
              <a:ext cx="3816000" cy="288000"/>
            </a:xfrm>
            <a:prstGeom prst="roundRect">
              <a:avLst>
                <a:gd name="adj" fmla="val 15083"/>
              </a:avLst>
            </a:prstGeom>
            <a:solidFill>
              <a:schemeClr val="bg1"/>
            </a:solidFill>
            <a:ln w="19050">
              <a:solidFill>
                <a:srgbClr val="A9B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just"/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IP adreses, no kurām tiks izsaukts </a:t>
              </a:r>
              <a:r>
                <a:rPr lang="lv-LV" sz="11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modulis</a:t>
              </a:r>
              <a:endParaRPr lang="lv-LV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994200" y="2590350"/>
              <a:ext cx="5844214" cy="288000"/>
            </a:xfrm>
            <a:prstGeom prst="roundRect">
              <a:avLst>
                <a:gd name="adj" fmla="val 14649"/>
              </a:avLst>
            </a:prstGeom>
            <a:solidFill>
              <a:schemeClr val="bg1"/>
            </a:solidFill>
            <a:ln w="19050">
              <a:solidFill>
                <a:srgbClr val="A9B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just"/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URL adrese, uz kuru </a:t>
              </a:r>
              <a:r>
                <a:rPr lang="lv-LV" sz="11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modulim </a:t>
              </a:r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būs jānodod </a:t>
              </a:r>
              <a:r>
                <a:rPr lang="lv-LV" sz="11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identificētā lietotāja dati</a:t>
              </a:r>
              <a:endParaRPr lang="lv-LV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994200" y="2962950"/>
              <a:ext cx="5844214" cy="828000"/>
            </a:xfrm>
            <a:prstGeom prst="roundRect">
              <a:avLst>
                <a:gd name="adj" fmla="val 7029"/>
              </a:avLst>
            </a:prstGeom>
            <a:solidFill>
              <a:schemeClr val="bg1"/>
            </a:solidFill>
            <a:ln w="19050">
              <a:solidFill>
                <a:srgbClr val="A9B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just"/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Abām pusēm jāapmainās sertifikātiem </a:t>
              </a:r>
              <a:endParaRPr lang="lv-LV" sz="1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just"/>
              <a:r>
                <a:rPr lang="lv-LV" sz="11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(Modulī šifrēšana notiek ziņojumu līmenī, X.509 standartam un vismaz 2048 bitu atslēgas garumam atbilstošu trešās puses izsniegtu sertifikātu vai sertifikāta parakstīšanās pieprasījumu) </a:t>
              </a:r>
              <a:endParaRPr lang="lv-LV" sz="11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994200" y="4119704"/>
              <a:ext cx="5844214" cy="478800"/>
            </a:xfrm>
            <a:prstGeom prst="roundRect">
              <a:avLst>
                <a:gd name="adj" fmla="val 7029"/>
              </a:avLst>
            </a:prstGeom>
            <a:solidFill>
              <a:schemeClr val="bg1"/>
            </a:solidFill>
            <a:ln w="19050">
              <a:solidFill>
                <a:srgbClr val="A6D8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268288" indent="-268288" algn="just">
                <a:buFont typeface="Arial" panose="020B0604020202020204" pitchFamily="34" charset="0"/>
                <a:buChar char="•"/>
              </a:pPr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VRAA </a:t>
              </a:r>
              <a:r>
                <a:rPr lang="lv-LV" sz="11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vienotās pieteikšanās moduļa </a:t>
              </a:r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servisa testa vides adresi</a:t>
              </a:r>
            </a:p>
            <a:p>
              <a:pPr marL="268288" indent="-268288" algn="just">
                <a:buFont typeface="Arial" panose="020B0604020202020204" pitchFamily="34" charset="0"/>
                <a:buChar char="•"/>
              </a:pPr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VRAA puses </a:t>
              </a:r>
              <a:r>
                <a:rPr lang="lv-LV" sz="11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sertifikātiem, </a:t>
              </a:r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kurus klientam jāimportē savu serveru </a:t>
              </a:r>
              <a:r>
                <a:rPr lang="lv-LV" sz="11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pusē</a:t>
              </a:r>
            </a:p>
            <a:p>
              <a:pPr marL="268288" indent="-268288" algn="just">
                <a:buFont typeface="Arial" panose="020B0604020202020204" pitchFamily="34" charset="0"/>
                <a:buChar char="•"/>
              </a:pPr>
              <a:r>
                <a:rPr lang="lv-LV" sz="11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REALM - unikālo pieslēguma identifikatoru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8915400" y="1354340"/>
              <a:ext cx="0" cy="3391210"/>
            </a:xfrm>
            <a:prstGeom prst="line">
              <a:avLst/>
            </a:prstGeom>
            <a:ln w="19050">
              <a:solidFill>
                <a:srgbClr val="3E5E9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895600" y="1345950"/>
              <a:ext cx="0" cy="3399600"/>
            </a:xfrm>
            <a:prstGeom prst="line">
              <a:avLst/>
            </a:prstGeom>
            <a:ln w="19050">
              <a:solidFill>
                <a:srgbClr val="3E5E9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18900000">
              <a:off x="4776200" y="1489950"/>
              <a:ext cx="252000" cy="252000"/>
            </a:xfrm>
            <a:prstGeom prst="straightConnector1">
              <a:avLst/>
            </a:prstGeom>
            <a:ln w="28575">
              <a:solidFill>
                <a:srgbClr val="3E5E9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18900000">
              <a:off x="6782800" y="1489950"/>
              <a:ext cx="252000" cy="252000"/>
            </a:xfrm>
            <a:prstGeom prst="straightConnector1">
              <a:avLst/>
            </a:prstGeom>
            <a:ln w="28575">
              <a:solidFill>
                <a:srgbClr val="3E5E9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4743450"/>
            <a:ext cx="304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A35EBBE-1F32-4234-95E9-4D264E1965CC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228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4800" cy="777479"/>
          </a:xfrm>
        </p:spPr>
        <p:txBody>
          <a:bodyPr>
            <a:noAutofit/>
          </a:bodyPr>
          <a:lstStyle/>
          <a:p>
            <a:r>
              <a:rPr lang="lv-LV" altLang="en-US" sz="2400" dirty="0" smtClean="0"/>
              <a:t>2. Vienošanās par sadarbību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40509DB-8696-4044-837E-56D6DAF5AC71}" type="slidenum">
              <a:rPr lang="en-US" altLang="en-US" smtClean="0"/>
              <a:pPr/>
              <a:t>17</a:t>
            </a:fld>
            <a:endParaRPr lang="en-US" alt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90800" y="1200150"/>
            <a:ext cx="6094800" cy="35814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b="1" dirty="0" smtClean="0">
                <a:solidFill>
                  <a:srgbClr val="3E5E9F"/>
                </a:solidFill>
              </a:rPr>
              <a:t>Atbildīgais: </a:t>
            </a:r>
          </a:p>
          <a:p>
            <a:pPr algn="just">
              <a:spcBef>
                <a:spcPts val="0"/>
              </a:spcBef>
            </a:pPr>
            <a:r>
              <a:rPr lang="lv-LV" sz="1300" dirty="0" smtClean="0"/>
              <a:t>VRAA un iestāde</a:t>
            </a:r>
          </a:p>
          <a:p>
            <a:pPr algn="just">
              <a:spcBef>
                <a:spcPts val="0"/>
              </a:spcBef>
            </a:pPr>
            <a:endParaRPr lang="lv-LV" sz="13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b="1" dirty="0" smtClean="0">
                <a:solidFill>
                  <a:srgbClr val="3E5E9F"/>
                </a:solidFill>
              </a:rPr>
              <a:t>Paveicamais:</a:t>
            </a:r>
          </a:p>
          <a:p>
            <a:pPr marL="266700" indent="-2667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300" dirty="0"/>
              <a:t>Pirms </a:t>
            </a:r>
            <a:r>
              <a:rPr lang="lv-LV" sz="1300" dirty="0" smtClean="0"/>
              <a:t>Vienotās pieteikšanās pakalpojuma ieviešanas</a:t>
            </a:r>
            <a:r>
              <a:rPr lang="lv-LV" sz="1300" dirty="0"/>
              <a:t>, nepieciešams noslēgt vienošanos par sadarbību </a:t>
            </a:r>
            <a:r>
              <a:rPr lang="lv-LV" sz="1300" dirty="0" smtClean="0"/>
              <a:t>starp </a:t>
            </a:r>
            <a:r>
              <a:rPr lang="lv-LV" sz="1300" dirty="0"/>
              <a:t>iestādi* un VRAA, izmantojot VRAA nodrošināto </a:t>
            </a:r>
            <a:r>
              <a:rPr lang="pt-BR" sz="1300" dirty="0"/>
              <a:t>tipveida starpresoru vienošanās formu</a:t>
            </a:r>
            <a:endParaRPr lang="lv-LV" sz="1300" dirty="0"/>
          </a:p>
          <a:p>
            <a:pPr marL="266700" indent="-2667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300" dirty="0" smtClean="0"/>
              <a:t>Ieguvums iestādei – nav jāslēdz vienošanās ar katru identifikācijas sniedzēju</a:t>
            </a:r>
          </a:p>
        </p:txBody>
      </p:sp>
      <p:pic>
        <p:nvPicPr>
          <p:cNvPr id="6" name="Picture 2" descr="C:\Users\Linda\Desktop\VRAA_sadarbibas_uzsaksan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0800" y="1200150"/>
            <a:ext cx="900000" cy="750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590800" y="4171950"/>
            <a:ext cx="6096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v-LV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*Atbilstoši </a:t>
            </a:r>
            <a:r>
              <a:rPr lang="lv-LV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Valsts pārvaldes iekārtas likumam</a:t>
            </a:r>
            <a:r>
              <a:rPr lang="lv-LV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starpresoru vienošanās iestādei jāsaskaņo ar tās augstākstāvošo iestādi (ministriju), tāpēc šim procesam jāparedz papildu laiks</a:t>
            </a:r>
          </a:p>
        </p:txBody>
      </p:sp>
    </p:spTree>
    <p:extLst>
      <p:ext uri="{BB962C8B-B14F-4D97-AF65-F5344CB8AC3E}">
        <p14:creationId xmlns:p14="http://schemas.microsoft.com/office/powerpoint/2010/main" val="90925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4800" cy="777479"/>
          </a:xfrm>
        </p:spPr>
        <p:txBody>
          <a:bodyPr>
            <a:noAutofit/>
          </a:bodyPr>
          <a:lstStyle/>
          <a:p>
            <a:r>
              <a:rPr lang="lv-LV" altLang="en-US" sz="2400" dirty="0" smtClean="0"/>
              <a:t>3. Izstrāde*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40509DB-8696-4044-837E-56D6DAF5AC71}" type="slidenum">
              <a:rPr lang="en-US" altLang="en-US" smtClean="0"/>
              <a:pPr/>
              <a:t>18</a:t>
            </a:fld>
            <a:endParaRPr lang="en-US" alt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90800" y="1200150"/>
            <a:ext cx="6094800" cy="289206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b="1" dirty="0" smtClean="0">
                <a:solidFill>
                  <a:srgbClr val="3E5E9F"/>
                </a:solidFill>
              </a:rPr>
              <a:t>Atbildīgais:</a:t>
            </a:r>
          </a:p>
          <a:p>
            <a:pPr algn="just">
              <a:spcBef>
                <a:spcPts val="0"/>
              </a:spcBef>
            </a:pPr>
            <a:r>
              <a:rPr lang="lv-LV" sz="1300" dirty="0"/>
              <a:t>I</a:t>
            </a:r>
            <a:r>
              <a:rPr lang="lv-LV" sz="1300" dirty="0" smtClean="0"/>
              <a:t>estāde</a:t>
            </a:r>
          </a:p>
          <a:p>
            <a:pPr algn="just">
              <a:spcBef>
                <a:spcPts val="0"/>
              </a:spcBef>
            </a:pPr>
            <a:endParaRPr lang="lv-LV" sz="13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b="1" dirty="0" smtClean="0">
                <a:solidFill>
                  <a:srgbClr val="3E5E9F"/>
                </a:solidFill>
              </a:rPr>
              <a:t>Paveicamais: 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300" dirty="0" smtClean="0"/>
              <a:t>Iestāde organizē izstrādes procesu, atbilstoši VISS portālā pieejamajai dokumentācijai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300" dirty="0" smtClean="0"/>
              <a:t>VRAA sniedz konsultatīvu atbalstu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lv-LV" sz="1200" dirty="0"/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lv-LV" sz="1200" dirty="0" smtClean="0"/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lv-LV" sz="1200" dirty="0"/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lv-LV" sz="1200" dirty="0" smtClean="0"/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lv-LV" sz="1200" dirty="0"/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lv-LV" sz="1200" dirty="0" smtClean="0"/>
          </a:p>
          <a:p>
            <a:pPr algn="just">
              <a:spcBef>
                <a:spcPts val="0"/>
              </a:spcBef>
            </a:pPr>
            <a:endParaRPr lang="lv-LV" sz="1300" dirty="0" smtClean="0"/>
          </a:p>
        </p:txBody>
      </p:sp>
      <p:pic>
        <p:nvPicPr>
          <p:cNvPr id="95234" name="Picture 2" descr="C:\Users\Linda\Desktop\VRAA_izstrad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0800" y="1200150"/>
            <a:ext cx="900000" cy="750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90800" y="4171950"/>
            <a:ext cx="5311134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lv-LV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Programmētāja rokasgrāmata (VISS Drošības talonu serviss)</a:t>
            </a:r>
            <a:endParaRPr lang="lv-LV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920" y="4031944"/>
            <a:ext cx="686880" cy="572400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6477000" y="4624805"/>
            <a:ext cx="1858933" cy="276999"/>
            <a:chOff x="6842930" y="4809351"/>
            <a:chExt cx="1858933" cy="276999"/>
          </a:xfrm>
        </p:grpSpPr>
        <p:sp>
          <p:nvSpPr>
            <p:cNvPr id="18" name="TextBox 17"/>
            <p:cNvSpPr txBox="1"/>
            <p:nvPr/>
          </p:nvSpPr>
          <p:spPr>
            <a:xfrm>
              <a:off x="7098347" y="4809351"/>
              <a:ext cx="160351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Šis solis var nebūt</a:t>
              </a:r>
              <a:endParaRPr lang="lv-LV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42930" y="4809351"/>
              <a:ext cx="2824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v-LV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925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4800" cy="777479"/>
          </a:xfrm>
        </p:spPr>
        <p:txBody>
          <a:bodyPr>
            <a:noAutofit/>
          </a:bodyPr>
          <a:lstStyle/>
          <a:p>
            <a:r>
              <a:rPr lang="lv-LV" altLang="en-US" sz="2400" dirty="0" smtClean="0"/>
              <a:t>4. Akcepttestēšana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40509DB-8696-4044-837E-56D6DAF5AC71}" type="slidenum">
              <a:rPr lang="en-US" altLang="en-US" smtClean="0"/>
              <a:pPr/>
              <a:t>19</a:t>
            </a:fld>
            <a:endParaRPr lang="en-US" alt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90800" y="1200150"/>
            <a:ext cx="6094800" cy="35814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b="1" dirty="0" smtClean="0">
                <a:solidFill>
                  <a:srgbClr val="3E5E9F"/>
                </a:solidFill>
              </a:rPr>
              <a:t>Atbildīgais:</a:t>
            </a:r>
          </a:p>
          <a:p>
            <a:pPr algn="just">
              <a:spcBef>
                <a:spcPts val="0"/>
              </a:spcBef>
            </a:pPr>
            <a:r>
              <a:rPr lang="lv-LV" sz="1300" dirty="0"/>
              <a:t>I</a:t>
            </a:r>
            <a:r>
              <a:rPr lang="lv-LV" sz="1300" dirty="0" smtClean="0"/>
              <a:t>estāde</a:t>
            </a:r>
          </a:p>
          <a:p>
            <a:pPr algn="just">
              <a:spcBef>
                <a:spcPts val="0"/>
              </a:spcBef>
            </a:pPr>
            <a:endParaRPr lang="lv-LV" sz="13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b="1" dirty="0" smtClean="0">
                <a:solidFill>
                  <a:srgbClr val="3E5E9F"/>
                </a:solidFill>
              </a:rPr>
              <a:t>Paveicamais: 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300" dirty="0" smtClean="0"/>
              <a:t>Iestāde veic akcepttestus un informē VRAA par testu pabeigšanu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300" dirty="0" smtClean="0"/>
              <a:t>VRAA VISS testa vidē veic pārbaudi – ja iestādes norādītajā laikā ir bijuši veiksmīgie autentificēšanās mēģinājumi, iestāde var gatavot akcepttestēšanas aktu</a:t>
            </a:r>
          </a:p>
          <a:p>
            <a:pPr algn="just"/>
            <a:endParaRPr lang="lv-LV" sz="1400" dirty="0" smtClean="0"/>
          </a:p>
        </p:txBody>
      </p:sp>
      <p:pic>
        <p:nvPicPr>
          <p:cNvPr id="96258" name="Picture 2" descr="C:\Users\Linda\Desktop\VRAA_testesana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0800" y="1200150"/>
            <a:ext cx="900000" cy="75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925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590800" y="1200150"/>
            <a:ext cx="6094800" cy="37338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altLang="en-US" sz="1400" b="1" dirty="0" smtClean="0"/>
              <a:t>Ievads</a:t>
            </a: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lv-LV" altLang="en-US" sz="1400" dirty="0" smtClean="0"/>
              <a:t>Kas ir vienotā pieteikšanās un kādas ir tā iespējas?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altLang="en-US" sz="1400" b="1" dirty="0" smtClean="0"/>
              <a:t>Vienotās pieteikšanās galvenie soļi</a:t>
            </a: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lv-LV" altLang="en-US" sz="1400" dirty="0" smtClean="0"/>
              <a:t>Kā soli pa solim ieviest vienotās pieteikšanās moduli?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altLang="en-US" sz="1400" b="1" dirty="0" smtClean="0"/>
              <a:t>Biežāk uzdotie jautājumi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altLang="en-US" sz="1400" b="1" dirty="0" smtClean="0"/>
              <a:t>Noderīgi informācijas avoti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altLang="en-US" sz="1400" b="1" dirty="0" smtClean="0"/>
              <a:t>Kontaktinformācija</a:t>
            </a:r>
            <a:endParaRPr lang="lv-LV" altLang="en-US" sz="1400" b="1" dirty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A35EBBE-1F32-4234-95E9-4D264E1965CC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90800" y="285750"/>
            <a:ext cx="6094800" cy="7774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altLang="en-US" sz="2400" dirty="0" smtClean="0"/>
              <a:t>Saturs</a:t>
            </a:r>
            <a:endParaRPr lang="lv-LV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055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4800" cy="777479"/>
          </a:xfrm>
        </p:spPr>
        <p:txBody>
          <a:bodyPr>
            <a:noAutofit/>
          </a:bodyPr>
          <a:lstStyle/>
          <a:p>
            <a:r>
              <a:rPr lang="lv-LV" altLang="en-US" sz="2400" dirty="0" smtClean="0"/>
              <a:t>5. </a:t>
            </a:r>
            <a:r>
              <a:rPr lang="lv-LV" sz="2400" dirty="0" smtClean="0"/>
              <a:t>Akcepttestēšanas akta parakstīšana</a:t>
            </a:r>
            <a:endParaRPr lang="lv-LV" altLang="en-US" sz="2400" dirty="0" smtClean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40509DB-8696-4044-837E-56D6DAF5AC71}" type="slidenum">
              <a:rPr lang="en-US" altLang="en-US" smtClean="0"/>
              <a:pPr/>
              <a:t>20</a:t>
            </a:fld>
            <a:endParaRPr lang="en-US" alt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90800" y="1200150"/>
            <a:ext cx="6094800" cy="25146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b="1" dirty="0" smtClean="0">
                <a:solidFill>
                  <a:srgbClr val="3E5E9F"/>
                </a:solidFill>
              </a:rPr>
              <a:t>Atbildīgais:</a:t>
            </a:r>
          </a:p>
          <a:p>
            <a:pPr algn="just">
              <a:spcBef>
                <a:spcPts val="0"/>
              </a:spcBef>
            </a:pPr>
            <a:r>
              <a:rPr lang="lv-LV" sz="1300" dirty="0" smtClean="0"/>
              <a:t>Iestāde</a:t>
            </a:r>
          </a:p>
          <a:p>
            <a:pPr algn="just">
              <a:spcBef>
                <a:spcPts val="0"/>
              </a:spcBef>
            </a:pPr>
            <a:endParaRPr lang="lv-LV" sz="13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b="1" dirty="0" smtClean="0">
                <a:solidFill>
                  <a:srgbClr val="3E5E9F"/>
                </a:solidFill>
              </a:rPr>
              <a:t>Paveicamais: 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300" dirty="0" smtClean="0"/>
              <a:t>Iestāde aizpilda VRAA akta sagatavi</a:t>
            </a:r>
            <a:endParaRPr lang="lv-LV" sz="1300" dirty="0"/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300" dirty="0" smtClean="0"/>
              <a:t>VRAA papildina, saskaņo aktu un pēc tā parakstīšanas aicina iestādi atsūtīt informāciju pieslēguma izveidei produkcijas vidē</a:t>
            </a:r>
          </a:p>
          <a:p>
            <a:pPr algn="just">
              <a:spcAft>
                <a:spcPts val="600"/>
              </a:spcAft>
            </a:pPr>
            <a:endParaRPr lang="lv-LV" sz="1400" dirty="0"/>
          </a:p>
        </p:txBody>
      </p:sp>
      <p:pic>
        <p:nvPicPr>
          <p:cNvPr id="97282" name="Picture 2" descr="C:\Users\Linda\Desktop\VRAA_parakst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0800" y="1200150"/>
            <a:ext cx="900000" cy="7500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590800" y="4171950"/>
            <a:ext cx="418255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lv-LV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Akts par E-pakalpojumu </a:t>
            </a:r>
            <a:r>
              <a:rPr lang="lv-LV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«Vienotā pieteikšanās</a:t>
            </a:r>
            <a:r>
              <a:rPr lang="lv-LV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endParaRPr lang="lv-LV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920" y="4031944"/>
            <a:ext cx="686880" cy="5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25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4800" cy="777479"/>
          </a:xfrm>
        </p:spPr>
        <p:txBody>
          <a:bodyPr>
            <a:noAutofit/>
          </a:bodyPr>
          <a:lstStyle/>
          <a:p>
            <a:pPr fontAlgn="b"/>
            <a:r>
              <a:rPr lang="lv-LV" altLang="en-US" sz="2400" dirty="0" smtClean="0"/>
              <a:t>6. Ieviešana produkcijā</a:t>
            </a:r>
            <a:endParaRPr lang="lv-LV" sz="2400" dirty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40509DB-8696-4044-837E-56D6DAF5AC71}" type="slidenum">
              <a:rPr lang="en-US" altLang="en-US" smtClean="0"/>
              <a:pPr/>
              <a:t>21</a:t>
            </a:fld>
            <a:endParaRPr lang="en-US" alt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90800" y="1200150"/>
            <a:ext cx="6094800" cy="35814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b="1" dirty="0" smtClean="0">
                <a:solidFill>
                  <a:srgbClr val="3E5E9F"/>
                </a:solidFill>
              </a:rPr>
              <a:t>Atbildīgais:</a:t>
            </a:r>
          </a:p>
          <a:p>
            <a:pPr algn="just">
              <a:spcBef>
                <a:spcPts val="0"/>
              </a:spcBef>
            </a:pPr>
            <a:r>
              <a:rPr lang="lv-LV" sz="1300" dirty="0" smtClean="0"/>
              <a:t>VRAA un iestāde</a:t>
            </a:r>
          </a:p>
          <a:p>
            <a:pPr algn="just">
              <a:spcBef>
                <a:spcPts val="0"/>
              </a:spcBef>
            </a:pPr>
            <a:endParaRPr lang="lv-LV" sz="14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b="1" dirty="0" smtClean="0">
                <a:solidFill>
                  <a:srgbClr val="3E5E9F"/>
                </a:solidFill>
              </a:rPr>
              <a:t>Paveicamais: 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300" dirty="0" smtClean="0"/>
              <a:t>Pieslēguma izveides termiņu nosaka noslēgtais līgums starp VRAA un iestādi</a:t>
            </a:r>
          </a:p>
          <a:p>
            <a:pPr marL="1200150" lvl="2" indent="-285750" algn="just">
              <a:spcBef>
                <a:spcPts val="0"/>
              </a:spcBef>
              <a:buNone/>
            </a:pPr>
            <a:endParaRPr lang="lv-LV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lv-LV" sz="1300" dirty="0" smtClean="0"/>
          </a:p>
        </p:txBody>
      </p:sp>
      <p:pic>
        <p:nvPicPr>
          <p:cNvPr id="98306" name="Picture 2" descr="C:\Users\Linda\Desktop\VRAA_publicesana_bal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0800" y="1200150"/>
            <a:ext cx="900000" cy="75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925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4800" cy="777479"/>
          </a:xfrm>
        </p:spPr>
        <p:txBody>
          <a:bodyPr>
            <a:noAutofit/>
          </a:bodyPr>
          <a:lstStyle/>
          <a:p>
            <a:pPr fontAlgn="b"/>
            <a:r>
              <a:rPr lang="lv-LV" sz="2400" dirty="0" smtClean="0"/>
              <a:t>7. Uzturēšana</a:t>
            </a:r>
            <a:endParaRPr lang="lv-LV" sz="2400" dirty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40509DB-8696-4044-837E-56D6DAF5AC71}" type="slidenum">
              <a:rPr lang="en-US" altLang="en-US" smtClean="0"/>
              <a:pPr/>
              <a:t>22</a:t>
            </a:fld>
            <a:endParaRPr lang="en-US" alt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90800" y="1200150"/>
            <a:ext cx="6094800" cy="35814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b="1" dirty="0" smtClean="0">
                <a:solidFill>
                  <a:srgbClr val="3E5E9F"/>
                </a:solidFill>
              </a:rPr>
              <a:t>Atbildīgais:</a:t>
            </a:r>
          </a:p>
          <a:p>
            <a:pPr algn="just">
              <a:spcBef>
                <a:spcPts val="0"/>
              </a:spcBef>
            </a:pPr>
            <a:r>
              <a:rPr lang="lv-LV" sz="1300" dirty="0"/>
              <a:t>I</a:t>
            </a:r>
            <a:r>
              <a:rPr lang="lv-LV" sz="1300" dirty="0" smtClean="0"/>
              <a:t>estāde</a:t>
            </a:r>
          </a:p>
          <a:p>
            <a:pPr algn="just">
              <a:spcBef>
                <a:spcPts val="0"/>
              </a:spcBef>
            </a:pPr>
            <a:endParaRPr lang="lv-LV" sz="14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b="1" dirty="0" smtClean="0">
                <a:solidFill>
                  <a:srgbClr val="3E5E9F"/>
                </a:solidFill>
              </a:rPr>
              <a:t>Paveicamais: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300" dirty="0" smtClean="0"/>
              <a:t>Iestāde ir atbildīga par ievestā risinājuma darbības uzraudzību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300" dirty="0" smtClean="0"/>
              <a:t>VRAA nepieciešamības gadījumā var sniegt konsultatīvu atbalstu</a:t>
            </a:r>
          </a:p>
        </p:txBody>
      </p:sp>
      <p:pic>
        <p:nvPicPr>
          <p:cNvPr id="99330" name="Picture 2" descr="C:\Users\Linda\Desktop\VRAA_uzturesan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0800" y="1200150"/>
            <a:ext cx="900000" cy="75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925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2"/>
          <p:cNvSpPr txBox="1">
            <a:spLocks/>
          </p:cNvSpPr>
          <p:nvPr/>
        </p:nvSpPr>
        <p:spPr>
          <a:xfrm>
            <a:off x="2590800" y="285750"/>
            <a:ext cx="6096000" cy="8000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altLang="en-US" sz="2400" dirty="0" smtClean="0"/>
              <a:t>Biežākās problēmas</a:t>
            </a:r>
            <a:endParaRPr lang="lv-LV" sz="2400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1992600" y="1970109"/>
            <a:ext cx="522000" cy="435000"/>
            <a:chOff x="1334715" y="6334950"/>
            <a:chExt cx="604800" cy="504000"/>
          </a:xfrm>
        </p:grpSpPr>
        <p:sp>
          <p:nvSpPr>
            <p:cNvPr id="7" name="Oval 6"/>
            <p:cNvSpPr/>
            <p:nvPr/>
          </p:nvSpPr>
          <p:spPr>
            <a:xfrm>
              <a:off x="1385115" y="6334950"/>
              <a:ext cx="504000" cy="504000"/>
            </a:xfrm>
            <a:prstGeom prst="ellipse">
              <a:avLst/>
            </a:prstGeom>
            <a:solidFill>
              <a:srgbClr val="ADDE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4715" y="6334950"/>
              <a:ext cx="604800" cy="504000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2034000" y="1256761"/>
            <a:ext cx="439200" cy="439200"/>
            <a:chOff x="1676400" y="2582250"/>
            <a:chExt cx="360000" cy="360000"/>
          </a:xfrm>
        </p:grpSpPr>
        <p:sp>
          <p:nvSpPr>
            <p:cNvPr id="10" name="Oval 9"/>
            <p:cNvSpPr/>
            <p:nvPr/>
          </p:nvSpPr>
          <p:spPr>
            <a:xfrm>
              <a:off x="1676400" y="2582250"/>
              <a:ext cx="360000" cy="360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97433" y="2586378"/>
              <a:ext cx="117935" cy="35174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lv-LV" sz="32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!</a:t>
              </a:r>
              <a:endParaRPr lang="lv-LV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4" name="Group 5"/>
          <p:cNvGrpSpPr>
            <a:grpSpLocks noChangeAspect="1"/>
          </p:cNvGrpSpPr>
          <p:nvPr/>
        </p:nvGrpSpPr>
        <p:grpSpPr>
          <a:xfrm>
            <a:off x="1992600" y="3660750"/>
            <a:ext cx="522000" cy="435000"/>
            <a:chOff x="1334715" y="6334950"/>
            <a:chExt cx="604800" cy="504000"/>
          </a:xfrm>
        </p:grpSpPr>
        <p:sp>
          <p:nvSpPr>
            <p:cNvPr id="18" name="Oval 17"/>
            <p:cNvSpPr/>
            <p:nvPr/>
          </p:nvSpPr>
          <p:spPr>
            <a:xfrm>
              <a:off x="1385115" y="6334950"/>
              <a:ext cx="504000" cy="504000"/>
            </a:xfrm>
            <a:prstGeom prst="ellipse">
              <a:avLst/>
            </a:prstGeom>
            <a:solidFill>
              <a:srgbClr val="ADDE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4715" y="6334950"/>
              <a:ext cx="604800" cy="504000"/>
            </a:xfrm>
            <a:prstGeom prst="rect">
              <a:avLst/>
            </a:prstGeom>
          </p:spPr>
        </p:pic>
      </p:grpSp>
      <p:grpSp>
        <p:nvGrpSpPr>
          <p:cNvPr id="15" name="Group 8"/>
          <p:cNvGrpSpPr/>
          <p:nvPr/>
        </p:nvGrpSpPr>
        <p:grpSpPr>
          <a:xfrm>
            <a:off x="2034000" y="2952750"/>
            <a:ext cx="439200" cy="492443"/>
            <a:chOff x="1676398" y="2584313"/>
            <a:chExt cx="313714" cy="351745"/>
          </a:xfrm>
        </p:grpSpPr>
        <p:sp>
          <p:nvSpPr>
            <p:cNvPr id="16" name="Oval 15"/>
            <p:cNvSpPr/>
            <p:nvPr/>
          </p:nvSpPr>
          <p:spPr>
            <a:xfrm>
              <a:off x="1676398" y="2603327"/>
              <a:ext cx="313714" cy="31371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74288" y="2584313"/>
              <a:ext cx="117935" cy="351745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r>
                <a:rPr lang="lv-LV" sz="32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!</a:t>
              </a:r>
              <a:endParaRPr lang="lv-LV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590800" y="1314453"/>
            <a:ext cx="6094800" cy="2816511"/>
            <a:chOff x="2590800" y="1200150"/>
            <a:chExt cx="6094800" cy="2816511"/>
          </a:xfrm>
        </p:grpSpPr>
        <p:sp>
          <p:nvSpPr>
            <p:cNvPr id="22" name="TextBox 21"/>
            <p:cNvSpPr txBox="1"/>
            <p:nvPr/>
          </p:nvSpPr>
          <p:spPr>
            <a:xfrm>
              <a:off x="2590800" y="1733550"/>
              <a:ext cx="6094800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lv-LV" sz="13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PHP vidē nav iespējams korekti izmantot papildu šifrēšanu ziņojumu līmeni, tāpēc problēmu novēršanai jāveic izveidi citā izstrādes vidē vai jāatsakās no papildu šifrēšanas.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90800" y="3524218"/>
              <a:ext cx="60948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lv-LV" sz="13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Lai novērstu šīs kļūdas, papildu precīzai konfigurācijas parametru ievadei, jāpārliecinās, ka tie atbilst VRAA atsūtītajiem.</a:t>
              </a:r>
              <a:endParaRPr lang="lv-LV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590800" y="1200150"/>
              <a:ext cx="6094800" cy="323165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spcAft>
                  <a:spcPts val="1800"/>
                </a:spcAft>
              </a:pPr>
              <a:r>
                <a:rPr lang="lv-LV" sz="1500" b="1" dirty="0" smtClean="0">
                  <a:solidFill>
                    <a:srgbClr val="3E5E9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Īpatnības ar risinājumu ieviešanu PHP izstrādes vidē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590800" y="2800350"/>
              <a:ext cx="60948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lv-LV" sz="1500" b="1" dirty="0" smtClean="0">
                  <a:solidFill>
                    <a:srgbClr val="3E5E9F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Konfigurācijā netiek precīzi norādīti parametri un rezultātā iegūtas kļūdas</a:t>
              </a:r>
            </a:p>
          </p:txBody>
        </p:sp>
      </p:grpSp>
      <p:sp>
        <p:nvSpPr>
          <p:cNvPr id="24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4743450"/>
            <a:ext cx="304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A35EBBE-1F32-4234-95E9-4D264E1965CC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005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A35EBBE-1F32-4234-95E9-4D264E1965CC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7" name="Title 22"/>
          <p:cNvSpPr txBox="1">
            <a:spLocks/>
          </p:cNvSpPr>
          <p:nvPr/>
        </p:nvSpPr>
        <p:spPr>
          <a:xfrm>
            <a:off x="2590800" y="285750"/>
            <a:ext cx="6096000" cy="8000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altLang="en-US" sz="2400" dirty="0" smtClean="0"/>
              <a:t>Biežāk uzdotie jautājumi</a:t>
            </a:r>
            <a:endParaRPr lang="lv-LV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800" y="1314450"/>
            <a:ext cx="720000" cy="60030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90800" y="1314450"/>
            <a:ext cx="6094800" cy="13335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altLang="en-US" b="1" dirty="0" smtClean="0">
                <a:solidFill>
                  <a:srgbClr val="3E5E9F"/>
                </a:solidFill>
              </a:rPr>
              <a:t>Kas ir papildu šifrēšana?</a:t>
            </a:r>
          </a:p>
          <a:p>
            <a:pPr algn="just">
              <a:spcBef>
                <a:spcPts val="0"/>
              </a:spcBef>
            </a:pPr>
            <a:r>
              <a:rPr lang="lv-LV" altLang="en-US" sz="1300" dirty="0" smtClean="0"/>
              <a:t>Tā ir pārraidāmo datu šifrēšana, lai pilnībā nodrošinātu pārraidāmo datu aizsardzību.</a:t>
            </a:r>
          </a:p>
        </p:txBody>
      </p:sp>
    </p:spTree>
    <p:extLst>
      <p:ext uri="{BB962C8B-B14F-4D97-AF65-F5344CB8AC3E}">
        <p14:creationId xmlns:p14="http://schemas.microsoft.com/office/powerpoint/2010/main" val="9415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5943600" cy="777479"/>
          </a:xfrm>
        </p:spPr>
        <p:txBody>
          <a:bodyPr>
            <a:normAutofit/>
          </a:bodyPr>
          <a:lstStyle/>
          <a:p>
            <a:r>
              <a:rPr lang="lv-LV" altLang="en-US" sz="2400" dirty="0" smtClean="0"/>
              <a:t>Meklējiet vairāk: 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40509DB-8696-4044-837E-56D6DAF5AC71}" type="slidenum">
              <a:rPr lang="en-US" altLang="en-US" smtClean="0"/>
              <a:pPr/>
              <a:t>25</a:t>
            </a:fld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920" y="1314453"/>
            <a:ext cx="686880" cy="572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314453"/>
            <a:ext cx="6096000" cy="3280180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400" dirty="0"/>
              <a:t>Valsts informācijas sistēmu savietotājs </a:t>
            </a:r>
            <a:r>
              <a:rPr lang="lv-LV" sz="1400" dirty="0" err="1" smtClean="0">
                <a:hlinkClick r:id="rId4"/>
              </a:rPr>
              <a:t>www.viss.gov.lv</a:t>
            </a:r>
            <a:endParaRPr lang="lv-LV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sz="1400" dirty="0" smtClean="0"/>
              <a:t>Vienotā pieteikšanās moduļa dokumentācija </a:t>
            </a:r>
            <a:r>
              <a:rPr lang="lv-LV" sz="1400" dirty="0" smtClean="0">
                <a:hlinkClick r:id="rId5"/>
              </a:rPr>
              <a:t>https</a:t>
            </a:r>
            <a:r>
              <a:rPr lang="lv-LV" sz="1400" dirty="0">
                <a:hlinkClick r:id="rId5"/>
              </a:rPr>
              <a:t>://</a:t>
            </a:r>
            <a:r>
              <a:rPr lang="lv-LV" sz="1400" dirty="0" smtClean="0">
                <a:hlinkClick r:id="rId5"/>
              </a:rPr>
              <a:t>viss.gov.lv/lv/Informacijai/Dokumentacija/Koplietosanas_komponentes/Vienotas_pieteiksanas_modulis</a:t>
            </a:r>
            <a:r>
              <a:rPr lang="lv-LV" sz="1400" dirty="0" smtClean="0"/>
              <a:t> </a:t>
            </a:r>
            <a:endParaRPr lang="lv-LV" sz="1400" dirty="0"/>
          </a:p>
        </p:txBody>
      </p:sp>
    </p:spTree>
    <p:extLst>
      <p:ext uri="{BB962C8B-B14F-4D97-AF65-F5344CB8AC3E}">
        <p14:creationId xmlns:p14="http://schemas.microsoft.com/office/powerpoint/2010/main" val="90925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90800" y="285750"/>
            <a:ext cx="6096000" cy="7774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spcBef>
                <a:spcPct val="0"/>
              </a:spcBef>
            </a:pPr>
            <a:r>
              <a:rPr lang="lv-LV" alt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Kontaktinformācija</a:t>
            </a:r>
            <a:endParaRPr kumimoji="0" lang="lv-LV" alt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2590800" y="2647950"/>
            <a:ext cx="44196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75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tabLst>
                <a:tab pos="1255713" algn="l"/>
              </a:tabLst>
            </a:pPr>
            <a:r>
              <a:rPr lang="lv-LV" altLang="en-US" sz="1400" b="1" dirty="0"/>
              <a:t>Saziņai ar </a:t>
            </a:r>
            <a:r>
              <a:rPr lang="lv-LV" altLang="en-US" sz="1400" b="1" dirty="0" smtClean="0"/>
              <a:t>Informācijas </a:t>
            </a:r>
            <a:r>
              <a:rPr lang="lv-LV" altLang="en-US" sz="1400" b="1" dirty="0"/>
              <a:t>sistēmu attīstības </a:t>
            </a:r>
            <a:r>
              <a:rPr lang="lv-LV" altLang="en-US" sz="1400" b="1" dirty="0" smtClean="0"/>
              <a:t>departamenta speciālistiem:</a:t>
            </a:r>
          </a:p>
          <a:p>
            <a:pPr>
              <a:spcBef>
                <a:spcPts val="0"/>
              </a:spcBef>
              <a:spcAft>
                <a:spcPts val="600"/>
              </a:spcAft>
              <a:tabLst>
                <a:tab pos="1255713" algn="l"/>
              </a:tabLst>
            </a:pPr>
            <a:r>
              <a:rPr lang="lv-LV" altLang="en-US" sz="1400" dirty="0" smtClean="0"/>
              <a:t>e-pasts</a:t>
            </a:r>
            <a:r>
              <a:rPr lang="lv-LV" altLang="en-US" sz="1400" dirty="0"/>
              <a:t>: </a:t>
            </a:r>
            <a:r>
              <a:rPr lang="lv-LV" altLang="en-US" sz="1400" dirty="0" smtClean="0">
                <a:hlinkClick r:id="rId3"/>
              </a:rPr>
              <a:t>epak@vraa.gov.lv</a:t>
            </a:r>
            <a:endParaRPr lang="lv-LV" altLang="en-US" sz="1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567950"/>
            <a:ext cx="1296000" cy="1080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4743450"/>
            <a:ext cx="304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A35EBBE-1F32-4234-95E9-4D264E1965CC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409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 txBox="1">
            <a:spLocks/>
          </p:cNvSpPr>
          <p:nvPr/>
        </p:nvSpPr>
        <p:spPr>
          <a:xfrm>
            <a:off x="838200" y="3028950"/>
            <a:ext cx="7772400" cy="883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50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2400" b="1" dirty="0" smtClean="0"/>
              <a:t>Kā ieviest vienotās pieteikšanās moduli, izmantojot VISS infrastruktūru?</a:t>
            </a:r>
            <a:endParaRPr lang="lv-LV" sz="2400" b="1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71500" y="2461021"/>
            <a:ext cx="8001000" cy="720329"/>
          </a:xfrm>
        </p:spPr>
        <p:txBody>
          <a:bodyPr>
            <a:noAutofit/>
          </a:bodyPr>
          <a:lstStyle/>
          <a:p>
            <a:r>
              <a:rPr lang="lv-LV" altLang="en-US" sz="1800" b="0" dirty="0" smtClean="0"/>
              <a:t>Valsts </a:t>
            </a:r>
            <a:r>
              <a:rPr lang="lv-LV" altLang="en-US" sz="1800" b="0" dirty="0"/>
              <a:t>iestādēm un pašvaldībām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0" y="4257991"/>
            <a:ext cx="5760000" cy="54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02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6000" cy="1219200"/>
          </a:xfrm>
        </p:spPr>
        <p:txBody>
          <a:bodyPr>
            <a:noAutofit/>
          </a:bodyPr>
          <a:lstStyle/>
          <a:p>
            <a:r>
              <a:rPr lang="lv-LV" sz="2400" dirty="0" smtClean="0"/>
              <a:t>Vienotās pieteikšanās moduļa pamata funkcionalitāte</a:t>
            </a:r>
            <a:endParaRPr lang="lv-LV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341223" y="1809750"/>
            <a:ext cx="4233619" cy="1437620"/>
            <a:chOff x="2807823" y="2038350"/>
            <a:chExt cx="4233619" cy="1437620"/>
          </a:xfrm>
        </p:grpSpPr>
        <p:grpSp>
          <p:nvGrpSpPr>
            <p:cNvPr id="13" name="Group 12"/>
            <p:cNvGrpSpPr/>
            <p:nvPr/>
          </p:nvGrpSpPr>
          <p:grpSpPr>
            <a:xfrm>
              <a:off x="2807823" y="2038350"/>
              <a:ext cx="1298752" cy="1437620"/>
              <a:chOff x="2807823" y="2038350"/>
              <a:chExt cx="1298752" cy="1437620"/>
            </a:xfrm>
          </p:grpSpPr>
          <p:pic>
            <p:nvPicPr>
              <p:cNvPr id="3074" name="Picture 2" descr="C:\Users\Linda\Desktop\VRAA_ikonas_2610\VRAA_sign_in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917200" y="2038350"/>
                <a:ext cx="1080000" cy="900000"/>
              </a:xfrm>
              <a:prstGeom prst="rect">
                <a:avLst/>
              </a:prstGeom>
              <a:noFill/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2807823" y="2952750"/>
                <a:ext cx="12987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lv-LV" sz="1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Pieteikšanās</a:t>
                </a:r>
                <a:endParaRPr lang="lv-LV" sz="1400" dirty="0" smtClean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  <a:p>
                <a:pPr algn="ctr"/>
                <a:r>
                  <a:rPr lang="lv-LV" sz="1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(</a:t>
                </a:r>
                <a:r>
                  <a:rPr lang="lv-LV" sz="1400" i="1" dirty="0" err="1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sign-in</a:t>
                </a:r>
                <a:r>
                  <a:rPr lang="lv-LV" sz="1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)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816555" y="2038350"/>
              <a:ext cx="1224887" cy="1437620"/>
              <a:chOff x="5816555" y="2038350"/>
              <a:chExt cx="1224887" cy="1437620"/>
            </a:xfrm>
          </p:grpSpPr>
          <p:pic>
            <p:nvPicPr>
              <p:cNvPr id="3075" name="Picture 3" descr="C:\Users\Linda\Desktop\VRAA_ikonas_2610\VRAA_sign_out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889000" y="2038350"/>
                <a:ext cx="1080000" cy="900000"/>
              </a:xfrm>
              <a:prstGeom prst="rect">
                <a:avLst/>
              </a:prstGeom>
              <a:noFill/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5816555" y="2952750"/>
                <a:ext cx="122488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65125" indent="-365125" algn="ctr"/>
                <a:r>
                  <a:rPr lang="lv-LV" sz="1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Atteikšanās</a:t>
                </a:r>
                <a:endParaRPr lang="lv-LV" sz="1400" dirty="0" smtClean="0">
                  <a:solidFill>
                    <a:srgbClr val="FF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  <a:p>
                <a:pPr marL="365125" indent="-365125" algn="ctr"/>
                <a:r>
                  <a:rPr lang="lv-LV" sz="1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(</a:t>
                </a:r>
                <a:r>
                  <a:rPr lang="lv-LV" sz="1400" i="1" dirty="0" err="1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sign-out</a:t>
                </a:r>
                <a:r>
                  <a:rPr lang="lv-LV" sz="1400" dirty="0" smtClean="0"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6189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400" dirty="0" smtClean="0"/>
              <a:t>Pieteikšanās (</a:t>
            </a:r>
            <a:r>
              <a:rPr lang="lv-LV" sz="2400" dirty="0" err="1" smtClean="0"/>
              <a:t>sign-in)</a:t>
            </a:r>
            <a:endParaRPr lang="lv-LV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1314456"/>
            <a:ext cx="23400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Pakalpojumu sniedzējs (PS)</a:t>
            </a:r>
            <a:endParaRPr lang="lv-LV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35400" y="1314456"/>
            <a:ext cx="234000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Vienotā pieteikšanās (VP)</a:t>
            </a:r>
            <a:endParaRPr lang="lv-LV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46800" y="1314456"/>
            <a:ext cx="2340000" cy="27699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Autentifikācijas sniedzējs (AS)</a:t>
            </a:r>
            <a:endParaRPr lang="lv-LV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14000" y="1667656"/>
            <a:ext cx="2160000" cy="1747472"/>
          </a:xfrm>
          <a:prstGeom prst="roundRect">
            <a:avLst>
              <a:gd name="adj" fmla="val 5312"/>
            </a:avLst>
          </a:prstGeom>
          <a:noFill/>
          <a:ln w="19050">
            <a:solidFill>
              <a:srgbClr val="A9B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3" name="Rounded Rectangle 12"/>
          <p:cNvSpPr/>
          <p:nvPr/>
        </p:nvSpPr>
        <p:spPr>
          <a:xfrm>
            <a:off x="4025400" y="1667655"/>
            <a:ext cx="2160000" cy="1747473"/>
          </a:xfrm>
          <a:prstGeom prst="roundRect">
            <a:avLst>
              <a:gd name="adj" fmla="val 5312"/>
            </a:avLst>
          </a:prstGeom>
          <a:noFill/>
          <a:ln w="19050">
            <a:solidFill>
              <a:srgbClr val="A9B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4" name="Rounded Rectangle 13"/>
          <p:cNvSpPr/>
          <p:nvPr/>
        </p:nvSpPr>
        <p:spPr>
          <a:xfrm>
            <a:off x="6436800" y="1672033"/>
            <a:ext cx="2160000" cy="1743095"/>
          </a:xfrm>
          <a:prstGeom prst="roundRect">
            <a:avLst>
              <a:gd name="adj" fmla="val 5312"/>
            </a:avLst>
          </a:prstGeom>
          <a:noFill/>
          <a:ln w="19050">
            <a:solidFill>
              <a:srgbClr val="A9B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400" y="1895550"/>
            <a:ext cx="720000" cy="600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000" y="1895550"/>
            <a:ext cx="720000" cy="60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800" y="1895550"/>
            <a:ext cx="720000" cy="6000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54000" y="1704180"/>
            <a:ext cx="1080000" cy="2616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lv-LV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 serveris</a:t>
            </a:r>
            <a:endParaRPr lang="lv-LV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65400" y="1711874"/>
            <a:ext cx="1080000" cy="2616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lv-LV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VP modulis</a:t>
            </a:r>
            <a:endParaRPr lang="lv-LV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76800" y="1711874"/>
            <a:ext cx="1080000" cy="26161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lv-LV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lietojums</a:t>
            </a:r>
            <a:endParaRPr lang="lv-LV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694000" y="2492808"/>
            <a:ext cx="0" cy="1932581"/>
          </a:xfrm>
          <a:prstGeom prst="straightConnector1">
            <a:avLst/>
          </a:prstGeom>
          <a:ln w="19050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05400" y="2492807"/>
            <a:ext cx="0" cy="1932582"/>
          </a:xfrm>
          <a:prstGeom prst="straightConnector1">
            <a:avLst/>
          </a:prstGeom>
          <a:ln w="19050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1989287" y="2120242"/>
            <a:ext cx="313278" cy="2305147"/>
            <a:chOff x="1989287" y="2119984"/>
            <a:chExt cx="313278" cy="2305147"/>
          </a:xfrm>
        </p:grpSpPr>
        <p:cxnSp>
          <p:nvCxnSpPr>
            <p:cNvPr id="24" name="Straight Arrow Connector 23"/>
            <p:cNvCxnSpPr/>
            <p:nvPr/>
          </p:nvCxnSpPr>
          <p:spPr>
            <a:xfrm rot="5400000" flipV="1">
              <a:off x="2145926" y="1968582"/>
              <a:ext cx="0" cy="313278"/>
            </a:xfrm>
            <a:prstGeom prst="straightConnector1">
              <a:avLst/>
            </a:prstGeom>
            <a:ln w="19050">
              <a:solidFill>
                <a:srgbClr val="3E5E9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989287" y="2119984"/>
              <a:ext cx="0" cy="2305147"/>
            </a:xfrm>
            <a:prstGeom prst="line">
              <a:avLst/>
            </a:prstGeom>
            <a:ln w="19050">
              <a:solidFill>
                <a:srgbClr val="3E5E9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ounded Rectangle 25"/>
          <p:cNvSpPr/>
          <p:nvPr/>
        </p:nvSpPr>
        <p:spPr>
          <a:xfrm>
            <a:off x="1794692" y="4455703"/>
            <a:ext cx="6621416" cy="478247"/>
          </a:xfrm>
          <a:prstGeom prst="roundRect">
            <a:avLst>
              <a:gd name="adj" fmla="val 12710"/>
            </a:avLst>
          </a:prstGeom>
          <a:solidFill>
            <a:schemeClr val="bg1"/>
          </a:solidFill>
          <a:ln w="19050">
            <a:solidFill>
              <a:srgbClr val="A9B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grpSp>
        <p:nvGrpSpPr>
          <p:cNvPr id="27" name="Group 26"/>
          <p:cNvGrpSpPr/>
          <p:nvPr/>
        </p:nvGrpSpPr>
        <p:grpSpPr>
          <a:xfrm flipH="1">
            <a:off x="2796260" y="2492806"/>
            <a:ext cx="2186111" cy="1932583"/>
            <a:chOff x="6125727" y="2492806"/>
            <a:chExt cx="1450723" cy="1646426"/>
          </a:xfrm>
        </p:grpSpPr>
        <p:sp>
          <p:nvSpPr>
            <p:cNvPr id="28" name="Freeform 27"/>
            <p:cNvSpPr/>
            <p:nvPr/>
          </p:nvSpPr>
          <p:spPr>
            <a:xfrm rot="16200000">
              <a:off x="5666246" y="2952290"/>
              <a:ext cx="1646423" cy="727461"/>
            </a:xfrm>
            <a:custGeom>
              <a:avLst/>
              <a:gdLst>
                <a:gd name="connsiteX0" fmla="*/ 3412 w 3412"/>
                <a:gd name="connsiteY0" fmla="*/ 0 h 1255594"/>
                <a:gd name="connsiteX1" fmla="*/ 0 w 3412"/>
                <a:gd name="connsiteY1" fmla="*/ 1255594 h 1255594"/>
                <a:gd name="connsiteX2" fmla="*/ 0 w 3412"/>
                <a:gd name="connsiteY2" fmla="*/ 1255594 h 1255594"/>
                <a:gd name="connsiteX0" fmla="*/ 154836 w 2134801"/>
                <a:gd name="connsiteY0" fmla="*/ 0 h 14647"/>
                <a:gd name="connsiteX1" fmla="*/ 144836 w 2134801"/>
                <a:gd name="connsiteY1" fmla="*/ 10000 h 14647"/>
                <a:gd name="connsiteX2" fmla="*/ 2134801 w 2134801"/>
                <a:gd name="connsiteY2" fmla="*/ 14647 h 14647"/>
                <a:gd name="connsiteX0" fmla="*/ 1850183 w 1990182"/>
                <a:gd name="connsiteY0" fmla="*/ 0 h 9212"/>
                <a:gd name="connsiteX1" fmla="*/ 217 w 1990182"/>
                <a:gd name="connsiteY1" fmla="*/ 4565 h 9212"/>
                <a:gd name="connsiteX2" fmla="*/ 1990182 w 1990182"/>
                <a:gd name="connsiteY2" fmla="*/ 9212 h 9212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302 w 10658"/>
                <a:gd name="connsiteY0" fmla="*/ 0 h 10354"/>
                <a:gd name="connsiteX1" fmla="*/ 6 w 10658"/>
                <a:gd name="connsiteY1" fmla="*/ 4955 h 10354"/>
                <a:gd name="connsiteX2" fmla="*/ 10658 w 10658"/>
                <a:gd name="connsiteY2" fmla="*/ 10354 h 10354"/>
                <a:gd name="connsiteX0" fmla="*/ 9298 w 9900"/>
                <a:gd name="connsiteY0" fmla="*/ 0 h 10177"/>
                <a:gd name="connsiteX1" fmla="*/ 2 w 9900"/>
                <a:gd name="connsiteY1" fmla="*/ 4955 h 10177"/>
                <a:gd name="connsiteX2" fmla="*/ 9900 w 9900"/>
                <a:gd name="connsiteY2" fmla="*/ 10177 h 10177"/>
                <a:gd name="connsiteX0" fmla="*/ 9392 w 10077"/>
                <a:gd name="connsiteY0" fmla="*/ 0 h 10029"/>
                <a:gd name="connsiteX1" fmla="*/ 2 w 10077"/>
                <a:gd name="connsiteY1" fmla="*/ 4869 h 10029"/>
                <a:gd name="connsiteX2" fmla="*/ 10000 w 10077"/>
                <a:gd name="connsiteY2" fmla="*/ 10000 h 10029"/>
                <a:gd name="connsiteX0" fmla="*/ 18018 w 18670"/>
                <a:gd name="connsiteY0" fmla="*/ 0 h 10032"/>
                <a:gd name="connsiteX1" fmla="*/ 0 w 18670"/>
                <a:gd name="connsiteY1" fmla="*/ 5246 h 10032"/>
                <a:gd name="connsiteX2" fmla="*/ 18626 w 18670"/>
                <a:gd name="connsiteY2" fmla="*/ 10000 h 10032"/>
                <a:gd name="connsiteX0" fmla="*/ 18982 w 18982"/>
                <a:gd name="connsiteY0" fmla="*/ 0 h 9858"/>
                <a:gd name="connsiteX1" fmla="*/ 0 w 18982"/>
                <a:gd name="connsiteY1" fmla="*/ 5072 h 9858"/>
                <a:gd name="connsiteX2" fmla="*/ 18626 w 18982"/>
                <a:gd name="connsiteY2" fmla="*/ 9826 h 9858"/>
                <a:gd name="connsiteX0" fmla="*/ 10000 w 10000"/>
                <a:gd name="connsiteY0" fmla="*/ 0 h 10000"/>
                <a:gd name="connsiteX1" fmla="*/ 0 w 10000"/>
                <a:gd name="connsiteY1" fmla="*/ 5145 h 10000"/>
                <a:gd name="connsiteX2" fmla="*/ 9812 w 10000"/>
                <a:gd name="connsiteY2" fmla="*/ 9968 h 10000"/>
                <a:gd name="connsiteX0" fmla="*/ 10000 w 10128"/>
                <a:gd name="connsiteY0" fmla="*/ 0 h 10146"/>
                <a:gd name="connsiteX1" fmla="*/ 0 w 10128"/>
                <a:gd name="connsiteY1" fmla="*/ 5145 h 10146"/>
                <a:gd name="connsiteX2" fmla="*/ 10106 w 10128"/>
                <a:gd name="connsiteY2" fmla="*/ 10115 h 10146"/>
                <a:gd name="connsiteX0" fmla="*/ 10000 w 10148"/>
                <a:gd name="connsiteY0" fmla="*/ 0 h 10192"/>
                <a:gd name="connsiteX1" fmla="*/ 0 w 10148"/>
                <a:gd name="connsiteY1" fmla="*/ 5145 h 10192"/>
                <a:gd name="connsiteX2" fmla="*/ 10126 w 10148"/>
                <a:gd name="connsiteY2" fmla="*/ 10161 h 10192"/>
                <a:gd name="connsiteX0" fmla="*/ 10138 w 10148"/>
                <a:gd name="connsiteY0" fmla="*/ 0 h 10261"/>
                <a:gd name="connsiteX1" fmla="*/ 0 w 10148"/>
                <a:gd name="connsiteY1" fmla="*/ 5214 h 10261"/>
                <a:gd name="connsiteX2" fmla="*/ 10126 w 1014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008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5214"/>
                <a:gd name="connsiteX1" fmla="*/ 0 w 10138"/>
                <a:gd name="connsiteY1" fmla="*/ 5214 h 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38" h="5214">
                  <a:moveTo>
                    <a:pt x="10138" y="0"/>
                  </a:moveTo>
                  <a:cubicBezTo>
                    <a:pt x="7536" y="931"/>
                    <a:pt x="5" y="3509"/>
                    <a:pt x="0" y="5214"/>
                  </a:cubicBezTo>
                </a:path>
              </a:pathLst>
            </a:custGeom>
            <a:noFill/>
            <a:ln w="19050">
              <a:solidFill>
                <a:srgbClr val="3E5E9F"/>
              </a:solidFill>
              <a:head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29" name="Freeform 28"/>
            <p:cNvSpPr/>
            <p:nvPr/>
          </p:nvSpPr>
          <p:spPr>
            <a:xfrm rot="5400000" flipH="1">
              <a:off x="6389506" y="2952288"/>
              <a:ext cx="1646425" cy="727462"/>
            </a:xfrm>
            <a:custGeom>
              <a:avLst/>
              <a:gdLst>
                <a:gd name="connsiteX0" fmla="*/ 3412 w 3412"/>
                <a:gd name="connsiteY0" fmla="*/ 0 h 1255594"/>
                <a:gd name="connsiteX1" fmla="*/ 0 w 3412"/>
                <a:gd name="connsiteY1" fmla="*/ 1255594 h 1255594"/>
                <a:gd name="connsiteX2" fmla="*/ 0 w 3412"/>
                <a:gd name="connsiteY2" fmla="*/ 1255594 h 1255594"/>
                <a:gd name="connsiteX0" fmla="*/ 154836 w 2134801"/>
                <a:gd name="connsiteY0" fmla="*/ 0 h 14647"/>
                <a:gd name="connsiteX1" fmla="*/ 144836 w 2134801"/>
                <a:gd name="connsiteY1" fmla="*/ 10000 h 14647"/>
                <a:gd name="connsiteX2" fmla="*/ 2134801 w 2134801"/>
                <a:gd name="connsiteY2" fmla="*/ 14647 h 14647"/>
                <a:gd name="connsiteX0" fmla="*/ 1850183 w 1990182"/>
                <a:gd name="connsiteY0" fmla="*/ 0 h 9212"/>
                <a:gd name="connsiteX1" fmla="*/ 217 w 1990182"/>
                <a:gd name="connsiteY1" fmla="*/ 4565 h 9212"/>
                <a:gd name="connsiteX2" fmla="*/ 1990182 w 1990182"/>
                <a:gd name="connsiteY2" fmla="*/ 9212 h 9212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302 w 10658"/>
                <a:gd name="connsiteY0" fmla="*/ 0 h 10354"/>
                <a:gd name="connsiteX1" fmla="*/ 6 w 10658"/>
                <a:gd name="connsiteY1" fmla="*/ 4955 h 10354"/>
                <a:gd name="connsiteX2" fmla="*/ 10658 w 10658"/>
                <a:gd name="connsiteY2" fmla="*/ 10354 h 10354"/>
                <a:gd name="connsiteX0" fmla="*/ 9298 w 9900"/>
                <a:gd name="connsiteY0" fmla="*/ 0 h 10177"/>
                <a:gd name="connsiteX1" fmla="*/ 2 w 9900"/>
                <a:gd name="connsiteY1" fmla="*/ 4955 h 10177"/>
                <a:gd name="connsiteX2" fmla="*/ 9900 w 9900"/>
                <a:gd name="connsiteY2" fmla="*/ 10177 h 10177"/>
                <a:gd name="connsiteX0" fmla="*/ 9392 w 10077"/>
                <a:gd name="connsiteY0" fmla="*/ 0 h 10029"/>
                <a:gd name="connsiteX1" fmla="*/ 2 w 10077"/>
                <a:gd name="connsiteY1" fmla="*/ 4869 h 10029"/>
                <a:gd name="connsiteX2" fmla="*/ 10000 w 10077"/>
                <a:gd name="connsiteY2" fmla="*/ 10000 h 10029"/>
                <a:gd name="connsiteX0" fmla="*/ 18018 w 18670"/>
                <a:gd name="connsiteY0" fmla="*/ 0 h 10032"/>
                <a:gd name="connsiteX1" fmla="*/ 0 w 18670"/>
                <a:gd name="connsiteY1" fmla="*/ 5246 h 10032"/>
                <a:gd name="connsiteX2" fmla="*/ 18626 w 18670"/>
                <a:gd name="connsiteY2" fmla="*/ 10000 h 10032"/>
                <a:gd name="connsiteX0" fmla="*/ 18982 w 18982"/>
                <a:gd name="connsiteY0" fmla="*/ 0 h 9858"/>
                <a:gd name="connsiteX1" fmla="*/ 0 w 18982"/>
                <a:gd name="connsiteY1" fmla="*/ 5072 h 9858"/>
                <a:gd name="connsiteX2" fmla="*/ 18626 w 18982"/>
                <a:gd name="connsiteY2" fmla="*/ 9826 h 9858"/>
                <a:gd name="connsiteX0" fmla="*/ 10000 w 10000"/>
                <a:gd name="connsiteY0" fmla="*/ 0 h 10000"/>
                <a:gd name="connsiteX1" fmla="*/ 0 w 10000"/>
                <a:gd name="connsiteY1" fmla="*/ 5145 h 10000"/>
                <a:gd name="connsiteX2" fmla="*/ 9812 w 10000"/>
                <a:gd name="connsiteY2" fmla="*/ 9968 h 10000"/>
                <a:gd name="connsiteX0" fmla="*/ 10000 w 10128"/>
                <a:gd name="connsiteY0" fmla="*/ 0 h 10146"/>
                <a:gd name="connsiteX1" fmla="*/ 0 w 10128"/>
                <a:gd name="connsiteY1" fmla="*/ 5145 h 10146"/>
                <a:gd name="connsiteX2" fmla="*/ 10106 w 10128"/>
                <a:gd name="connsiteY2" fmla="*/ 10115 h 10146"/>
                <a:gd name="connsiteX0" fmla="*/ 10000 w 10148"/>
                <a:gd name="connsiteY0" fmla="*/ 0 h 10192"/>
                <a:gd name="connsiteX1" fmla="*/ 0 w 10148"/>
                <a:gd name="connsiteY1" fmla="*/ 5145 h 10192"/>
                <a:gd name="connsiteX2" fmla="*/ 10126 w 10148"/>
                <a:gd name="connsiteY2" fmla="*/ 10161 h 10192"/>
                <a:gd name="connsiteX0" fmla="*/ 10138 w 10148"/>
                <a:gd name="connsiteY0" fmla="*/ 0 h 10261"/>
                <a:gd name="connsiteX1" fmla="*/ 0 w 10148"/>
                <a:gd name="connsiteY1" fmla="*/ 5214 h 10261"/>
                <a:gd name="connsiteX2" fmla="*/ 10126 w 1014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008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5214"/>
                <a:gd name="connsiteX1" fmla="*/ 0 w 10138"/>
                <a:gd name="connsiteY1" fmla="*/ 5214 h 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38" h="5214">
                  <a:moveTo>
                    <a:pt x="10138" y="0"/>
                  </a:moveTo>
                  <a:cubicBezTo>
                    <a:pt x="7536" y="931"/>
                    <a:pt x="5" y="3509"/>
                    <a:pt x="0" y="5214"/>
                  </a:cubicBezTo>
                </a:path>
              </a:pathLst>
            </a:custGeom>
            <a:noFill/>
            <a:ln w="19050">
              <a:solidFill>
                <a:srgbClr val="3E5E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</p:grpSp>
      <p:grpSp>
        <p:nvGrpSpPr>
          <p:cNvPr id="30" name="Group 29"/>
          <p:cNvGrpSpPr/>
          <p:nvPr/>
        </p:nvGrpSpPr>
        <p:grpSpPr>
          <a:xfrm flipH="1">
            <a:off x="5225260" y="2492806"/>
            <a:ext cx="2186111" cy="1932583"/>
            <a:chOff x="6125727" y="2492806"/>
            <a:chExt cx="1450723" cy="1646426"/>
          </a:xfrm>
        </p:grpSpPr>
        <p:sp>
          <p:nvSpPr>
            <p:cNvPr id="31" name="Freeform 30"/>
            <p:cNvSpPr/>
            <p:nvPr/>
          </p:nvSpPr>
          <p:spPr>
            <a:xfrm rot="16200000">
              <a:off x="5666246" y="2952290"/>
              <a:ext cx="1646423" cy="727461"/>
            </a:xfrm>
            <a:custGeom>
              <a:avLst/>
              <a:gdLst>
                <a:gd name="connsiteX0" fmla="*/ 3412 w 3412"/>
                <a:gd name="connsiteY0" fmla="*/ 0 h 1255594"/>
                <a:gd name="connsiteX1" fmla="*/ 0 w 3412"/>
                <a:gd name="connsiteY1" fmla="*/ 1255594 h 1255594"/>
                <a:gd name="connsiteX2" fmla="*/ 0 w 3412"/>
                <a:gd name="connsiteY2" fmla="*/ 1255594 h 1255594"/>
                <a:gd name="connsiteX0" fmla="*/ 154836 w 2134801"/>
                <a:gd name="connsiteY0" fmla="*/ 0 h 14647"/>
                <a:gd name="connsiteX1" fmla="*/ 144836 w 2134801"/>
                <a:gd name="connsiteY1" fmla="*/ 10000 h 14647"/>
                <a:gd name="connsiteX2" fmla="*/ 2134801 w 2134801"/>
                <a:gd name="connsiteY2" fmla="*/ 14647 h 14647"/>
                <a:gd name="connsiteX0" fmla="*/ 1850183 w 1990182"/>
                <a:gd name="connsiteY0" fmla="*/ 0 h 9212"/>
                <a:gd name="connsiteX1" fmla="*/ 217 w 1990182"/>
                <a:gd name="connsiteY1" fmla="*/ 4565 h 9212"/>
                <a:gd name="connsiteX2" fmla="*/ 1990182 w 1990182"/>
                <a:gd name="connsiteY2" fmla="*/ 9212 h 9212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302 w 10658"/>
                <a:gd name="connsiteY0" fmla="*/ 0 h 10354"/>
                <a:gd name="connsiteX1" fmla="*/ 6 w 10658"/>
                <a:gd name="connsiteY1" fmla="*/ 4955 h 10354"/>
                <a:gd name="connsiteX2" fmla="*/ 10658 w 10658"/>
                <a:gd name="connsiteY2" fmla="*/ 10354 h 10354"/>
                <a:gd name="connsiteX0" fmla="*/ 9298 w 9900"/>
                <a:gd name="connsiteY0" fmla="*/ 0 h 10177"/>
                <a:gd name="connsiteX1" fmla="*/ 2 w 9900"/>
                <a:gd name="connsiteY1" fmla="*/ 4955 h 10177"/>
                <a:gd name="connsiteX2" fmla="*/ 9900 w 9900"/>
                <a:gd name="connsiteY2" fmla="*/ 10177 h 10177"/>
                <a:gd name="connsiteX0" fmla="*/ 9392 w 10077"/>
                <a:gd name="connsiteY0" fmla="*/ 0 h 10029"/>
                <a:gd name="connsiteX1" fmla="*/ 2 w 10077"/>
                <a:gd name="connsiteY1" fmla="*/ 4869 h 10029"/>
                <a:gd name="connsiteX2" fmla="*/ 10000 w 10077"/>
                <a:gd name="connsiteY2" fmla="*/ 10000 h 10029"/>
                <a:gd name="connsiteX0" fmla="*/ 18018 w 18670"/>
                <a:gd name="connsiteY0" fmla="*/ 0 h 10032"/>
                <a:gd name="connsiteX1" fmla="*/ 0 w 18670"/>
                <a:gd name="connsiteY1" fmla="*/ 5246 h 10032"/>
                <a:gd name="connsiteX2" fmla="*/ 18626 w 18670"/>
                <a:gd name="connsiteY2" fmla="*/ 10000 h 10032"/>
                <a:gd name="connsiteX0" fmla="*/ 18982 w 18982"/>
                <a:gd name="connsiteY0" fmla="*/ 0 h 9858"/>
                <a:gd name="connsiteX1" fmla="*/ 0 w 18982"/>
                <a:gd name="connsiteY1" fmla="*/ 5072 h 9858"/>
                <a:gd name="connsiteX2" fmla="*/ 18626 w 18982"/>
                <a:gd name="connsiteY2" fmla="*/ 9826 h 9858"/>
                <a:gd name="connsiteX0" fmla="*/ 10000 w 10000"/>
                <a:gd name="connsiteY0" fmla="*/ 0 h 10000"/>
                <a:gd name="connsiteX1" fmla="*/ 0 w 10000"/>
                <a:gd name="connsiteY1" fmla="*/ 5145 h 10000"/>
                <a:gd name="connsiteX2" fmla="*/ 9812 w 10000"/>
                <a:gd name="connsiteY2" fmla="*/ 9968 h 10000"/>
                <a:gd name="connsiteX0" fmla="*/ 10000 w 10128"/>
                <a:gd name="connsiteY0" fmla="*/ 0 h 10146"/>
                <a:gd name="connsiteX1" fmla="*/ 0 w 10128"/>
                <a:gd name="connsiteY1" fmla="*/ 5145 h 10146"/>
                <a:gd name="connsiteX2" fmla="*/ 10106 w 10128"/>
                <a:gd name="connsiteY2" fmla="*/ 10115 h 10146"/>
                <a:gd name="connsiteX0" fmla="*/ 10000 w 10148"/>
                <a:gd name="connsiteY0" fmla="*/ 0 h 10192"/>
                <a:gd name="connsiteX1" fmla="*/ 0 w 10148"/>
                <a:gd name="connsiteY1" fmla="*/ 5145 h 10192"/>
                <a:gd name="connsiteX2" fmla="*/ 10126 w 10148"/>
                <a:gd name="connsiteY2" fmla="*/ 10161 h 10192"/>
                <a:gd name="connsiteX0" fmla="*/ 10138 w 10148"/>
                <a:gd name="connsiteY0" fmla="*/ 0 h 10261"/>
                <a:gd name="connsiteX1" fmla="*/ 0 w 10148"/>
                <a:gd name="connsiteY1" fmla="*/ 5214 h 10261"/>
                <a:gd name="connsiteX2" fmla="*/ 10126 w 1014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008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5214"/>
                <a:gd name="connsiteX1" fmla="*/ 0 w 10138"/>
                <a:gd name="connsiteY1" fmla="*/ 5214 h 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38" h="5214">
                  <a:moveTo>
                    <a:pt x="10138" y="0"/>
                  </a:moveTo>
                  <a:cubicBezTo>
                    <a:pt x="7536" y="931"/>
                    <a:pt x="5" y="3509"/>
                    <a:pt x="0" y="5214"/>
                  </a:cubicBezTo>
                </a:path>
              </a:pathLst>
            </a:custGeom>
            <a:noFill/>
            <a:ln w="19050">
              <a:solidFill>
                <a:srgbClr val="3E5E9F"/>
              </a:solidFill>
              <a:head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32" name="Freeform 31"/>
            <p:cNvSpPr/>
            <p:nvPr/>
          </p:nvSpPr>
          <p:spPr>
            <a:xfrm rot="5400000" flipH="1">
              <a:off x="6389506" y="2952288"/>
              <a:ext cx="1646425" cy="727462"/>
            </a:xfrm>
            <a:custGeom>
              <a:avLst/>
              <a:gdLst>
                <a:gd name="connsiteX0" fmla="*/ 3412 w 3412"/>
                <a:gd name="connsiteY0" fmla="*/ 0 h 1255594"/>
                <a:gd name="connsiteX1" fmla="*/ 0 w 3412"/>
                <a:gd name="connsiteY1" fmla="*/ 1255594 h 1255594"/>
                <a:gd name="connsiteX2" fmla="*/ 0 w 3412"/>
                <a:gd name="connsiteY2" fmla="*/ 1255594 h 1255594"/>
                <a:gd name="connsiteX0" fmla="*/ 154836 w 2134801"/>
                <a:gd name="connsiteY0" fmla="*/ 0 h 14647"/>
                <a:gd name="connsiteX1" fmla="*/ 144836 w 2134801"/>
                <a:gd name="connsiteY1" fmla="*/ 10000 h 14647"/>
                <a:gd name="connsiteX2" fmla="*/ 2134801 w 2134801"/>
                <a:gd name="connsiteY2" fmla="*/ 14647 h 14647"/>
                <a:gd name="connsiteX0" fmla="*/ 1850183 w 1990182"/>
                <a:gd name="connsiteY0" fmla="*/ 0 h 9212"/>
                <a:gd name="connsiteX1" fmla="*/ 217 w 1990182"/>
                <a:gd name="connsiteY1" fmla="*/ 4565 h 9212"/>
                <a:gd name="connsiteX2" fmla="*/ 1990182 w 1990182"/>
                <a:gd name="connsiteY2" fmla="*/ 9212 h 9212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302 w 10658"/>
                <a:gd name="connsiteY0" fmla="*/ 0 h 10354"/>
                <a:gd name="connsiteX1" fmla="*/ 6 w 10658"/>
                <a:gd name="connsiteY1" fmla="*/ 4955 h 10354"/>
                <a:gd name="connsiteX2" fmla="*/ 10658 w 10658"/>
                <a:gd name="connsiteY2" fmla="*/ 10354 h 10354"/>
                <a:gd name="connsiteX0" fmla="*/ 9298 w 9900"/>
                <a:gd name="connsiteY0" fmla="*/ 0 h 10177"/>
                <a:gd name="connsiteX1" fmla="*/ 2 w 9900"/>
                <a:gd name="connsiteY1" fmla="*/ 4955 h 10177"/>
                <a:gd name="connsiteX2" fmla="*/ 9900 w 9900"/>
                <a:gd name="connsiteY2" fmla="*/ 10177 h 10177"/>
                <a:gd name="connsiteX0" fmla="*/ 9392 w 10077"/>
                <a:gd name="connsiteY0" fmla="*/ 0 h 10029"/>
                <a:gd name="connsiteX1" fmla="*/ 2 w 10077"/>
                <a:gd name="connsiteY1" fmla="*/ 4869 h 10029"/>
                <a:gd name="connsiteX2" fmla="*/ 10000 w 10077"/>
                <a:gd name="connsiteY2" fmla="*/ 10000 h 10029"/>
                <a:gd name="connsiteX0" fmla="*/ 18018 w 18670"/>
                <a:gd name="connsiteY0" fmla="*/ 0 h 10032"/>
                <a:gd name="connsiteX1" fmla="*/ 0 w 18670"/>
                <a:gd name="connsiteY1" fmla="*/ 5246 h 10032"/>
                <a:gd name="connsiteX2" fmla="*/ 18626 w 18670"/>
                <a:gd name="connsiteY2" fmla="*/ 10000 h 10032"/>
                <a:gd name="connsiteX0" fmla="*/ 18982 w 18982"/>
                <a:gd name="connsiteY0" fmla="*/ 0 h 9858"/>
                <a:gd name="connsiteX1" fmla="*/ 0 w 18982"/>
                <a:gd name="connsiteY1" fmla="*/ 5072 h 9858"/>
                <a:gd name="connsiteX2" fmla="*/ 18626 w 18982"/>
                <a:gd name="connsiteY2" fmla="*/ 9826 h 9858"/>
                <a:gd name="connsiteX0" fmla="*/ 10000 w 10000"/>
                <a:gd name="connsiteY0" fmla="*/ 0 h 10000"/>
                <a:gd name="connsiteX1" fmla="*/ 0 w 10000"/>
                <a:gd name="connsiteY1" fmla="*/ 5145 h 10000"/>
                <a:gd name="connsiteX2" fmla="*/ 9812 w 10000"/>
                <a:gd name="connsiteY2" fmla="*/ 9968 h 10000"/>
                <a:gd name="connsiteX0" fmla="*/ 10000 w 10128"/>
                <a:gd name="connsiteY0" fmla="*/ 0 h 10146"/>
                <a:gd name="connsiteX1" fmla="*/ 0 w 10128"/>
                <a:gd name="connsiteY1" fmla="*/ 5145 h 10146"/>
                <a:gd name="connsiteX2" fmla="*/ 10106 w 10128"/>
                <a:gd name="connsiteY2" fmla="*/ 10115 h 10146"/>
                <a:gd name="connsiteX0" fmla="*/ 10000 w 10148"/>
                <a:gd name="connsiteY0" fmla="*/ 0 h 10192"/>
                <a:gd name="connsiteX1" fmla="*/ 0 w 10148"/>
                <a:gd name="connsiteY1" fmla="*/ 5145 h 10192"/>
                <a:gd name="connsiteX2" fmla="*/ 10126 w 10148"/>
                <a:gd name="connsiteY2" fmla="*/ 10161 h 10192"/>
                <a:gd name="connsiteX0" fmla="*/ 10138 w 10148"/>
                <a:gd name="connsiteY0" fmla="*/ 0 h 10261"/>
                <a:gd name="connsiteX1" fmla="*/ 0 w 10148"/>
                <a:gd name="connsiteY1" fmla="*/ 5214 h 10261"/>
                <a:gd name="connsiteX2" fmla="*/ 10126 w 1014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008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5214"/>
                <a:gd name="connsiteX1" fmla="*/ 0 w 10138"/>
                <a:gd name="connsiteY1" fmla="*/ 5214 h 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38" h="5214">
                  <a:moveTo>
                    <a:pt x="10138" y="0"/>
                  </a:moveTo>
                  <a:cubicBezTo>
                    <a:pt x="7536" y="931"/>
                    <a:pt x="5" y="3509"/>
                    <a:pt x="0" y="5214"/>
                  </a:cubicBezTo>
                </a:path>
              </a:pathLst>
            </a:custGeom>
            <a:noFill/>
            <a:ln w="19050">
              <a:solidFill>
                <a:srgbClr val="3E5E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422076" y="2492806"/>
            <a:ext cx="2186111" cy="1932583"/>
            <a:chOff x="6125727" y="2492806"/>
            <a:chExt cx="1450723" cy="1646426"/>
          </a:xfrm>
        </p:grpSpPr>
        <p:sp>
          <p:nvSpPr>
            <p:cNvPr id="34" name="Freeform 33"/>
            <p:cNvSpPr/>
            <p:nvPr/>
          </p:nvSpPr>
          <p:spPr>
            <a:xfrm rot="16200000">
              <a:off x="5666246" y="2952290"/>
              <a:ext cx="1646423" cy="727461"/>
            </a:xfrm>
            <a:custGeom>
              <a:avLst/>
              <a:gdLst>
                <a:gd name="connsiteX0" fmla="*/ 3412 w 3412"/>
                <a:gd name="connsiteY0" fmla="*/ 0 h 1255594"/>
                <a:gd name="connsiteX1" fmla="*/ 0 w 3412"/>
                <a:gd name="connsiteY1" fmla="*/ 1255594 h 1255594"/>
                <a:gd name="connsiteX2" fmla="*/ 0 w 3412"/>
                <a:gd name="connsiteY2" fmla="*/ 1255594 h 1255594"/>
                <a:gd name="connsiteX0" fmla="*/ 154836 w 2134801"/>
                <a:gd name="connsiteY0" fmla="*/ 0 h 14647"/>
                <a:gd name="connsiteX1" fmla="*/ 144836 w 2134801"/>
                <a:gd name="connsiteY1" fmla="*/ 10000 h 14647"/>
                <a:gd name="connsiteX2" fmla="*/ 2134801 w 2134801"/>
                <a:gd name="connsiteY2" fmla="*/ 14647 h 14647"/>
                <a:gd name="connsiteX0" fmla="*/ 1850183 w 1990182"/>
                <a:gd name="connsiteY0" fmla="*/ 0 h 9212"/>
                <a:gd name="connsiteX1" fmla="*/ 217 w 1990182"/>
                <a:gd name="connsiteY1" fmla="*/ 4565 h 9212"/>
                <a:gd name="connsiteX2" fmla="*/ 1990182 w 1990182"/>
                <a:gd name="connsiteY2" fmla="*/ 9212 h 9212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302 w 10658"/>
                <a:gd name="connsiteY0" fmla="*/ 0 h 10354"/>
                <a:gd name="connsiteX1" fmla="*/ 6 w 10658"/>
                <a:gd name="connsiteY1" fmla="*/ 4955 h 10354"/>
                <a:gd name="connsiteX2" fmla="*/ 10658 w 10658"/>
                <a:gd name="connsiteY2" fmla="*/ 10354 h 10354"/>
                <a:gd name="connsiteX0" fmla="*/ 9298 w 9900"/>
                <a:gd name="connsiteY0" fmla="*/ 0 h 10177"/>
                <a:gd name="connsiteX1" fmla="*/ 2 w 9900"/>
                <a:gd name="connsiteY1" fmla="*/ 4955 h 10177"/>
                <a:gd name="connsiteX2" fmla="*/ 9900 w 9900"/>
                <a:gd name="connsiteY2" fmla="*/ 10177 h 10177"/>
                <a:gd name="connsiteX0" fmla="*/ 9392 w 10077"/>
                <a:gd name="connsiteY0" fmla="*/ 0 h 10029"/>
                <a:gd name="connsiteX1" fmla="*/ 2 w 10077"/>
                <a:gd name="connsiteY1" fmla="*/ 4869 h 10029"/>
                <a:gd name="connsiteX2" fmla="*/ 10000 w 10077"/>
                <a:gd name="connsiteY2" fmla="*/ 10000 h 10029"/>
                <a:gd name="connsiteX0" fmla="*/ 18018 w 18670"/>
                <a:gd name="connsiteY0" fmla="*/ 0 h 10032"/>
                <a:gd name="connsiteX1" fmla="*/ 0 w 18670"/>
                <a:gd name="connsiteY1" fmla="*/ 5246 h 10032"/>
                <a:gd name="connsiteX2" fmla="*/ 18626 w 18670"/>
                <a:gd name="connsiteY2" fmla="*/ 10000 h 10032"/>
                <a:gd name="connsiteX0" fmla="*/ 18982 w 18982"/>
                <a:gd name="connsiteY0" fmla="*/ 0 h 9858"/>
                <a:gd name="connsiteX1" fmla="*/ 0 w 18982"/>
                <a:gd name="connsiteY1" fmla="*/ 5072 h 9858"/>
                <a:gd name="connsiteX2" fmla="*/ 18626 w 18982"/>
                <a:gd name="connsiteY2" fmla="*/ 9826 h 9858"/>
                <a:gd name="connsiteX0" fmla="*/ 10000 w 10000"/>
                <a:gd name="connsiteY0" fmla="*/ 0 h 10000"/>
                <a:gd name="connsiteX1" fmla="*/ 0 w 10000"/>
                <a:gd name="connsiteY1" fmla="*/ 5145 h 10000"/>
                <a:gd name="connsiteX2" fmla="*/ 9812 w 10000"/>
                <a:gd name="connsiteY2" fmla="*/ 9968 h 10000"/>
                <a:gd name="connsiteX0" fmla="*/ 10000 w 10128"/>
                <a:gd name="connsiteY0" fmla="*/ 0 h 10146"/>
                <a:gd name="connsiteX1" fmla="*/ 0 w 10128"/>
                <a:gd name="connsiteY1" fmla="*/ 5145 h 10146"/>
                <a:gd name="connsiteX2" fmla="*/ 10106 w 10128"/>
                <a:gd name="connsiteY2" fmla="*/ 10115 h 10146"/>
                <a:gd name="connsiteX0" fmla="*/ 10000 w 10148"/>
                <a:gd name="connsiteY0" fmla="*/ 0 h 10192"/>
                <a:gd name="connsiteX1" fmla="*/ 0 w 10148"/>
                <a:gd name="connsiteY1" fmla="*/ 5145 h 10192"/>
                <a:gd name="connsiteX2" fmla="*/ 10126 w 10148"/>
                <a:gd name="connsiteY2" fmla="*/ 10161 h 10192"/>
                <a:gd name="connsiteX0" fmla="*/ 10138 w 10148"/>
                <a:gd name="connsiteY0" fmla="*/ 0 h 10261"/>
                <a:gd name="connsiteX1" fmla="*/ 0 w 10148"/>
                <a:gd name="connsiteY1" fmla="*/ 5214 h 10261"/>
                <a:gd name="connsiteX2" fmla="*/ 10126 w 1014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008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5214"/>
                <a:gd name="connsiteX1" fmla="*/ 0 w 10138"/>
                <a:gd name="connsiteY1" fmla="*/ 5214 h 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38" h="5214">
                  <a:moveTo>
                    <a:pt x="10138" y="0"/>
                  </a:moveTo>
                  <a:cubicBezTo>
                    <a:pt x="7536" y="931"/>
                    <a:pt x="5" y="3509"/>
                    <a:pt x="0" y="5214"/>
                  </a:cubicBezTo>
                </a:path>
              </a:pathLst>
            </a:custGeom>
            <a:noFill/>
            <a:ln w="19050">
              <a:solidFill>
                <a:srgbClr val="3E5E9F"/>
              </a:solidFill>
              <a:head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35" name="Freeform 34"/>
            <p:cNvSpPr/>
            <p:nvPr/>
          </p:nvSpPr>
          <p:spPr>
            <a:xfrm rot="5400000" flipH="1">
              <a:off x="6389506" y="2952288"/>
              <a:ext cx="1646425" cy="727462"/>
            </a:xfrm>
            <a:custGeom>
              <a:avLst/>
              <a:gdLst>
                <a:gd name="connsiteX0" fmla="*/ 3412 w 3412"/>
                <a:gd name="connsiteY0" fmla="*/ 0 h 1255594"/>
                <a:gd name="connsiteX1" fmla="*/ 0 w 3412"/>
                <a:gd name="connsiteY1" fmla="*/ 1255594 h 1255594"/>
                <a:gd name="connsiteX2" fmla="*/ 0 w 3412"/>
                <a:gd name="connsiteY2" fmla="*/ 1255594 h 1255594"/>
                <a:gd name="connsiteX0" fmla="*/ 154836 w 2134801"/>
                <a:gd name="connsiteY0" fmla="*/ 0 h 14647"/>
                <a:gd name="connsiteX1" fmla="*/ 144836 w 2134801"/>
                <a:gd name="connsiteY1" fmla="*/ 10000 h 14647"/>
                <a:gd name="connsiteX2" fmla="*/ 2134801 w 2134801"/>
                <a:gd name="connsiteY2" fmla="*/ 14647 h 14647"/>
                <a:gd name="connsiteX0" fmla="*/ 1850183 w 1990182"/>
                <a:gd name="connsiteY0" fmla="*/ 0 h 9212"/>
                <a:gd name="connsiteX1" fmla="*/ 217 w 1990182"/>
                <a:gd name="connsiteY1" fmla="*/ 4565 h 9212"/>
                <a:gd name="connsiteX2" fmla="*/ 1990182 w 1990182"/>
                <a:gd name="connsiteY2" fmla="*/ 9212 h 9212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297 w 10000"/>
                <a:gd name="connsiteY0" fmla="*/ 0 h 10000"/>
                <a:gd name="connsiteX1" fmla="*/ 1 w 10000"/>
                <a:gd name="connsiteY1" fmla="*/ 4955 h 10000"/>
                <a:gd name="connsiteX2" fmla="*/ 10000 w 10000"/>
                <a:gd name="connsiteY2" fmla="*/ 10000 h 10000"/>
                <a:gd name="connsiteX0" fmla="*/ 9302 w 10658"/>
                <a:gd name="connsiteY0" fmla="*/ 0 h 10354"/>
                <a:gd name="connsiteX1" fmla="*/ 6 w 10658"/>
                <a:gd name="connsiteY1" fmla="*/ 4955 h 10354"/>
                <a:gd name="connsiteX2" fmla="*/ 10658 w 10658"/>
                <a:gd name="connsiteY2" fmla="*/ 10354 h 10354"/>
                <a:gd name="connsiteX0" fmla="*/ 9298 w 9900"/>
                <a:gd name="connsiteY0" fmla="*/ 0 h 10177"/>
                <a:gd name="connsiteX1" fmla="*/ 2 w 9900"/>
                <a:gd name="connsiteY1" fmla="*/ 4955 h 10177"/>
                <a:gd name="connsiteX2" fmla="*/ 9900 w 9900"/>
                <a:gd name="connsiteY2" fmla="*/ 10177 h 10177"/>
                <a:gd name="connsiteX0" fmla="*/ 9392 w 10077"/>
                <a:gd name="connsiteY0" fmla="*/ 0 h 10029"/>
                <a:gd name="connsiteX1" fmla="*/ 2 w 10077"/>
                <a:gd name="connsiteY1" fmla="*/ 4869 h 10029"/>
                <a:gd name="connsiteX2" fmla="*/ 10000 w 10077"/>
                <a:gd name="connsiteY2" fmla="*/ 10000 h 10029"/>
                <a:gd name="connsiteX0" fmla="*/ 18018 w 18670"/>
                <a:gd name="connsiteY0" fmla="*/ 0 h 10032"/>
                <a:gd name="connsiteX1" fmla="*/ 0 w 18670"/>
                <a:gd name="connsiteY1" fmla="*/ 5246 h 10032"/>
                <a:gd name="connsiteX2" fmla="*/ 18626 w 18670"/>
                <a:gd name="connsiteY2" fmla="*/ 10000 h 10032"/>
                <a:gd name="connsiteX0" fmla="*/ 18982 w 18982"/>
                <a:gd name="connsiteY0" fmla="*/ 0 h 9858"/>
                <a:gd name="connsiteX1" fmla="*/ 0 w 18982"/>
                <a:gd name="connsiteY1" fmla="*/ 5072 h 9858"/>
                <a:gd name="connsiteX2" fmla="*/ 18626 w 18982"/>
                <a:gd name="connsiteY2" fmla="*/ 9826 h 9858"/>
                <a:gd name="connsiteX0" fmla="*/ 10000 w 10000"/>
                <a:gd name="connsiteY0" fmla="*/ 0 h 10000"/>
                <a:gd name="connsiteX1" fmla="*/ 0 w 10000"/>
                <a:gd name="connsiteY1" fmla="*/ 5145 h 10000"/>
                <a:gd name="connsiteX2" fmla="*/ 9812 w 10000"/>
                <a:gd name="connsiteY2" fmla="*/ 9968 h 10000"/>
                <a:gd name="connsiteX0" fmla="*/ 10000 w 10128"/>
                <a:gd name="connsiteY0" fmla="*/ 0 h 10146"/>
                <a:gd name="connsiteX1" fmla="*/ 0 w 10128"/>
                <a:gd name="connsiteY1" fmla="*/ 5145 h 10146"/>
                <a:gd name="connsiteX2" fmla="*/ 10106 w 10128"/>
                <a:gd name="connsiteY2" fmla="*/ 10115 h 10146"/>
                <a:gd name="connsiteX0" fmla="*/ 10000 w 10148"/>
                <a:gd name="connsiteY0" fmla="*/ 0 h 10192"/>
                <a:gd name="connsiteX1" fmla="*/ 0 w 10148"/>
                <a:gd name="connsiteY1" fmla="*/ 5145 h 10192"/>
                <a:gd name="connsiteX2" fmla="*/ 10126 w 10148"/>
                <a:gd name="connsiteY2" fmla="*/ 10161 h 10192"/>
                <a:gd name="connsiteX0" fmla="*/ 10138 w 10148"/>
                <a:gd name="connsiteY0" fmla="*/ 0 h 10261"/>
                <a:gd name="connsiteX1" fmla="*/ 0 w 10148"/>
                <a:gd name="connsiteY1" fmla="*/ 5214 h 10261"/>
                <a:gd name="connsiteX2" fmla="*/ 10126 w 1014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008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10261"/>
                <a:gd name="connsiteX1" fmla="*/ 0 w 10138"/>
                <a:gd name="connsiteY1" fmla="*/ 5214 h 10261"/>
                <a:gd name="connsiteX2" fmla="*/ 10107 w 10138"/>
                <a:gd name="connsiteY2" fmla="*/ 10230 h 10261"/>
                <a:gd name="connsiteX0" fmla="*/ 10138 w 10138"/>
                <a:gd name="connsiteY0" fmla="*/ 0 h 5214"/>
                <a:gd name="connsiteX1" fmla="*/ 0 w 10138"/>
                <a:gd name="connsiteY1" fmla="*/ 5214 h 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38" h="5214">
                  <a:moveTo>
                    <a:pt x="10138" y="0"/>
                  </a:moveTo>
                  <a:cubicBezTo>
                    <a:pt x="7536" y="931"/>
                    <a:pt x="5" y="3509"/>
                    <a:pt x="0" y="5214"/>
                  </a:cubicBezTo>
                </a:path>
              </a:pathLst>
            </a:custGeom>
            <a:noFill/>
            <a:ln w="19050">
              <a:solidFill>
                <a:srgbClr val="3E5E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573192" y="3809709"/>
            <a:ext cx="828169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 rtlCol="0" anchor="ctr">
            <a:spAutoFit/>
          </a:bodyPr>
          <a:lstStyle/>
          <a:p>
            <a:pPr algn="ctr" fontAlgn="b"/>
            <a:r>
              <a:rPr lang="lv-LV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Piekļuves</a:t>
            </a:r>
          </a:p>
          <a:p>
            <a:pPr algn="ctr" fontAlgn="b"/>
            <a:r>
              <a:rPr lang="lv-LV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pieprasīšana</a:t>
            </a:r>
          </a:p>
        </p:txBody>
      </p:sp>
      <p:sp>
        <p:nvSpPr>
          <p:cNvPr id="37" name="Flowchart: Connector 36"/>
          <p:cNvSpPr/>
          <p:nvPr/>
        </p:nvSpPr>
        <p:spPr>
          <a:xfrm>
            <a:off x="1879276" y="3513272"/>
            <a:ext cx="216000" cy="216000"/>
          </a:xfrm>
          <a:prstGeom prst="flowChartConnector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lv-LV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Flowchart: Connector 37"/>
          <p:cNvSpPr/>
          <p:nvPr/>
        </p:nvSpPr>
        <p:spPr>
          <a:xfrm>
            <a:off x="2586000" y="4019550"/>
            <a:ext cx="216000" cy="216000"/>
          </a:xfrm>
          <a:prstGeom prst="flowChartConnector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lv-LV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Flowchart: Connector 38"/>
          <p:cNvSpPr/>
          <p:nvPr/>
        </p:nvSpPr>
        <p:spPr>
          <a:xfrm>
            <a:off x="4999688" y="2660550"/>
            <a:ext cx="216000" cy="216000"/>
          </a:xfrm>
          <a:prstGeom prst="flowChartConnector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lv-LV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38577" y="2975567"/>
            <a:ext cx="510235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 rtlCol="0" anchor="ctr">
            <a:spAutoFit/>
          </a:bodyPr>
          <a:lstStyle/>
          <a:p>
            <a:pPr algn="ctr" fontAlgn="b"/>
            <a:r>
              <a:rPr lang="lv-LV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</a:t>
            </a:r>
          </a:p>
          <a:p>
            <a:pPr algn="ctr" fontAlgn="b"/>
            <a:r>
              <a:rPr lang="lv-LV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(talons)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854506" y="2975781"/>
            <a:ext cx="510235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 rtlCol="0" anchor="ctr">
            <a:spAutoFit/>
          </a:bodyPr>
          <a:lstStyle/>
          <a:p>
            <a:pPr algn="ctr" fontAlgn="b"/>
            <a:r>
              <a:rPr lang="lv-LV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</a:t>
            </a:r>
          </a:p>
          <a:p>
            <a:pPr algn="ctr" fontAlgn="b"/>
            <a:r>
              <a:rPr lang="lv-LV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(talons)</a:t>
            </a:r>
          </a:p>
        </p:txBody>
      </p:sp>
      <p:sp>
        <p:nvSpPr>
          <p:cNvPr id="42" name="Flowchart: Connector 41"/>
          <p:cNvSpPr/>
          <p:nvPr/>
        </p:nvSpPr>
        <p:spPr>
          <a:xfrm>
            <a:off x="2778253" y="2618547"/>
            <a:ext cx="216000" cy="216000"/>
          </a:xfrm>
          <a:prstGeom prst="flowChartConnector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lv-LV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Flowchart: Connector 42"/>
          <p:cNvSpPr/>
          <p:nvPr/>
        </p:nvSpPr>
        <p:spPr>
          <a:xfrm>
            <a:off x="5409618" y="3104701"/>
            <a:ext cx="216000" cy="216000"/>
          </a:xfrm>
          <a:prstGeom prst="flowChartConnector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lv-LV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Flowchart: Connector 43"/>
          <p:cNvSpPr/>
          <p:nvPr/>
        </p:nvSpPr>
        <p:spPr>
          <a:xfrm>
            <a:off x="7203343" y="3104701"/>
            <a:ext cx="216000" cy="216000"/>
          </a:xfrm>
          <a:prstGeom prst="flowChartConnector">
            <a:avLst/>
          </a:prstGeom>
          <a:solidFill>
            <a:srgbClr val="3E5E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lv-LV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24200" y="3671210"/>
            <a:ext cx="828169" cy="626701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 rtlCol="0" anchor="ctr">
            <a:spAutoFit/>
          </a:bodyPr>
          <a:lstStyle/>
          <a:p>
            <a:pPr algn="ctr" fontAlgn="b"/>
            <a:r>
              <a:rPr lang="lv-LV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Talona pieprasīšana (pārlūka </a:t>
            </a:r>
            <a:r>
              <a:rPr lang="lv-LV" sz="9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redirekts</a:t>
            </a:r>
            <a:r>
              <a:rPr lang="lv-LV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638800" y="3621272"/>
            <a:ext cx="353613" cy="436880"/>
            <a:chOff x="5638800" y="3621272"/>
            <a:chExt cx="353613" cy="436880"/>
          </a:xfrm>
        </p:grpSpPr>
        <p:sp>
          <p:nvSpPr>
            <p:cNvPr id="47" name="Rectangle 46"/>
            <p:cNvSpPr/>
            <p:nvPr/>
          </p:nvSpPr>
          <p:spPr>
            <a:xfrm>
              <a:off x="5638800" y="3621272"/>
              <a:ext cx="236647" cy="314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55766" y="3901075"/>
              <a:ext cx="236647" cy="1570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5217793" y="3601960"/>
            <a:ext cx="774620" cy="765200"/>
          </a:xfrm>
          <a:prstGeom prst="rect">
            <a:avLst/>
          </a:prstGeom>
          <a:noFill/>
        </p:spPr>
        <p:txBody>
          <a:bodyPr wrap="square" lIns="0" tIns="36000" rIns="0" bIns="36000" rtlCol="0" anchor="ctr">
            <a:spAutoFit/>
          </a:bodyPr>
          <a:lstStyle/>
          <a:p>
            <a:pPr algn="ctr" fontAlgn="b"/>
            <a:r>
              <a:rPr lang="lv-LV" sz="9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Autentifi-kācijas</a:t>
            </a:r>
            <a:r>
              <a:rPr lang="lv-LV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pieprasījums (pārlūka </a:t>
            </a:r>
            <a:r>
              <a:rPr lang="lv-LV" sz="9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redirekts</a:t>
            </a:r>
            <a:r>
              <a:rPr lang="lv-LV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555633" y="2917869"/>
            <a:ext cx="23997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1" name="TextBox 50"/>
          <p:cNvSpPr txBox="1"/>
          <p:nvPr/>
        </p:nvSpPr>
        <p:spPr>
          <a:xfrm>
            <a:off x="5551230" y="2495550"/>
            <a:ext cx="586741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fontAlgn="b"/>
            <a:r>
              <a:rPr lang="lv-LV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Personas dati (pārlūka </a:t>
            </a:r>
            <a:r>
              <a:rPr lang="lv-LV" sz="9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redirekts</a:t>
            </a:r>
            <a:r>
              <a:rPr lang="lv-LV" sz="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629954" y="2343150"/>
            <a:ext cx="719568" cy="349702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 rtlCol="0" anchor="ctr">
            <a:spAutoFit/>
          </a:bodyPr>
          <a:lstStyle/>
          <a:p>
            <a:pPr algn="ctr" fontAlgn="b"/>
            <a:r>
              <a:rPr lang="lv-LV" sz="900" dirty="0" smtClean="0">
                <a:solidFill>
                  <a:srgbClr val="3E5E9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Aizsargātais resurss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768028" y="2647950"/>
            <a:ext cx="442518" cy="368765"/>
            <a:chOff x="1768028" y="2764734"/>
            <a:chExt cx="442518" cy="368765"/>
          </a:xfrm>
        </p:grpSpPr>
        <p:sp>
          <p:nvSpPr>
            <p:cNvPr id="54" name="Rectangle 53"/>
            <p:cNvSpPr/>
            <p:nvPr/>
          </p:nvSpPr>
          <p:spPr>
            <a:xfrm>
              <a:off x="1808629" y="2768458"/>
              <a:ext cx="361316" cy="3613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8028" y="2764734"/>
              <a:ext cx="442518" cy="368765"/>
            </a:xfrm>
            <a:prstGeom prst="rect">
              <a:avLst/>
            </a:prstGeom>
          </p:spPr>
        </p:pic>
      </p:grpSp>
      <p:grpSp>
        <p:nvGrpSpPr>
          <p:cNvPr id="56" name="Group 55"/>
          <p:cNvGrpSpPr/>
          <p:nvPr/>
        </p:nvGrpSpPr>
        <p:grpSpPr>
          <a:xfrm>
            <a:off x="4184770" y="4499826"/>
            <a:ext cx="1841260" cy="390000"/>
            <a:chOff x="4209273" y="4475830"/>
            <a:chExt cx="1841260" cy="390000"/>
          </a:xfrm>
        </p:grpSpPr>
        <p:sp>
          <p:nvSpPr>
            <p:cNvPr id="57" name="TextBox 56"/>
            <p:cNvSpPr txBox="1"/>
            <p:nvPr/>
          </p:nvSpPr>
          <p:spPr>
            <a:xfrm>
              <a:off x="4599874" y="4532331"/>
              <a:ext cx="1450659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lv-LV" sz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Tīmekļa pārlūks</a:t>
              </a:r>
              <a:endParaRPr lang="lv-LV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9273" y="4475830"/>
              <a:ext cx="468000" cy="39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863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590800" y="2981325"/>
            <a:ext cx="5943600" cy="1038225"/>
          </a:xfrm>
        </p:spPr>
        <p:txBody>
          <a:bodyPr>
            <a:normAutofit/>
          </a:bodyPr>
          <a:lstStyle/>
          <a:p>
            <a:r>
              <a:rPr lang="lv-LV" altLang="en-US" sz="2400" dirty="0" smtClean="0"/>
              <a:t>Kas ir vienotā pieteikšanās un kādas ir tās iespējas?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B66B3D4-3C80-4773-AD8A-D43C7F12A1EA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pic>
        <p:nvPicPr>
          <p:cNvPr id="1026" name="Picture 2" descr="C:\Users\Linda\Desktop\VRAA_ikonas_2610\VRAA_autentifikacija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885950"/>
            <a:ext cx="1296000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675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400" dirty="0" smtClean="0"/>
              <a:t>Atteikšanās (</a:t>
            </a:r>
            <a:r>
              <a:rPr lang="lv-LV" sz="2400" dirty="0" err="1" smtClean="0"/>
              <a:t>sign-out)</a:t>
            </a:r>
            <a:endParaRPr lang="lv-LV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176194" y="1837950"/>
            <a:ext cx="0" cy="3096000"/>
          </a:xfrm>
          <a:prstGeom prst="line">
            <a:avLst/>
          </a:prstGeom>
          <a:ln w="19050">
            <a:solidFill>
              <a:srgbClr val="A9B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18033" y="1837950"/>
            <a:ext cx="0" cy="3096000"/>
          </a:xfrm>
          <a:prstGeom prst="line">
            <a:avLst/>
          </a:prstGeom>
          <a:ln w="19050">
            <a:solidFill>
              <a:srgbClr val="A9B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59873" y="1837950"/>
            <a:ext cx="0" cy="3096000"/>
          </a:xfrm>
          <a:prstGeom prst="line">
            <a:avLst/>
          </a:prstGeom>
          <a:ln w="19050">
            <a:solidFill>
              <a:srgbClr val="A9B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61886" y="1310163"/>
            <a:ext cx="102861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13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Requestor</a:t>
            </a:r>
            <a:endParaRPr lang="lv-LV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lv-LV" sz="13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Browser</a:t>
            </a:r>
            <a:endParaRPr lang="lv-LV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00103" y="1310163"/>
            <a:ext cx="102861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13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Requestor</a:t>
            </a:r>
            <a:endParaRPr lang="lv-LV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lv-LV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IP/STS</a:t>
            </a:r>
            <a:endParaRPr lang="lv-LV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87244" y="1310163"/>
            <a:ext cx="9452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WS</a:t>
            </a:r>
          </a:p>
          <a:p>
            <a:pPr algn="ctr"/>
            <a:r>
              <a:rPr lang="lv-LV" sz="13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Resource</a:t>
            </a:r>
            <a:endParaRPr lang="lv-LV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198816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2484891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2981618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3478345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0800" y="397507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</a:t>
            </a: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90800" y="447180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lv-LV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190034" y="2142052"/>
            <a:ext cx="3456000" cy="0"/>
          </a:xfrm>
          <a:prstGeom prst="straightConnector1">
            <a:avLst/>
          </a:prstGeom>
          <a:ln w="28575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190034" y="2638779"/>
            <a:ext cx="3456000" cy="0"/>
          </a:xfrm>
          <a:prstGeom prst="straightConnector1">
            <a:avLst/>
          </a:prstGeom>
          <a:ln w="28575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190034" y="4128960"/>
            <a:ext cx="3456000" cy="0"/>
          </a:xfrm>
          <a:prstGeom prst="straightConnector1">
            <a:avLst/>
          </a:prstGeom>
          <a:ln w="28575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3190034" y="4625688"/>
            <a:ext cx="3456000" cy="0"/>
          </a:xfrm>
          <a:prstGeom prst="straightConnector1">
            <a:avLst/>
          </a:prstGeom>
          <a:ln w="28575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192113" y="3135506"/>
            <a:ext cx="1710000" cy="0"/>
          </a:xfrm>
          <a:prstGeom prst="straightConnector1">
            <a:avLst/>
          </a:prstGeom>
          <a:ln w="28575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192113" y="3632233"/>
            <a:ext cx="1710000" cy="0"/>
          </a:xfrm>
          <a:prstGeom prst="straightConnector1">
            <a:avLst/>
          </a:prstGeom>
          <a:ln w="28575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88329" y="1911220"/>
            <a:ext cx="20521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 </a:t>
            </a:r>
            <a:r>
              <a:rPr lang="lv-LV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Sign-Out</a:t>
            </a:r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</a:t>
            </a:r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Resource</a:t>
            </a:r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49005" y="2407947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</a:t>
            </a:r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Sign-Out</a:t>
            </a:r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67543" y="2904674"/>
            <a:ext cx="1330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</a:t>
            </a:r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Sign-Out</a:t>
            </a:r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73954" y="3401401"/>
            <a:ext cx="13179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</a:t>
            </a:r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Sign-Out</a:t>
            </a:r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15341" y="4394856"/>
            <a:ext cx="13981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Sign-Out</a:t>
            </a:r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complete</a:t>
            </a:r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55416" y="3898128"/>
            <a:ext cx="13179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</a:t>
            </a:r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Sign-Out</a:t>
            </a:r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Right Bracket 31"/>
          <p:cNvSpPr/>
          <p:nvPr/>
        </p:nvSpPr>
        <p:spPr>
          <a:xfrm rot="10800000">
            <a:off x="2946361" y="2670083"/>
            <a:ext cx="177839" cy="434119"/>
          </a:xfrm>
          <a:prstGeom prst="rightBracket">
            <a:avLst>
              <a:gd name="adj" fmla="val 625000"/>
            </a:avLst>
          </a:prstGeom>
          <a:ln w="28575">
            <a:solidFill>
              <a:srgbClr val="A9B1C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3" name="Right Bracket 32"/>
          <p:cNvSpPr/>
          <p:nvPr/>
        </p:nvSpPr>
        <p:spPr>
          <a:xfrm rot="10800000">
            <a:off x="2946361" y="3663537"/>
            <a:ext cx="177839" cy="434119"/>
          </a:xfrm>
          <a:prstGeom prst="rightBracket">
            <a:avLst>
              <a:gd name="adj" fmla="val 625000"/>
            </a:avLst>
          </a:prstGeom>
          <a:ln w="28575">
            <a:solidFill>
              <a:srgbClr val="A9B1C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4" name="Right Bracket 33"/>
          <p:cNvSpPr/>
          <p:nvPr/>
        </p:nvSpPr>
        <p:spPr>
          <a:xfrm>
            <a:off x="6716280" y="4160265"/>
            <a:ext cx="177839" cy="434119"/>
          </a:xfrm>
          <a:prstGeom prst="rightBracket">
            <a:avLst>
              <a:gd name="adj" fmla="val 625000"/>
            </a:avLst>
          </a:prstGeom>
          <a:ln w="28575">
            <a:solidFill>
              <a:srgbClr val="A9B1C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9965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2590800" y="209550"/>
            <a:ext cx="6096000" cy="800099"/>
          </a:xfrm>
        </p:spPr>
        <p:txBody>
          <a:bodyPr>
            <a:noAutofit/>
          </a:bodyPr>
          <a:lstStyle/>
          <a:p>
            <a:pPr lvl="0"/>
            <a:r>
              <a:rPr lang="lv-LV" altLang="en-US" sz="2400" dirty="0" smtClean="0"/>
              <a:t>Vienotā pieteikšanās – daļa no VISS infrastruktūras </a:t>
            </a:r>
            <a:endParaRPr lang="lv-LV" sz="2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627257" y="2495550"/>
            <a:ext cx="721194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74"/>
          <a:stretch/>
        </p:blipFill>
        <p:spPr>
          <a:xfrm>
            <a:off x="533400" y="1067180"/>
            <a:ext cx="6400800" cy="4095370"/>
          </a:xfrm>
          <a:prstGeom prst="rect">
            <a:avLst/>
          </a:prstGeom>
        </p:spPr>
      </p:pic>
      <p:sp>
        <p:nvSpPr>
          <p:cNvPr id="17413" name="Slide Number Placeholder 4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B92707C-5FFF-46A7-932C-3EE34F0D8F51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pic>
        <p:nvPicPr>
          <p:cNvPr id="7" name="Picture 11" descr="G:\VRAA_09102015\Vizuālie materiali\Prezentacijas\Ikonas\Latvija_logo_dark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9949" y="1986645"/>
            <a:ext cx="1080000" cy="432705"/>
          </a:xfrm>
          <a:prstGeom prst="rect">
            <a:avLst/>
          </a:prstGeom>
          <a:noFill/>
        </p:spPr>
      </p:pic>
      <p:pic>
        <p:nvPicPr>
          <p:cNvPr id="8" name="Picture 13" descr="C:\Users\Linda\Desktop\viss-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9949" y="2957518"/>
            <a:ext cx="1080000" cy="384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091286" y="3460468"/>
            <a:ext cx="3208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Valsts informācijas sistēmu savietotājs</a:t>
            </a:r>
            <a:endParaRPr lang="lv-LV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4552950"/>
            <a:ext cx="4495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alsts reģistri un valsts informācijas sistēmas</a:t>
            </a:r>
            <a:endParaRPr lang="lv-LV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52600" y="1276350"/>
            <a:ext cx="338554" cy="93391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Publiskā vide</a:t>
            </a:r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52600" y="2616990"/>
            <a:ext cx="338554" cy="79284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r"/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Darba vide</a:t>
            </a:r>
            <a:endParaRPr lang="lv-LV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15100" y="2970128"/>
            <a:ext cx="2232000" cy="2616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r>
              <a:rPr lang="lv-LV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Vienotās pieteikšanās modulis</a:t>
            </a:r>
            <a:endParaRPr lang="lv-LV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15100" y="2580743"/>
            <a:ext cx="17335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Maksājumu modulis</a:t>
            </a:r>
            <a:endParaRPr lang="lv-LV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906453"/>
            <a:ext cx="457200" cy="381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521048"/>
            <a:ext cx="457200" cy="381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334250" y="3362753"/>
            <a:ext cx="1581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Komercbankas</a:t>
            </a:r>
            <a:endParaRPr lang="lv-LV" sz="11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150" y="3303058"/>
            <a:ext cx="457200" cy="381000"/>
          </a:xfrm>
          <a:prstGeom prst="rect">
            <a:avLst/>
          </a:prstGeom>
        </p:spPr>
      </p:pic>
      <p:pic>
        <p:nvPicPr>
          <p:cNvPr id="35" name="Picture 4" descr="C:\Users\Linda\Downloads\Internetbankas_eID_eparaksts_png\Internetbankas_eID_eparaksts_png\eID.png"/>
          <p:cNvPicPr>
            <a:picLocks noChangeAspect="1" noChangeArrowheads="1"/>
          </p:cNvPicPr>
          <p:nvPr/>
        </p:nvPicPr>
        <p:blipFill rotWithShape="1">
          <a:blip r:embed="rId9" cstate="print"/>
          <a:srcRect l="22982" t="12561" r="20944" b="20306"/>
          <a:stretch/>
        </p:blipFill>
        <p:spPr bwMode="auto">
          <a:xfrm>
            <a:off x="6963750" y="4134808"/>
            <a:ext cx="360000" cy="288000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982568" y="3713765"/>
            <a:ext cx="322364" cy="346786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7334250" y="3755378"/>
            <a:ext cx="1581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e-paraksts</a:t>
            </a:r>
            <a:endParaRPr lang="lv-LV" sz="11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34250" y="4148003"/>
            <a:ext cx="1581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 err="1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eID</a:t>
            </a:r>
            <a:r>
              <a:rPr lang="lv-LV" sz="11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karte</a:t>
            </a:r>
            <a:endParaRPr lang="lv-LV" sz="11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096000" y="1581150"/>
            <a:ext cx="1828800" cy="381000"/>
            <a:chOff x="6096000" y="1581150"/>
            <a:chExt cx="1828800" cy="381000"/>
          </a:xfrm>
        </p:grpSpPr>
        <p:sp>
          <p:nvSpPr>
            <p:cNvPr id="31" name="TextBox 30"/>
            <p:cNvSpPr txBox="1"/>
            <p:nvPr/>
          </p:nvSpPr>
          <p:spPr>
            <a:xfrm>
              <a:off x="6515100" y="1640845"/>
              <a:ext cx="14097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1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E-pakalpojumi</a:t>
              </a:r>
              <a:endParaRPr lang="lv-LV" sz="11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1581150"/>
              <a:ext cx="457200" cy="381000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6096000" y="1999350"/>
            <a:ext cx="2781300" cy="381000"/>
            <a:chOff x="6096000" y="1999350"/>
            <a:chExt cx="2781300" cy="381000"/>
          </a:xfrm>
        </p:grpSpPr>
        <p:sp>
          <p:nvSpPr>
            <p:cNvPr id="30" name="TextBox 29"/>
            <p:cNvSpPr txBox="1"/>
            <p:nvPr/>
          </p:nvSpPr>
          <p:spPr>
            <a:xfrm>
              <a:off x="6515100" y="2059045"/>
              <a:ext cx="2362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11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Publisko pakalpojumu katalogs</a:t>
              </a:r>
              <a:endParaRPr lang="lv-LV" sz="11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1999350"/>
              <a:ext cx="457200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604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40509DB-8696-4044-837E-56D6DAF5AC71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16" name="Title 22"/>
          <p:cNvSpPr txBox="1">
            <a:spLocks/>
          </p:cNvSpPr>
          <p:nvPr/>
        </p:nvSpPr>
        <p:spPr>
          <a:xfrm>
            <a:off x="2590800" y="285750"/>
            <a:ext cx="6096000" cy="8000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altLang="en-US" sz="2400" dirty="0" smtClean="0"/>
              <a:t>Kas ir vienotā pieteikšanās?</a:t>
            </a:r>
            <a:endParaRPr lang="lv-LV" sz="2400" dirty="0"/>
          </a:p>
        </p:txBody>
      </p:sp>
      <p:sp>
        <p:nvSpPr>
          <p:cNvPr id="7" name="Rectangle 6"/>
          <p:cNvSpPr/>
          <p:nvPr/>
        </p:nvSpPr>
        <p:spPr>
          <a:xfrm>
            <a:off x="2592000" y="958850"/>
            <a:ext cx="18905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Vienotā pieteikšanās nodrošina iespēju 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identificēt vietnes lietotājus, </a:t>
            </a:r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izmantojot identifikācijas sniedzēja (PMLP – eID karte, LVRTC – e-paraksts, 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komercbanku internetbankās 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pieejamos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lv-LV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līdzekļus</a:t>
            </a:r>
            <a:endParaRPr lang="lv-LV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819150"/>
            <a:ext cx="4359438" cy="39243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2183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2"/>
          <p:cNvSpPr txBox="1">
            <a:spLocks/>
          </p:cNvSpPr>
          <p:nvPr/>
        </p:nvSpPr>
        <p:spPr>
          <a:xfrm>
            <a:off x="2057399" y="285750"/>
            <a:ext cx="6655143" cy="8000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fi-FI" alt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Vienot</a:t>
            </a:r>
            <a:r>
              <a:rPr lang="lv-LV" alt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ās</a:t>
            </a:r>
            <a:r>
              <a:rPr lang="fi-FI" alt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pieteikšan</a:t>
            </a:r>
            <a:r>
              <a:rPr lang="lv-LV" alt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ās moduļa </a:t>
            </a:r>
            <a:r>
              <a:rPr lang="lv-LV" alt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izmantošanas reižu skaits</a:t>
            </a:r>
            <a:endParaRPr lang="fi-FI" altLang="en-US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610600" y="4857750"/>
            <a:ext cx="304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A35EBBE-1F32-4234-95E9-4D264E1965CC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graphicFrame>
        <p:nvGraphicFramePr>
          <p:cNvPr id="29" name="Chart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57436"/>
              </p:ext>
            </p:extLst>
          </p:nvPr>
        </p:nvGraphicFramePr>
        <p:xfrm>
          <a:off x="1463387" y="1179368"/>
          <a:ext cx="7452013" cy="3792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487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2"/>
          <p:cNvSpPr txBox="1">
            <a:spLocks/>
          </p:cNvSpPr>
          <p:nvPr/>
        </p:nvSpPr>
        <p:spPr>
          <a:xfrm>
            <a:off x="2057399" y="285750"/>
            <a:ext cx="6655143" cy="8000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fi-FI" alt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Vienot</a:t>
            </a:r>
            <a:r>
              <a:rPr lang="lv-LV" alt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ās</a:t>
            </a:r>
            <a:r>
              <a:rPr lang="fi-FI" alt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pieteikšan</a:t>
            </a:r>
            <a:r>
              <a:rPr lang="lv-LV" alt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ās moduļa </a:t>
            </a:r>
            <a:r>
              <a:rPr lang="lv-LV" alt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TOP 3 izmantotāji 2016. </a:t>
            </a:r>
            <a:r>
              <a:rPr lang="lv-LV" alt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gadā</a:t>
            </a:r>
            <a:endParaRPr lang="fi-FI" altLang="en-US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610600" y="4857750"/>
            <a:ext cx="304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A35EBBE-1F32-4234-95E9-4D264E1965CC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graphicFrame>
        <p:nvGraphicFramePr>
          <p:cNvPr id="27" name="Char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047898"/>
              </p:ext>
            </p:extLst>
          </p:nvPr>
        </p:nvGraphicFramePr>
        <p:xfrm>
          <a:off x="1828800" y="1285574"/>
          <a:ext cx="6883743" cy="3191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477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6096000" cy="777482"/>
          </a:xfrm>
        </p:spPr>
        <p:txBody>
          <a:bodyPr>
            <a:noAutofit/>
          </a:bodyPr>
          <a:lstStyle/>
          <a:p>
            <a:r>
              <a:rPr lang="lv-LV" sz="2400" dirty="0" smtClean="0"/>
              <a:t>Aktīvākie </a:t>
            </a:r>
            <a:r>
              <a:rPr lang="lv-LV" sz="2400" dirty="0"/>
              <a:t>v</a:t>
            </a:r>
            <a:r>
              <a:rPr lang="lv-LV" sz="2400" dirty="0" smtClean="0"/>
              <a:t>ienotās pieteikšanās moduļa izmantotāji</a:t>
            </a:r>
            <a:endParaRPr lang="lv-LV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050200" y="2863155"/>
            <a:ext cx="720000" cy="720000"/>
            <a:chOff x="5334000" y="2647950"/>
            <a:chExt cx="828000" cy="8280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5600" y="2809950"/>
              <a:ext cx="604800" cy="504000"/>
            </a:xfrm>
            <a:prstGeom prst="rect">
              <a:avLst/>
            </a:prstGeom>
            <a:ln>
              <a:noFill/>
              <a:prstDash val="solid"/>
            </a:ln>
          </p:spPr>
        </p:pic>
        <p:sp>
          <p:nvSpPr>
            <p:cNvPr id="4" name="Oval 3"/>
            <p:cNvSpPr/>
            <p:nvPr/>
          </p:nvSpPr>
          <p:spPr>
            <a:xfrm>
              <a:off x="5334000" y="2647950"/>
              <a:ext cx="828000" cy="828000"/>
            </a:xfrm>
            <a:prstGeom prst="ellipse">
              <a:avLst/>
            </a:prstGeom>
            <a:noFill/>
            <a:ln w="19050">
              <a:solidFill>
                <a:srgbClr val="3E5E9F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956339" y="1577061"/>
            <a:ext cx="1080000" cy="1080000"/>
            <a:chOff x="6097784" y="1387586"/>
            <a:chExt cx="1080000" cy="1080000"/>
          </a:xfrm>
        </p:grpSpPr>
        <p:sp>
          <p:nvSpPr>
            <p:cNvPr id="7" name="Rectangle 6"/>
            <p:cNvSpPr/>
            <p:nvPr/>
          </p:nvSpPr>
          <p:spPr>
            <a:xfrm>
              <a:off x="6243446" y="1619810"/>
              <a:ext cx="788677" cy="61555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fontAlgn="ctr"/>
              <a:r>
                <a:rPr lang="lv-LV" sz="1000" dirty="0" smtClean="0">
                  <a:solidFill>
                    <a:srgbClr val="000000"/>
                  </a:solidFill>
                  <a:latin typeface="Verdana"/>
                </a:rPr>
                <a:t>Kultūras</a:t>
              </a:r>
            </a:p>
            <a:p>
              <a:pPr algn="ctr" fontAlgn="ctr"/>
              <a:r>
                <a:rPr lang="lv-LV" sz="1000" dirty="0" smtClean="0">
                  <a:solidFill>
                    <a:srgbClr val="000000"/>
                  </a:solidFill>
                  <a:latin typeface="Verdana"/>
                </a:rPr>
                <a:t>informācijas</a:t>
              </a:r>
            </a:p>
            <a:p>
              <a:pPr algn="ctr" fontAlgn="ctr"/>
              <a:r>
                <a:rPr lang="lv-LV" sz="1000" dirty="0">
                  <a:solidFill>
                    <a:srgbClr val="000000"/>
                  </a:solidFill>
                  <a:latin typeface="Verdana"/>
                </a:rPr>
                <a:t>s</a:t>
              </a:r>
              <a:r>
                <a:rPr lang="lv-LV" sz="1000" dirty="0" smtClean="0">
                  <a:solidFill>
                    <a:srgbClr val="000000"/>
                  </a:solidFill>
                  <a:latin typeface="Verdana"/>
                </a:rPr>
                <a:t>istēmu</a:t>
              </a:r>
            </a:p>
            <a:p>
              <a:pPr algn="ctr" fontAlgn="ctr"/>
              <a:r>
                <a:rPr lang="lv-LV" sz="1000" dirty="0" smtClean="0">
                  <a:solidFill>
                    <a:srgbClr val="000000"/>
                  </a:solidFill>
                  <a:latin typeface="Verdana"/>
                </a:rPr>
                <a:t>centrs</a:t>
              </a:r>
              <a:endParaRPr lang="lv-LV" sz="1000" dirty="0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097784" y="1387586"/>
              <a:ext cx="1080000" cy="1080000"/>
            </a:xfrm>
            <a:prstGeom prst="ellipse">
              <a:avLst/>
            </a:prstGeom>
            <a:noFill/>
            <a:ln w="19050">
              <a:solidFill>
                <a:srgbClr val="3E5E9F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824200" y="3468750"/>
            <a:ext cx="1008000" cy="1008000"/>
            <a:chOff x="7467600" y="3549632"/>
            <a:chExt cx="1008000" cy="1008000"/>
          </a:xfrm>
        </p:grpSpPr>
        <p:sp>
          <p:nvSpPr>
            <p:cNvPr id="9" name="Rectangle 8"/>
            <p:cNvSpPr/>
            <p:nvPr/>
          </p:nvSpPr>
          <p:spPr>
            <a:xfrm>
              <a:off x="7639779" y="3745856"/>
              <a:ext cx="663644" cy="61555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fontAlgn="ctr"/>
              <a:r>
                <a:rPr lang="lv-LV" sz="1000" dirty="0" smtClean="0">
                  <a:solidFill>
                    <a:srgbClr val="000000"/>
                  </a:solidFill>
                  <a:latin typeface="Verdana"/>
                </a:rPr>
                <a:t>Valsts</a:t>
              </a:r>
            </a:p>
            <a:p>
              <a:pPr algn="ctr" fontAlgn="ctr"/>
              <a:r>
                <a:rPr lang="lv-LV" sz="1000" dirty="0" smtClean="0">
                  <a:latin typeface="Verdana"/>
                </a:rPr>
                <a:t>reģionālās</a:t>
              </a:r>
            </a:p>
            <a:p>
              <a:pPr algn="ctr" fontAlgn="ctr"/>
              <a:r>
                <a:rPr lang="lv-LV" sz="1000" dirty="0" smtClean="0">
                  <a:latin typeface="Verdana"/>
                </a:rPr>
                <a:t>attīstības</a:t>
              </a:r>
            </a:p>
            <a:p>
              <a:pPr algn="ctr" fontAlgn="ctr"/>
              <a:r>
                <a:rPr lang="lv-LV" sz="1000" dirty="0" smtClean="0">
                  <a:solidFill>
                    <a:srgbClr val="000000"/>
                  </a:solidFill>
                  <a:latin typeface="Verdana"/>
                </a:rPr>
                <a:t>aģentūra</a:t>
              </a:r>
              <a:endParaRPr lang="lv-LV" sz="1000" dirty="0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7467600" y="3549632"/>
              <a:ext cx="1008000" cy="1008000"/>
            </a:xfrm>
            <a:prstGeom prst="ellipse">
              <a:avLst/>
            </a:prstGeom>
            <a:noFill/>
            <a:ln w="19050">
              <a:solidFill>
                <a:srgbClr val="3E5E9F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988200" y="3468750"/>
            <a:ext cx="1008000" cy="1008000"/>
            <a:chOff x="4815888" y="3541307"/>
            <a:chExt cx="1008000" cy="1008000"/>
          </a:xfrm>
        </p:grpSpPr>
        <p:sp>
          <p:nvSpPr>
            <p:cNvPr id="11" name="Rectangle 10"/>
            <p:cNvSpPr/>
            <p:nvPr/>
          </p:nvSpPr>
          <p:spPr>
            <a:xfrm>
              <a:off x="4865437" y="3891419"/>
              <a:ext cx="908902" cy="307777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fontAlgn="ctr"/>
              <a:r>
                <a:rPr lang="lv-LV" sz="1000" dirty="0" smtClean="0">
                  <a:solidFill>
                    <a:srgbClr val="000000"/>
                  </a:solidFill>
                  <a:latin typeface="Verdana"/>
                </a:rPr>
                <a:t>Tiesu</a:t>
              </a:r>
            </a:p>
            <a:p>
              <a:pPr algn="ctr" fontAlgn="ctr"/>
              <a:r>
                <a:rPr lang="lv-LV" sz="1000" dirty="0" smtClean="0">
                  <a:solidFill>
                    <a:srgbClr val="000000"/>
                  </a:solidFill>
                  <a:latin typeface="Verdana"/>
                </a:rPr>
                <a:t>administrācija</a:t>
              </a:r>
              <a:endParaRPr lang="lv-LV" sz="1000" dirty="0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815888" y="3541307"/>
              <a:ext cx="1008000" cy="1008000"/>
            </a:xfrm>
            <a:prstGeom prst="ellipse">
              <a:avLst/>
            </a:prstGeom>
            <a:noFill/>
            <a:ln w="19050">
              <a:solidFill>
                <a:srgbClr val="3E5E9F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7253160" y="1496737"/>
            <a:ext cx="1785223" cy="1308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fontAlgn="ctr">
              <a:spcAft>
                <a:spcPts val="600"/>
              </a:spcAft>
            </a:pPr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VZD </a:t>
            </a:r>
            <a:r>
              <a:rPr lang="lv-LV" sz="1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kadastrs.lv</a:t>
            </a:r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fontAlgn="ctr">
              <a:spcAft>
                <a:spcPts val="600"/>
              </a:spcAft>
            </a:pPr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VZD </a:t>
            </a:r>
            <a:r>
              <a:rPr lang="lv-LV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kadastrs.lv</a:t>
            </a:r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iOS</a:t>
            </a:r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mobilā </a:t>
            </a:r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aplikācija</a:t>
            </a:r>
          </a:p>
          <a:p>
            <a:pPr fontAlgn="ctr">
              <a:spcAft>
                <a:spcPts val="600"/>
              </a:spcAft>
            </a:pPr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VZD </a:t>
            </a:r>
            <a:r>
              <a:rPr lang="lv-LV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kadastrs.lv</a:t>
            </a:r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Android</a:t>
            </a:r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mobilā </a:t>
            </a:r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aplikācija </a:t>
            </a:r>
          </a:p>
          <a:p>
            <a:pPr fontAlgn="ctr">
              <a:spcAft>
                <a:spcPts val="600"/>
              </a:spcAft>
            </a:pPr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VZD </a:t>
            </a:r>
            <a:r>
              <a:rPr lang="lv-LV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kadastrs.lv</a:t>
            </a:r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Windows</a:t>
            </a:r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Phone</a:t>
            </a:r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mobilā aplikācija</a:t>
            </a:r>
            <a:endParaRPr lang="lv-LV" sz="1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99774" y="1491966"/>
            <a:ext cx="2436667" cy="1308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 fontAlgn="ctr">
              <a:spcAft>
                <a:spcPts val="600"/>
              </a:spcAft>
            </a:pPr>
            <a:r>
              <a:rPr lang="lv-LV" sz="1000" dirty="0">
                <a:solidFill>
                  <a:srgbClr val="000000"/>
                </a:solidFill>
                <a:latin typeface="Verdana"/>
              </a:rPr>
              <a:t>Nacionālā </a:t>
            </a:r>
            <a:r>
              <a:rPr lang="lv-LV" sz="1000" dirty="0" smtClean="0">
                <a:solidFill>
                  <a:srgbClr val="000000"/>
                </a:solidFill>
                <a:latin typeface="Verdana"/>
              </a:rPr>
              <a:t>muzeju krājuma </a:t>
            </a:r>
            <a:r>
              <a:rPr lang="lv-LV" sz="1000" dirty="0" err="1" smtClean="0">
                <a:solidFill>
                  <a:srgbClr val="000000"/>
                </a:solidFill>
                <a:latin typeface="Verdana"/>
              </a:rPr>
              <a:t>kopkatalogs</a:t>
            </a:r>
            <a:endParaRPr lang="lv-LV" sz="1000" dirty="0" smtClean="0">
              <a:solidFill>
                <a:srgbClr val="000000"/>
              </a:solidFill>
              <a:latin typeface="Verdana"/>
            </a:endParaRPr>
          </a:p>
          <a:p>
            <a:pPr algn="r" fontAlgn="ctr">
              <a:spcAft>
                <a:spcPts val="600"/>
              </a:spcAft>
            </a:pPr>
            <a:r>
              <a:rPr lang="lv-LV" sz="1000" dirty="0">
                <a:solidFill>
                  <a:srgbClr val="000000"/>
                </a:solidFill>
                <a:latin typeface="Verdana"/>
              </a:rPr>
              <a:t>Latvijas </a:t>
            </a:r>
            <a:r>
              <a:rPr lang="lv-LV" sz="1000" dirty="0" smtClean="0">
                <a:solidFill>
                  <a:srgbClr val="000000"/>
                </a:solidFill>
                <a:latin typeface="Verdana"/>
              </a:rPr>
              <a:t>digitālā kultūras </a:t>
            </a:r>
            <a:r>
              <a:rPr lang="lv-LV" sz="1000" dirty="0" smtClean="0">
                <a:solidFill>
                  <a:srgbClr val="000000"/>
                </a:solidFill>
                <a:latin typeface="Verdana"/>
              </a:rPr>
              <a:t>karte</a:t>
            </a:r>
          </a:p>
          <a:p>
            <a:pPr algn="r" fontAlgn="ctr">
              <a:spcAft>
                <a:spcPts val="600"/>
              </a:spcAft>
            </a:pPr>
            <a:r>
              <a:rPr lang="lv-LV" sz="1000" dirty="0">
                <a:latin typeface="Verdana"/>
              </a:rPr>
              <a:t>Valsts Kultūrkapitāla fonda ekspertu pieteikumu sistēma</a:t>
            </a:r>
          </a:p>
          <a:p>
            <a:pPr algn="r" fontAlgn="ctr">
              <a:spcAft>
                <a:spcPts val="600"/>
              </a:spcAft>
            </a:pPr>
            <a:r>
              <a:rPr lang="nn-NO" sz="1000" dirty="0">
                <a:latin typeface="Verdana"/>
              </a:rPr>
              <a:t>Valsts </a:t>
            </a:r>
            <a:r>
              <a:rPr lang="lv-LV" sz="1000" dirty="0">
                <a:latin typeface="Verdana"/>
              </a:rPr>
              <a:t>K</a:t>
            </a:r>
            <a:r>
              <a:rPr lang="nn-NO" sz="1000" dirty="0">
                <a:latin typeface="Verdana"/>
              </a:rPr>
              <a:t>ultūrkapitāla</a:t>
            </a:r>
            <a:r>
              <a:rPr lang="lv-LV" sz="1000" dirty="0">
                <a:latin typeface="Verdana"/>
              </a:rPr>
              <a:t> </a:t>
            </a:r>
            <a:r>
              <a:rPr lang="nn-NO" sz="1000" dirty="0">
                <a:latin typeface="Verdana"/>
              </a:rPr>
              <a:t>fonda</a:t>
            </a:r>
            <a:r>
              <a:rPr lang="lv-LV" sz="1000" dirty="0">
                <a:latin typeface="Verdana"/>
              </a:rPr>
              <a:t> </a:t>
            </a:r>
            <a:r>
              <a:rPr lang="nn-NO" sz="1000" dirty="0">
                <a:latin typeface="Verdana"/>
              </a:rPr>
              <a:t>projektu </a:t>
            </a:r>
            <a:r>
              <a:rPr lang="nn-NO" sz="1000" dirty="0">
                <a:solidFill>
                  <a:srgbClr val="000000"/>
                </a:solidFill>
                <a:latin typeface="Verdana"/>
              </a:rPr>
              <a:t>pieteikumu</a:t>
            </a:r>
            <a:r>
              <a:rPr lang="lv-LV" sz="1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nn-NO" sz="1000" dirty="0" smtClean="0">
                <a:solidFill>
                  <a:srgbClr val="000000"/>
                </a:solidFill>
                <a:latin typeface="Verdana"/>
              </a:rPr>
              <a:t>sistēma</a:t>
            </a:r>
            <a:endParaRPr lang="lv-LV" sz="1000" dirty="0">
              <a:solidFill>
                <a:srgbClr val="000000"/>
              </a:solidFill>
              <a:latin typeface="Verdana"/>
            </a:endParaRPr>
          </a:p>
        </p:txBody>
      </p:sp>
      <p:cxnSp>
        <p:nvCxnSpPr>
          <p:cNvPr id="49" name="Straight Connector 48"/>
          <p:cNvCxnSpPr>
            <a:stCxn id="4" idx="0"/>
            <a:endCxn id="8" idx="4"/>
          </p:cNvCxnSpPr>
          <p:nvPr/>
        </p:nvCxnSpPr>
        <p:spPr>
          <a:xfrm flipH="1" flipV="1">
            <a:off x="4496339" y="2657061"/>
            <a:ext cx="913861" cy="206094"/>
          </a:xfrm>
          <a:prstGeom prst="line">
            <a:avLst/>
          </a:prstGeom>
          <a:ln w="19050">
            <a:solidFill>
              <a:srgbClr val="3E5E9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12" idx="7"/>
          </p:cNvCxnSpPr>
          <p:nvPr/>
        </p:nvCxnSpPr>
        <p:spPr>
          <a:xfrm flipH="1">
            <a:off x="4848582" y="3411898"/>
            <a:ext cx="244662" cy="204470"/>
          </a:xfrm>
          <a:prstGeom prst="line">
            <a:avLst/>
          </a:prstGeom>
          <a:ln w="19050">
            <a:solidFill>
              <a:srgbClr val="3E5E9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10" idx="1"/>
          </p:cNvCxnSpPr>
          <p:nvPr/>
        </p:nvCxnSpPr>
        <p:spPr>
          <a:xfrm>
            <a:off x="5727155" y="3405108"/>
            <a:ext cx="244663" cy="211260"/>
          </a:xfrm>
          <a:prstGeom prst="line">
            <a:avLst/>
          </a:prstGeom>
          <a:ln w="19050">
            <a:solidFill>
              <a:srgbClr val="3E5E9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6893160" y="3972750"/>
            <a:ext cx="360000" cy="0"/>
          </a:xfrm>
          <a:prstGeom prst="straightConnector1">
            <a:avLst/>
          </a:prstGeom>
          <a:ln w="19050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3547351" y="3972750"/>
            <a:ext cx="360000" cy="0"/>
          </a:xfrm>
          <a:prstGeom prst="straightConnector1">
            <a:avLst/>
          </a:prstGeom>
          <a:ln w="19050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7391400" y="3664974"/>
            <a:ext cx="1482778" cy="100027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fontAlgn="ctr">
              <a:spcAft>
                <a:spcPts val="600"/>
              </a:spcAft>
            </a:pPr>
            <a:r>
              <a:rPr lang="lv-LV" sz="1000" dirty="0" smtClean="0">
                <a:solidFill>
                  <a:srgbClr val="000000"/>
                </a:solidFill>
                <a:latin typeface="Verdana"/>
              </a:rPr>
              <a:t>Geolatvija.lv</a:t>
            </a:r>
          </a:p>
          <a:p>
            <a:pPr fontAlgn="ctr">
              <a:spcAft>
                <a:spcPts val="600"/>
              </a:spcAft>
            </a:pPr>
            <a:r>
              <a:rPr lang="lv-LV" sz="1000" dirty="0" smtClean="0">
                <a:solidFill>
                  <a:srgbClr val="000000"/>
                </a:solidFill>
                <a:latin typeface="Verdana"/>
              </a:rPr>
              <a:t>Latvija.lv</a:t>
            </a:r>
          </a:p>
          <a:p>
            <a:pPr fontAlgn="ctr">
              <a:spcAft>
                <a:spcPts val="600"/>
              </a:spcAft>
            </a:pPr>
            <a:r>
              <a:rPr lang="lv-LV" sz="1000" dirty="0" err="1" smtClean="0">
                <a:solidFill>
                  <a:srgbClr val="000000"/>
                </a:solidFill>
                <a:latin typeface="Verdana"/>
              </a:rPr>
              <a:t>VISS.gov.lv</a:t>
            </a:r>
            <a:endParaRPr lang="lv-LV" sz="1000" dirty="0" smtClean="0">
              <a:solidFill>
                <a:srgbClr val="000000"/>
              </a:solidFill>
              <a:latin typeface="Verdana"/>
            </a:endParaRPr>
          </a:p>
          <a:p>
            <a:pPr fontAlgn="ctr">
              <a:spcAft>
                <a:spcPts val="600"/>
              </a:spcAft>
            </a:pPr>
            <a:r>
              <a:rPr lang="lv-LV" sz="1000" dirty="0" smtClean="0">
                <a:solidFill>
                  <a:srgbClr val="000000"/>
                </a:solidFill>
                <a:latin typeface="Verdana"/>
              </a:rPr>
              <a:t>Elektronisko iepirkumu</a:t>
            </a:r>
            <a:br>
              <a:rPr lang="lv-LV" sz="1000" dirty="0" smtClean="0">
                <a:solidFill>
                  <a:srgbClr val="000000"/>
                </a:solidFill>
                <a:latin typeface="Verdana"/>
              </a:rPr>
            </a:br>
            <a:r>
              <a:rPr lang="lv-LV" sz="1000" dirty="0" smtClean="0">
                <a:solidFill>
                  <a:srgbClr val="000000"/>
                </a:solidFill>
                <a:latin typeface="Verdana"/>
              </a:rPr>
              <a:t>sistēma</a:t>
            </a:r>
            <a:endParaRPr lang="lv-LV" sz="100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667640" y="3588030"/>
            <a:ext cx="1768801" cy="10002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 fontAlgn="ctr">
              <a:spcAft>
                <a:spcPts val="600"/>
              </a:spcAft>
            </a:pPr>
            <a:r>
              <a:rPr lang="lv-LV" sz="1000" dirty="0" smtClean="0">
                <a:solidFill>
                  <a:srgbClr val="000000"/>
                </a:solidFill>
                <a:latin typeface="Verdana"/>
              </a:rPr>
              <a:t>Portāls </a:t>
            </a:r>
            <a:r>
              <a:rPr lang="lv-LV" sz="1000" dirty="0" err="1" smtClean="0">
                <a:solidFill>
                  <a:srgbClr val="000000"/>
                </a:solidFill>
                <a:latin typeface="Verdana"/>
              </a:rPr>
              <a:t>manas.tiesas.lv</a:t>
            </a:r>
            <a:endParaRPr lang="lv-LV" sz="1000" dirty="0" smtClean="0">
              <a:solidFill>
                <a:srgbClr val="000000"/>
              </a:solidFill>
              <a:latin typeface="Verdana"/>
            </a:endParaRPr>
          </a:p>
          <a:p>
            <a:pPr algn="r" fontAlgn="ctr">
              <a:spcAft>
                <a:spcPts val="600"/>
              </a:spcAft>
            </a:pPr>
            <a:r>
              <a:rPr lang="lv-LV" sz="1000" dirty="0" smtClean="0">
                <a:solidFill>
                  <a:srgbClr val="000000"/>
                </a:solidFill>
                <a:latin typeface="Verdana"/>
              </a:rPr>
              <a:t>Elektronisko </a:t>
            </a:r>
            <a:r>
              <a:rPr lang="lv-LV" sz="1000" dirty="0" smtClean="0">
                <a:solidFill>
                  <a:srgbClr val="000000"/>
                </a:solidFill>
                <a:latin typeface="Verdana"/>
              </a:rPr>
              <a:t>izsoļu portāls</a:t>
            </a:r>
          </a:p>
          <a:p>
            <a:pPr algn="r" fontAlgn="ctr">
              <a:spcAft>
                <a:spcPts val="600"/>
              </a:spcAft>
            </a:pPr>
            <a:r>
              <a:rPr lang="lv-LV" sz="1000" dirty="0" smtClean="0">
                <a:solidFill>
                  <a:srgbClr val="000000"/>
                </a:solidFill>
                <a:latin typeface="Verdana"/>
              </a:rPr>
              <a:t>Tiesas.lv</a:t>
            </a:r>
          </a:p>
          <a:p>
            <a:pPr algn="r" fontAlgn="ctr">
              <a:spcAft>
                <a:spcPts val="600"/>
              </a:spcAft>
            </a:pPr>
            <a:r>
              <a:rPr lang="lv-LV" sz="1000" dirty="0" smtClean="0">
                <a:solidFill>
                  <a:srgbClr val="000000"/>
                </a:solidFill>
                <a:latin typeface="Verdana"/>
              </a:rPr>
              <a:t>Valsts </a:t>
            </a:r>
            <a:r>
              <a:rPr lang="lv-LV" sz="1000" dirty="0">
                <a:solidFill>
                  <a:srgbClr val="000000"/>
                </a:solidFill>
                <a:latin typeface="Verdana"/>
              </a:rPr>
              <a:t>vienotās </a:t>
            </a:r>
            <a:r>
              <a:rPr lang="lv-LV" sz="1000" dirty="0" smtClean="0">
                <a:solidFill>
                  <a:srgbClr val="000000"/>
                </a:solidFill>
                <a:latin typeface="Verdana"/>
              </a:rPr>
              <a:t>datorizētās zemesgrāmatas portāls</a:t>
            </a:r>
            <a:endParaRPr lang="lv-LV" sz="100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3"/>
          </p:nvPr>
        </p:nvSpPr>
        <p:spPr bwMode="auto">
          <a:xfrm>
            <a:off x="8534400" y="4743450"/>
            <a:ext cx="304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A35EBBE-1F32-4234-95E9-4D264E1965CC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grpSp>
        <p:nvGrpSpPr>
          <p:cNvPr id="27" name="Group 26"/>
          <p:cNvGrpSpPr/>
          <p:nvPr/>
        </p:nvGrpSpPr>
        <p:grpSpPr>
          <a:xfrm>
            <a:off x="5791680" y="1605185"/>
            <a:ext cx="1080000" cy="1080000"/>
            <a:chOff x="6097784" y="1387586"/>
            <a:chExt cx="1080000" cy="1080000"/>
          </a:xfrm>
        </p:grpSpPr>
        <p:sp>
          <p:nvSpPr>
            <p:cNvPr id="28" name="Rectangle 27"/>
            <p:cNvSpPr/>
            <p:nvPr/>
          </p:nvSpPr>
          <p:spPr>
            <a:xfrm>
              <a:off x="6369282" y="1619810"/>
              <a:ext cx="537006" cy="461665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ctr" fontAlgn="ctr"/>
              <a:r>
                <a:rPr lang="lv-LV" sz="1000" dirty="0" smtClean="0">
                  <a:solidFill>
                    <a:srgbClr val="000000"/>
                  </a:solidFill>
                  <a:latin typeface="Verdana"/>
                </a:rPr>
                <a:t>Valsts </a:t>
              </a:r>
              <a:br>
                <a:rPr lang="lv-LV" sz="1000" dirty="0" smtClean="0">
                  <a:solidFill>
                    <a:srgbClr val="000000"/>
                  </a:solidFill>
                  <a:latin typeface="Verdana"/>
                </a:rPr>
              </a:br>
              <a:r>
                <a:rPr lang="lv-LV" sz="1000" dirty="0" smtClean="0">
                  <a:solidFill>
                    <a:srgbClr val="000000"/>
                  </a:solidFill>
                  <a:latin typeface="Verdana"/>
                </a:rPr>
                <a:t>zemes </a:t>
              </a:r>
              <a:br>
                <a:rPr lang="lv-LV" sz="1000" dirty="0" smtClean="0">
                  <a:solidFill>
                    <a:srgbClr val="000000"/>
                  </a:solidFill>
                  <a:latin typeface="Verdana"/>
                </a:rPr>
              </a:br>
              <a:r>
                <a:rPr lang="lv-LV" sz="1000" dirty="0" smtClean="0">
                  <a:solidFill>
                    <a:srgbClr val="000000"/>
                  </a:solidFill>
                  <a:latin typeface="Verdana"/>
                </a:rPr>
                <a:t>dienests</a:t>
              </a:r>
              <a:endParaRPr lang="lv-LV" sz="1000" dirty="0">
                <a:solidFill>
                  <a:srgbClr val="000000"/>
                </a:solidFill>
                <a:latin typeface="Verdana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6097784" y="1387586"/>
              <a:ext cx="1080000" cy="1080000"/>
            </a:xfrm>
            <a:prstGeom prst="ellipse">
              <a:avLst/>
            </a:prstGeom>
            <a:noFill/>
            <a:ln w="19050">
              <a:solidFill>
                <a:srgbClr val="3E5E9F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  <p:cxnSp>
        <p:nvCxnSpPr>
          <p:cNvPr id="32" name="Straight Connector 31"/>
          <p:cNvCxnSpPr>
            <a:stCxn id="4" idx="0"/>
            <a:endCxn id="29" idx="4"/>
          </p:cNvCxnSpPr>
          <p:nvPr/>
        </p:nvCxnSpPr>
        <p:spPr>
          <a:xfrm flipV="1">
            <a:off x="5410200" y="2685185"/>
            <a:ext cx="921480" cy="177970"/>
          </a:xfrm>
          <a:prstGeom prst="line">
            <a:avLst/>
          </a:prstGeom>
          <a:ln w="19050">
            <a:solidFill>
              <a:srgbClr val="3E5E9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914218" y="2164235"/>
            <a:ext cx="360000" cy="0"/>
          </a:xfrm>
          <a:prstGeom prst="straightConnector1">
            <a:avLst/>
          </a:prstGeom>
          <a:ln w="19050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3526200" y="2160270"/>
            <a:ext cx="360000" cy="0"/>
          </a:xfrm>
          <a:prstGeom prst="straightConnector1">
            <a:avLst/>
          </a:prstGeom>
          <a:ln w="19050">
            <a:solidFill>
              <a:srgbClr val="3E5E9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021046" y="1123201"/>
            <a:ext cx="3308" cy="3345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95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90800" y="285750"/>
            <a:ext cx="5943600" cy="777479"/>
          </a:xfrm>
        </p:spPr>
        <p:txBody>
          <a:bodyPr>
            <a:noAutofit/>
          </a:bodyPr>
          <a:lstStyle/>
          <a:p>
            <a:r>
              <a:rPr lang="lv-LV" altLang="en-US" sz="2400" dirty="0" smtClean="0"/>
              <a:t>Vienotās pieteikšanās priekšrocības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40509DB-8696-4044-837E-56D6DAF5AC71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2590800" y="1466850"/>
            <a:ext cx="5943600" cy="35433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lv-LV" sz="1400" dirty="0" smtClean="0"/>
              <a:t>Ērta un droša lietotāju identificēšana: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400" dirty="0" err="1" smtClean="0"/>
              <a:t>Latvija.lv</a:t>
            </a:r>
            <a:r>
              <a:rPr lang="lv-LV" sz="1400" dirty="0" smtClean="0"/>
              <a:t>;</a:t>
            </a: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lv-LV" sz="1400" dirty="0" smtClean="0"/>
              <a:t>citos iestāžu portālos.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</a:pPr>
            <a:r>
              <a:rPr lang="lv-LV" sz="1400" dirty="0" smtClean="0"/>
              <a:t>Nav </a:t>
            </a:r>
            <a:r>
              <a:rPr lang="lv-LV" sz="1400" dirty="0"/>
              <a:t>nepieciešams veidot jaunus risinājumus un slēgt sadarbības līgumus ar </a:t>
            </a:r>
            <a:r>
              <a:rPr lang="lv-LV" sz="1400" dirty="0" smtClean="0"/>
              <a:t>identifikācijas sniedzējiem.</a:t>
            </a:r>
          </a:p>
          <a:p>
            <a:pPr algn="just">
              <a:spcBef>
                <a:spcPts val="0"/>
              </a:spcBef>
            </a:pPr>
            <a:r>
              <a:rPr lang="lv-LV" sz="1400" dirty="0" smtClean="0"/>
              <a:t>Pieejami </a:t>
            </a:r>
            <a:r>
              <a:rPr lang="lv-LV" sz="1400" dirty="0"/>
              <a:t>divi </a:t>
            </a:r>
            <a:r>
              <a:rPr lang="lv-LV" sz="1400" dirty="0" smtClean="0"/>
              <a:t>identifikācijas </a:t>
            </a:r>
            <a:r>
              <a:rPr lang="lv-LV" sz="1400" dirty="0"/>
              <a:t>veidi: 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400" dirty="0"/>
              <a:t>ar </a:t>
            </a:r>
            <a:r>
              <a:rPr lang="lv-LV" sz="1400" dirty="0" err="1"/>
              <a:t>eID</a:t>
            </a:r>
            <a:r>
              <a:rPr lang="lv-LV" sz="1400" dirty="0"/>
              <a:t> karti un e-parakstu;</a:t>
            </a:r>
          </a:p>
          <a:p>
            <a:pPr marL="285750" indent="-285750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lv-LV" sz="1400" dirty="0"/>
              <a:t>ar internetbanku (pašlaik </a:t>
            </a:r>
            <a:r>
              <a:rPr lang="lv-LV" sz="1400" dirty="0" smtClean="0"/>
              <a:t>9 internetbankas</a:t>
            </a:r>
            <a:r>
              <a:rPr lang="lv-LV" sz="1400" dirty="0" smtClean="0"/>
              <a:t>).</a:t>
            </a:r>
          </a:p>
          <a:p>
            <a:pPr algn="just">
              <a:spcBef>
                <a:spcPts val="0"/>
              </a:spcBef>
            </a:pPr>
            <a:r>
              <a:rPr lang="lv-LV" sz="1400" i="1" dirty="0" err="1" smtClean="0"/>
              <a:t>Single</a:t>
            </a:r>
            <a:r>
              <a:rPr lang="lv-LV" sz="1400" i="1" dirty="0" smtClean="0"/>
              <a:t> </a:t>
            </a:r>
            <a:r>
              <a:rPr lang="lv-LV" sz="1400" i="1" dirty="0" err="1"/>
              <a:t>sign-on</a:t>
            </a:r>
            <a:r>
              <a:rPr lang="lv-LV" sz="1400" i="1" dirty="0"/>
              <a:t> – </a:t>
            </a:r>
            <a:r>
              <a:rPr lang="lv-LV" sz="1400" dirty="0"/>
              <a:t>ar vienreizēju </a:t>
            </a:r>
            <a:r>
              <a:rPr lang="lv-LV" sz="1400" dirty="0" smtClean="0"/>
              <a:t>identifikāciju, lietotājs var ērti piekļūt tiem portāliem, kuros ir integrēts vienotās pieteikšanās modulis ar šo risinājumu.</a:t>
            </a:r>
            <a:endParaRPr lang="lv-LV" sz="1400" dirty="0"/>
          </a:p>
          <a:p>
            <a:pPr algn="just"/>
            <a:endParaRPr lang="lv-LV" altLang="en-US" sz="1400" dirty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altLang="en-US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81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12137</TotalTime>
  <Words>1978</Words>
  <Application>Microsoft Office PowerPoint</Application>
  <PresentationFormat>On-screen Show (16:9)</PresentationFormat>
  <Paragraphs>372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Verdana</vt:lpstr>
      <vt:lpstr>Office Theme</vt:lpstr>
      <vt:lpstr>Valsts iestādēm un pašvaldībām</vt:lpstr>
      <vt:lpstr>PowerPoint Presentation</vt:lpstr>
      <vt:lpstr>Kas ir vienotā pieteikšanās un kādas ir tās iespējas?</vt:lpstr>
      <vt:lpstr>Vienotā pieteikšanās – daļa no VISS infrastruktūras </vt:lpstr>
      <vt:lpstr>PowerPoint Presentation</vt:lpstr>
      <vt:lpstr>PowerPoint Presentation</vt:lpstr>
      <vt:lpstr>PowerPoint Presentation</vt:lpstr>
      <vt:lpstr>Aktīvākie vienotās pieteikšanās moduļa izmantotāji</vt:lpstr>
      <vt:lpstr>Vienotās pieteikšanās priekšrocības</vt:lpstr>
      <vt:lpstr>Kāda ir vienotās pieteikšanās moduļa funkcionalitāte?</vt:lpstr>
      <vt:lpstr>Vienotās pieteikšanās moduļa ieviešanā iesaistītie </vt:lpstr>
      <vt:lpstr>Kā darbojas vienotās pieteikšanās modulis?</vt:lpstr>
      <vt:lpstr>PowerPoint Presentation</vt:lpstr>
      <vt:lpstr>Kā notiek vienotās pieteikšanās ieviešana:</vt:lpstr>
      <vt:lpstr>1. Sadarbības iniciēšana</vt:lpstr>
      <vt:lpstr>PowerPoint Presentation</vt:lpstr>
      <vt:lpstr>2. Vienošanās par sadarbību</vt:lpstr>
      <vt:lpstr>3. Izstrāde*</vt:lpstr>
      <vt:lpstr>4. Akcepttestēšana</vt:lpstr>
      <vt:lpstr>5. Akcepttestēšanas akta parakstīšana</vt:lpstr>
      <vt:lpstr>6. Ieviešana produkcijā</vt:lpstr>
      <vt:lpstr>7. Uzturēšana</vt:lpstr>
      <vt:lpstr>PowerPoint Presentation</vt:lpstr>
      <vt:lpstr>PowerPoint Presentation</vt:lpstr>
      <vt:lpstr>Meklējiet vairāk: </vt:lpstr>
      <vt:lpstr>PowerPoint Presentation</vt:lpstr>
      <vt:lpstr>Valsts iestādēm un pašvaldībām</vt:lpstr>
      <vt:lpstr>Vienotās pieteikšanās moduļa pamata funkcionalitāte</vt:lpstr>
      <vt:lpstr>Pieteikšanās (sign-in)</vt:lpstr>
      <vt:lpstr>Atteikšanās (sign-out)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Elina</dc:creator>
  <cp:lastModifiedBy>Gunārs Dišlers</cp:lastModifiedBy>
  <cp:revision>693</cp:revision>
  <cp:lastPrinted>2015-11-05T12:53:38Z</cp:lastPrinted>
  <dcterms:created xsi:type="dcterms:W3CDTF">2006-08-16T00:00:00Z</dcterms:created>
  <dcterms:modified xsi:type="dcterms:W3CDTF">2016-10-21T19:22:48Z</dcterms:modified>
</cp:coreProperties>
</file>